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205"/>
  </p:notesMasterIdLst>
  <p:handoutMasterIdLst>
    <p:handoutMasterId r:id="rId206"/>
  </p:handoutMasterIdLst>
  <p:sldIdLst>
    <p:sldId id="302" r:id="rId2"/>
    <p:sldId id="395" r:id="rId3"/>
    <p:sldId id="393" r:id="rId4"/>
    <p:sldId id="303" r:id="rId5"/>
    <p:sldId id="443" r:id="rId6"/>
    <p:sldId id="441" r:id="rId7"/>
    <p:sldId id="772" r:id="rId8"/>
    <p:sldId id="444" r:id="rId9"/>
    <p:sldId id="767" r:id="rId10"/>
    <p:sldId id="445" r:id="rId11"/>
    <p:sldId id="768" r:id="rId12"/>
    <p:sldId id="769" r:id="rId13"/>
    <p:sldId id="770" r:id="rId14"/>
    <p:sldId id="771" r:id="rId15"/>
    <p:sldId id="446" r:id="rId16"/>
    <p:sldId id="538" r:id="rId17"/>
    <p:sldId id="448" r:id="rId18"/>
    <p:sldId id="777" r:id="rId19"/>
    <p:sldId id="778" r:id="rId20"/>
    <p:sldId id="907" r:id="rId21"/>
    <p:sldId id="908" r:id="rId22"/>
    <p:sldId id="909" r:id="rId23"/>
    <p:sldId id="447" r:id="rId24"/>
    <p:sldId id="450" r:id="rId25"/>
    <p:sldId id="606" r:id="rId26"/>
    <p:sldId id="451" r:id="rId27"/>
    <p:sldId id="452" r:id="rId28"/>
    <p:sldId id="690" r:id="rId29"/>
    <p:sldId id="610" r:id="rId30"/>
    <p:sldId id="910" r:id="rId31"/>
    <p:sldId id="1391" r:id="rId32"/>
    <p:sldId id="1392" r:id="rId33"/>
    <p:sldId id="773" r:id="rId34"/>
    <p:sldId id="775" r:id="rId35"/>
    <p:sldId id="776" r:id="rId36"/>
    <p:sldId id="774" r:id="rId37"/>
    <p:sldId id="453" r:id="rId38"/>
    <p:sldId id="911" r:id="rId39"/>
    <p:sldId id="912" r:id="rId40"/>
    <p:sldId id="913" r:id="rId41"/>
    <p:sldId id="456" r:id="rId42"/>
    <p:sldId id="1408" r:id="rId43"/>
    <p:sldId id="1409" r:id="rId44"/>
    <p:sldId id="464" r:id="rId45"/>
    <p:sldId id="454" r:id="rId46"/>
    <p:sldId id="457" r:id="rId47"/>
    <p:sldId id="458" r:id="rId48"/>
    <p:sldId id="455" r:id="rId49"/>
    <p:sldId id="459" r:id="rId50"/>
    <p:sldId id="460" r:id="rId51"/>
    <p:sldId id="463" r:id="rId52"/>
    <p:sldId id="462" r:id="rId53"/>
    <p:sldId id="539" r:id="rId54"/>
    <p:sldId id="387" r:id="rId55"/>
    <p:sldId id="439" r:id="rId56"/>
    <p:sldId id="380" r:id="rId57"/>
    <p:sldId id="440" r:id="rId58"/>
    <p:sldId id="466" r:id="rId59"/>
    <p:sldId id="467" r:id="rId60"/>
    <p:sldId id="469" r:id="rId61"/>
    <p:sldId id="468" r:id="rId62"/>
    <p:sldId id="465" r:id="rId63"/>
    <p:sldId id="540" r:id="rId64"/>
    <p:sldId id="473" r:id="rId65"/>
    <p:sldId id="472" r:id="rId66"/>
    <p:sldId id="478" r:id="rId67"/>
    <p:sldId id="537" r:id="rId68"/>
    <p:sldId id="479" r:id="rId69"/>
    <p:sldId id="471" r:id="rId70"/>
    <p:sldId id="482" r:id="rId71"/>
    <p:sldId id="481" r:id="rId72"/>
    <p:sldId id="484" r:id="rId73"/>
    <p:sldId id="485" r:id="rId74"/>
    <p:sldId id="483" r:id="rId75"/>
    <p:sldId id="1418" r:id="rId76"/>
    <p:sldId id="480" r:id="rId77"/>
    <p:sldId id="486" r:id="rId78"/>
    <p:sldId id="1419" r:id="rId79"/>
    <p:sldId id="1420" r:id="rId80"/>
    <p:sldId id="541" r:id="rId81"/>
    <p:sldId id="475" r:id="rId82"/>
    <p:sldId id="470" r:id="rId83"/>
    <p:sldId id="488" r:id="rId84"/>
    <p:sldId id="489" r:id="rId85"/>
    <p:sldId id="490" r:id="rId86"/>
    <p:sldId id="491" r:id="rId87"/>
    <p:sldId id="492" r:id="rId88"/>
    <p:sldId id="493" r:id="rId89"/>
    <p:sldId id="542" r:id="rId90"/>
    <p:sldId id="476" r:id="rId91"/>
    <p:sldId id="494" r:id="rId92"/>
    <p:sldId id="495" r:id="rId93"/>
    <p:sldId id="496" r:id="rId94"/>
    <p:sldId id="543" r:id="rId95"/>
    <p:sldId id="477" r:id="rId96"/>
    <p:sldId id="500" r:id="rId97"/>
    <p:sldId id="499" r:id="rId98"/>
    <p:sldId id="816" r:id="rId99"/>
    <p:sldId id="501" r:id="rId100"/>
    <p:sldId id="502" r:id="rId101"/>
    <p:sldId id="818" r:id="rId102"/>
    <p:sldId id="819" r:id="rId103"/>
    <p:sldId id="820" r:id="rId104"/>
    <p:sldId id="821" r:id="rId105"/>
    <p:sldId id="822" r:id="rId106"/>
    <p:sldId id="823" r:id="rId107"/>
    <p:sldId id="824" r:id="rId108"/>
    <p:sldId id="825" r:id="rId109"/>
    <p:sldId id="826" r:id="rId110"/>
    <p:sldId id="827" r:id="rId111"/>
    <p:sldId id="497" r:id="rId112"/>
    <p:sldId id="828" r:id="rId113"/>
    <p:sldId id="829" r:id="rId114"/>
    <p:sldId id="830" r:id="rId115"/>
    <p:sldId id="503" r:id="rId116"/>
    <p:sldId id="832" r:id="rId117"/>
    <p:sldId id="833" r:id="rId118"/>
    <p:sldId id="834" r:id="rId119"/>
    <p:sldId id="504" r:id="rId120"/>
    <p:sldId id="840" r:id="rId121"/>
    <p:sldId id="841" r:id="rId122"/>
    <p:sldId id="842" r:id="rId123"/>
    <p:sldId id="843" r:id="rId124"/>
    <p:sldId id="505" r:id="rId125"/>
    <p:sldId id="845" r:id="rId126"/>
    <p:sldId id="846" r:id="rId127"/>
    <p:sldId id="847" r:id="rId128"/>
    <p:sldId id="848" r:id="rId129"/>
    <p:sldId id="849" r:id="rId130"/>
    <p:sldId id="506" r:id="rId131"/>
    <p:sldId id="851" r:id="rId132"/>
    <p:sldId id="507" r:id="rId133"/>
    <p:sldId id="853" r:id="rId134"/>
    <p:sldId id="854" r:id="rId135"/>
    <p:sldId id="855" r:id="rId136"/>
    <p:sldId id="835" r:id="rId137"/>
    <p:sldId id="836" r:id="rId138"/>
    <p:sldId id="837" r:id="rId139"/>
    <p:sldId id="838" r:id="rId140"/>
    <p:sldId id="510" r:id="rId141"/>
    <p:sldId id="857" r:id="rId142"/>
    <p:sldId id="858" r:id="rId143"/>
    <p:sldId id="859" r:id="rId144"/>
    <p:sldId id="860" r:id="rId145"/>
    <p:sldId id="1421" r:id="rId146"/>
    <p:sldId id="861" r:id="rId147"/>
    <p:sldId id="498" r:id="rId148"/>
    <p:sldId id="535" r:id="rId149"/>
    <p:sldId id="536" r:id="rId150"/>
    <p:sldId id="866" r:id="rId151"/>
    <p:sldId id="867" r:id="rId152"/>
    <p:sldId id="868" r:id="rId153"/>
    <p:sldId id="1435" r:id="rId154"/>
    <p:sldId id="1436" r:id="rId155"/>
    <p:sldId id="531" r:id="rId156"/>
    <p:sldId id="870" r:id="rId157"/>
    <p:sldId id="534" r:id="rId158"/>
    <p:sldId id="533" r:id="rId159"/>
    <p:sldId id="532" r:id="rId160"/>
    <p:sldId id="872" r:id="rId161"/>
    <p:sldId id="873" r:id="rId162"/>
    <p:sldId id="874" r:id="rId163"/>
    <p:sldId id="875" r:id="rId164"/>
    <p:sldId id="514" r:id="rId165"/>
    <p:sldId id="877" r:id="rId166"/>
    <p:sldId id="878" r:id="rId167"/>
    <p:sldId id="882" r:id="rId168"/>
    <p:sldId id="879" r:id="rId169"/>
    <p:sldId id="880" r:id="rId170"/>
    <p:sldId id="881" r:id="rId171"/>
    <p:sldId id="530" r:id="rId172"/>
    <p:sldId id="884" r:id="rId173"/>
    <p:sldId id="885" r:id="rId174"/>
    <p:sldId id="886" r:id="rId175"/>
    <p:sldId id="887" r:id="rId176"/>
    <p:sldId id="888" r:id="rId177"/>
    <p:sldId id="889" r:id="rId178"/>
    <p:sldId id="890" r:id="rId179"/>
    <p:sldId id="891" r:id="rId180"/>
    <p:sldId id="892" r:id="rId181"/>
    <p:sldId id="893" r:id="rId182"/>
    <p:sldId id="894" r:id="rId183"/>
    <p:sldId id="515" r:id="rId184"/>
    <p:sldId id="517" r:id="rId185"/>
    <p:sldId id="518" r:id="rId186"/>
    <p:sldId id="516" r:id="rId187"/>
    <p:sldId id="528" r:id="rId188"/>
    <p:sldId id="519" r:id="rId189"/>
    <p:sldId id="520" r:id="rId190"/>
    <p:sldId id="521" r:id="rId191"/>
    <p:sldId id="513" r:id="rId192"/>
    <p:sldId id="524" r:id="rId193"/>
    <p:sldId id="525" r:id="rId194"/>
    <p:sldId id="522" r:id="rId195"/>
    <p:sldId id="527" r:id="rId196"/>
    <p:sldId id="544" r:id="rId197"/>
    <p:sldId id="526" r:id="rId198"/>
    <p:sldId id="545" r:id="rId199"/>
    <p:sldId id="1437" r:id="rId200"/>
    <p:sldId id="1438" r:id="rId201"/>
    <p:sldId id="1439" r:id="rId202"/>
    <p:sldId id="1440" r:id="rId203"/>
    <p:sldId id="298" r:id="rId204"/>
  </p:sldIdLst>
  <p:sldSz cx="9144000" cy="6858000" type="screen4x3"/>
  <p:notesSz cx="10234613" cy="710406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默认节" id="{FFCE3E12-0950-4938-BE4C-FBAA532CCEE1}">
          <p14:sldIdLst>
            <p14:sldId id="302"/>
            <p14:sldId id="395"/>
          </p14:sldIdLst>
        </p14:section>
        <p14:section name="5.1" id="{FBC40580-4546-4740-AEF7-357CD27C906B}">
          <p14:sldIdLst>
            <p14:sldId id="393"/>
            <p14:sldId id="303"/>
            <p14:sldId id="443"/>
            <p14:sldId id="441"/>
            <p14:sldId id="772"/>
            <p14:sldId id="444"/>
            <p14:sldId id="767"/>
            <p14:sldId id="445"/>
            <p14:sldId id="768"/>
            <p14:sldId id="769"/>
            <p14:sldId id="770"/>
            <p14:sldId id="771"/>
            <p14:sldId id="446"/>
          </p14:sldIdLst>
        </p14:section>
        <p14:section name="5.2" id="{2C3D1924-BDAA-4136-B38A-6489DC89136C}">
          <p14:sldIdLst>
            <p14:sldId id="538"/>
            <p14:sldId id="448"/>
            <p14:sldId id="777"/>
            <p14:sldId id="778"/>
            <p14:sldId id="907"/>
            <p14:sldId id="908"/>
            <p14:sldId id="909"/>
            <p14:sldId id="447"/>
            <p14:sldId id="450"/>
            <p14:sldId id="606"/>
            <p14:sldId id="451"/>
            <p14:sldId id="452"/>
            <p14:sldId id="690"/>
            <p14:sldId id="610"/>
            <p14:sldId id="910"/>
            <p14:sldId id="1391"/>
            <p14:sldId id="1392"/>
            <p14:sldId id="773"/>
            <p14:sldId id="775"/>
            <p14:sldId id="776"/>
            <p14:sldId id="774"/>
            <p14:sldId id="453"/>
            <p14:sldId id="911"/>
            <p14:sldId id="912"/>
            <p14:sldId id="913"/>
            <p14:sldId id="456"/>
            <p14:sldId id="1408"/>
            <p14:sldId id="1409"/>
            <p14:sldId id="464"/>
            <p14:sldId id="454"/>
            <p14:sldId id="457"/>
            <p14:sldId id="458"/>
            <p14:sldId id="455"/>
            <p14:sldId id="459"/>
            <p14:sldId id="460"/>
            <p14:sldId id="463"/>
            <p14:sldId id="462"/>
          </p14:sldIdLst>
        </p14:section>
        <p14:section name="5.3" id="{FB47DA76-22D1-47C8-B927-F378639AAB02}">
          <p14:sldIdLst>
            <p14:sldId id="539"/>
            <p14:sldId id="387"/>
            <p14:sldId id="439"/>
            <p14:sldId id="380"/>
            <p14:sldId id="440"/>
            <p14:sldId id="466"/>
            <p14:sldId id="467"/>
            <p14:sldId id="469"/>
            <p14:sldId id="468"/>
            <p14:sldId id="465"/>
          </p14:sldIdLst>
        </p14:section>
        <p14:section name="5.4" id="{9C9C54A2-5E5B-4CA4-802C-20E8CD16737C}">
          <p14:sldIdLst>
            <p14:sldId id="540"/>
            <p14:sldId id="473"/>
            <p14:sldId id="472"/>
            <p14:sldId id="478"/>
            <p14:sldId id="537"/>
            <p14:sldId id="479"/>
            <p14:sldId id="471"/>
            <p14:sldId id="482"/>
            <p14:sldId id="481"/>
            <p14:sldId id="484"/>
            <p14:sldId id="485"/>
            <p14:sldId id="483"/>
            <p14:sldId id="1418"/>
            <p14:sldId id="480"/>
            <p14:sldId id="486"/>
            <p14:sldId id="1419"/>
            <p14:sldId id="1420"/>
          </p14:sldIdLst>
        </p14:section>
        <p14:section name="5.5" id="{796D5F36-1048-43B6-AED7-AF4582CE94D1}">
          <p14:sldIdLst>
            <p14:sldId id="541"/>
            <p14:sldId id="475"/>
            <p14:sldId id="470"/>
            <p14:sldId id="488"/>
            <p14:sldId id="489"/>
            <p14:sldId id="490"/>
            <p14:sldId id="491"/>
            <p14:sldId id="492"/>
            <p14:sldId id="493"/>
          </p14:sldIdLst>
        </p14:section>
        <p14:section name="5.6" id="{C16207B6-9A84-4DDE-8EDC-1F4989E25A02}">
          <p14:sldIdLst>
            <p14:sldId id="542"/>
            <p14:sldId id="476"/>
            <p14:sldId id="494"/>
            <p14:sldId id="495"/>
            <p14:sldId id="496"/>
          </p14:sldIdLst>
        </p14:section>
        <p14:section name="5.7" id="{C1BD3D35-E234-4725-B9E0-28B929A6D5D2}">
          <p14:sldIdLst>
            <p14:sldId id="543"/>
            <p14:sldId id="477"/>
            <p14:sldId id="500"/>
            <p14:sldId id="499"/>
            <p14:sldId id="816"/>
            <p14:sldId id="501"/>
            <p14:sldId id="502"/>
            <p14:sldId id="818"/>
            <p14:sldId id="819"/>
            <p14:sldId id="820"/>
            <p14:sldId id="821"/>
            <p14:sldId id="822"/>
            <p14:sldId id="823"/>
            <p14:sldId id="824"/>
            <p14:sldId id="825"/>
            <p14:sldId id="826"/>
            <p14:sldId id="827"/>
            <p14:sldId id="497"/>
            <p14:sldId id="828"/>
            <p14:sldId id="829"/>
            <p14:sldId id="830"/>
            <p14:sldId id="503"/>
            <p14:sldId id="832"/>
            <p14:sldId id="833"/>
            <p14:sldId id="834"/>
            <p14:sldId id="504"/>
            <p14:sldId id="840"/>
            <p14:sldId id="841"/>
            <p14:sldId id="842"/>
            <p14:sldId id="843"/>
            <p14:sldId id="505"/>
            <p14:sldId id="845"/>
            <p14:sldId id="846"/>
            <p14:sldId id="847"/>
            <p14:sldId id="848"/>
            <p14:sldId id="849"/>
            <p14:sldId id="506"/>
            <p14:sldId id="851"/>
            <p14:sldId id="507"/>
            <p14:sldId id="853"/>
            <p14:sldId id="854"/>
            <p14:sldId id="855"/>
            <p14:sldId id="835"/>
            <p14:sldId id="836"/>
            <p14:sldId id="837"/>
            <p14:sldId id="838"/>
            <p14:sldId id="510"/>
            <p14:sldId id="857"/>
            <p14:sldId id="858"/>
            <p14:sldId id="859"/>
            <p14:sldId id="860"/>
            <p14:sldId id="1421"/>
            <p14:sldId id="861"/>
            <p14:sldId id="498"/>
            <p14:sldId id="535"/>
            <p14:sldId id="536"/>
            <p14:sldId id="866"/>
            <p14:sldId id="867"/>
            <p14:sldId id="868"/>
            <p14:sldId id="1435"/>
            <p14:sldId id="1436"/>
            <p14:sldId id="531"/>
            <p14:sldId id="870"/>
            <p14:sldId id="534"/>
            <p14:sldId id="533"/>
            <p14:sldId id="532"/>
            <p14:sldId id="872"/>
            <p14:sldId id="873"/>
            <p14:sldId id="874"/>
            <p14:sldId id="875"/>
            <p14:sldId id="514"/>
            <p14:sldId id="877"/>
            <p14:sldId id="878"/>
            <p14:sldId id="882"/>
            <p14:sldId id="879"/>
            <p14:sldId id="880"/>
            <p14:sldId id="881"/>
            <p14:sldId id="530"/>
            <p14:sldId id="884"/>
            <p14:sldId id="885"/>
            <p14:sldId id="886"/>
            <p14:sldId id="887"/>
            <p14:sldId id="888"/>
            <p14:sldId id="889"/>
            <p14:sldId id="890"/>
            <p14:sldId id="891"/>
            <p14:sldId id="892"/>
            <p14:sldId id="893"/>
            <p14:sldId id="894"/>
            <p14:sldId id="515"/>
            <p14:sldId id="517"/>
            <p14:sldId id="518"/>
            <p14:sldId id="516"/>
            <p14:sldId id="528"/>
            <p14:sldId id="519"/>
            <p14:sldId id="520"/>
            <p14:sldId id="521"/>
            <p14:sldId id="513"/>
            <p14:sldId id="524"/>
            <p14:sldId id="525"/>
            <p14:sldId id="522"/>
            <p14:sldId id="527"/>
          </p14:sldIdLst>
        </p14:section>
        <p14:section name="5.8" id="{A2859774-C47D-44F0-9A41-E41CB4B8BD95}">
          <p14:sldIdLst>
            <p14:sldId id="544"/>
            <p14:sldId id="526"/>
          </p14:sldIdLst>
        </p14:section>
        <p14:section name="5.9" id="{8364FD3E-EED7-412B-A40D-2ED09F59D748}">
          <p14:sldIdLst>
            <p14:sldId id="545"/>
            <p14:sldId id="1437"/>
            <p14:sldId id="1438"/>
            <p14:sldId id="1439"/>
            <p14:sldId id="1440"/>
            <p14:sldId id="2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7CA3"/>
    <a:srgbClr val="FF66FF"/>
    <a:srgbClr val="007F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11" autoAdjust="0"/>
    <p:restoredTop sz="79404" autoAdjust="0"/>
  </p:normalViewPr>
  <p:slideViewPr>
    <p:cSldViewPr snapToGrid="0" snapToObjects="1">
      <p:cViewPr varScale="1">
        <p:scale>
          <a:sx n="69" d="100"/>
          <a:sy n="69" d="100"/>
        </p:scale>
        <p:origin x="178" y="62"/>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9" cy="355203"/>
          </a:xfrm>
          <a:prstGeom prst="rect">
            <a:avLst/>
          </a:prstGeom>
        </p:spPr>
        <p:txBody>
          <a:bodyPr vert="horz" lIns="99072" tIns="49536" rIns="99072" bIns="49536" rtlCol="0"/>
          <a:lstStyle>
            <a:lvl1pPr algn="l">
              <a:defRPr sz="1300"/>
            </a:lvl1pPr>
          </a:lstStyle>
          <a:p>
            <a:endParaRPr lang="en-US" dirty="0"/>
          </a:p>
        </p:txBody>
      </p:sp>
      <p:sp>
        <p:nvSpPr>
          <p:cNvPr id="3" name="Date Placeholder 2"/>
          <p:cNvSpPr>
            <a:spLocks noGrp="1"/>
          </p:cNvSpPr>
          <p:nvPr>
            <p:ph type="dt" sz="quarter" idx="1"/>
          </p:nvPr>
        </p:nvSpPr>
        <p:spPr>
          <a:xfrm>
            <a:off x="5797247" y="0"/>
            <a:ext cx="4434999" cy="355203"/>
          </a:xfrm>
          <a:prstGeom prst="rect">
            <a:avLst/>
          </a:prstGeom>
        </p:spPr>
        <p:txBody>
          <a:bodyPr vert="horz" lIns="99072" tIns="49536" rIns="99072" bIns="49536" rtlCol="0"/>
          <a:lstStyle>
            <a:lvl1pPr algn="r">
              <a:defRPr sz="1300"/>
            </a:lvl1pPr>
          </a:lstStyle>
          <a:p>
            <a:fld id="{2885CB01-6679-D646-ACB3-8B04B786C15F}" type="datetimeFigureOut">
              <a:rPr lang="en-US" smtClean="0"/>
              <a:t>11/24/2023</a:t>
            </a:fld>
            <a:endParaRPr lang="en-US" dirty="0"/>
          </a:p>
        </p:txBody>
      </p:sp>
      <p:sp>
        <p:nvSpPr>
          <p:cNvPr id="4" name="Footer Placeholder 3"/>
          <p:cNvSpPr>
            <a:spLocks noGrp="1"/>
          </p:cNvSpPr>
          <p:nvPr>
            <p:ph type="ftr" sz="quarter" idx="2"/>
          </p:nvPr>
        </p:nvSpPr>
        <p:spPr>
          <a:xfrm>
            <a:off x="2" y="6747628"/>
            <a:ext cx="4434999" cy="355203"/>
          </a:xfrm>
          <a:prstGeom prst="rect">
            <a:avLst/>
          </a:prstGeom>
        </p:spPr>
        <p:txBody>
          <a:bodyPr vert="horz" lIns="99072" tIns="49536" rIns="99072" bIns="49536" rtlCol="0" anchor="b"/>
          <a:lstStyle>
            <a:lvl1pPr algn="l">
              <a:defRPr sz="1300"/>
            </a:lvl1pPr>
          </a:lstStyle>
          <a:p>
            <a:endParaRPr lang="en-US" dirty="0"/>
          </a:p>
        </p:txBody>
      </p:sp>
      <p:sp>
        <p:nvSpPr>
          <p:cNvPr id="5" name="Slide Number Placeholder 4"/>
          <p:cNvSpPr>
            <a:spLocks noGrp="1"/>
          </p:cNvSpPr>
          <p:nvPr>
            <p:ph type="sldNum" sz="quarter" idx="3"/>
          </p:nvPr>
        </p:nvSpPr>
        <p:spPr>
          <a:xfrm>
            <a:off x="5797247" y="6747628"/>
            <a:ext cx="4434999" cy="355203"/>
          </a:xfrm>
          <a:prstGeom prst="rect">
            <a:avLst/>
          </a:prstGeom>
        </p:spPr>
        <p:txBody>
          <a:bodyPr vert="horz" lIns="99072" tIns="49536" rIns="99072" bIns="49536" rtlCol="0" anchor="b"/>
          <a:lstStyle>
            <a:lvl1pPr algn="r">
              <a:defRPr sz="13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4434998" cy="355203"/>
          </a:xfrm>
          <a:prstGeom prst="rect">
            <a:avLst/>
          </a:prstGeom>
          <a:noFill/>
          <a:ln>
            <a:noFill/>
          </a:ln>
        </p:spPr>
        <p:txBody>
          <a:bodyPr lIns="99056" tIns="99056" rIns="99056" bIns="99056" anchor="t"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5797245" y="0"/>
            <a:ext cx="4434998" cy="355203"/>
          </a:xfrm>
          <a:prstGeom prst="rect">
            <a:avLst/>
          </a:prstGeom>
          <a:noFill/>
          <a:ln>
            <a:noFill/>
          </a:ln>
        </p:spPr>
        <p:txBody>
          <a:bodyPr lIns="99056" tIns="99056" rIns="99056" bIns="99056" anchor="t" anchorCtr="0"/>
          <a:lstStyle>
            <a:lvl1pPr marL="0" marR="0" lvl="0" indent="0" algn="r"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341688" y="533400"/>
            <a:ext cx="3551237" cy="2662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1023464" y="3374430"/>
            <a:ext cx="8187689" cy="3196829"/>
          </a:xfrm>
          <a:prstGeom prst="rect">
            <a:avLst/>
          </a:prstGeom>
          <a:noFill/>
          <a:ln>
            <a:noFill/>
          </a:ln>
        </p:spPr>
        <p:txBody>
          <a:bodyPr lIns="99056" tIns="99056" rIns="99056" bIns="99056"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6747628"/>
            <a:ext cx="4434998" cy="355203"/>
          </a:xfrm>
          <a:prstGeom prst="rect">
            <a:avLst/>
          </a:prstGeom>
          <a:noFill/>
          <a:ln>
            <a:noFill/>
          </a:ln>
        </p:spPr>
        <p:txBody>
          <a:bodyPr lIns="99056" tIns="99056" rIns="99056" bIns="99056" anchor="b"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5797245" y="6747628"/>
            <a:ext cx="4434998" cy="355203"/>
          </a:xfrm>
          <a:prstGeom prst="rect">
            <a:avLst/>
          </a:prstGeom>
          <a:noFill/>
          <a:ln>
            <a:noFill/>
          </a:ln>
        </p:spPr>
        <p:txBody>
          <a:bodyPr lIns="99056" tIns="49515" rIns="99056" bIns="49515" anchor="b" anchorCtr="0">
            <a:noAutofit/>
          </a:bodyPr>
          <a:lstStyle/>
          <a:p>
            <a:pPr algn="r">
              <a:buSzPct val="25000"/>
            </a:pPr>
            <a:fld id="{00000000-1234-1234-1234-123412341234}" type="slidenum">
              <a:rPr lang="en-US" sz="1300" smtClean="0">
                <a:solidFill>
                  <a:schemeClr val="dk1"/>
                </a:solidFill>
              </a:rPr>
              <a:pPr algn="r">
                <a:buSzPct val="25000"/>
              </a:pPr>
              <a:t>‹#›</a:t>
            </a:fld>
            <a:endParaRPr lang="en-US" sz="13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baike.baidu.com/item/%E6%8E%A5%E5%8F%A3" TargetMode="External"/><Relationship Id="rId2" Type="http://schemas.openxmlformats.org/officeDocument/2006/relationships/slide" Target="../slides/slide173.xml"/><Relationship Id="rId1" Type="http://schemas.openxmlformats.org/officeDocument/2006/relationships/notesMaster" Target="../notesMasters/notesMaster1.xml"/><Relationship Id="rId4" Type="http://schemas.openxmlformats.org/officeDocument/2006/relationships/hyperlink" Target="https://baike.baidu.com/item/%E5%8D%8F%E8%AE%AE/13020269"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300">
                <a:solidFill>
                  <a:schemeClr val="dk1"/>
                </a:solidFill>
              </a:rPr>
              <a:pPr algn="r">
                <a:buSzPct val="25000"/>
              </a:pPr>
              <a:t>1</a:t>
            </a:fld>
            <a:endParaRPr lang="en-US" sz="13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a:t>
            </a:fld>
            <a:endParaRPr lang="en-US" sz="1300" dirty="0">
              <a:solidFill>
                <a:schemeClr val="dk1"/>
              </a:solidFill>
            </a:endParaRPr>
          </a:p>
        </p:txBody>
      </p:sp>
    </p:spTree>
    <p:extLst>
      <p:ext uri="{BB962C8B-B14F-4D97-AF65-F5344CB8AC3E}">
        <p14:creationId xmlns:p14="http://schemas.microsoft.com/office/powerpoint/2010/main" val="17932667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119</a:t>
            </a:fld>
            <a:endParaRPr lang="en-US" sz="1300" dirty="0">
              <a:solidFill>
                <a:schemeClr val="dk1"/>
              </a:solidFill>
            </a:endParaRPr>
          </a:p>
        </p:txBody>
      </p:sp>
    </p:spTree>
    <p:extLst>
      <p:ext uri="{BB962C8B-B14F-4D97-AF65-F5344CB8AC3E}">
        <p14:creationId xmlns:p14="http://schemas.microsoft.com/office/powerpoint/2010/main" val="40313674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A8C018-476D-45AA-9C1D-FB88E4C953DD}" type="slidenum">
              <a:rPr lang="zh-CN" altLang="en-US" sz="1200" smtClean="0">
                <a:latin typeface="Times New Roman" panose="02020603050405020304" pitchFamily="18" charset="0"/>
              </a:rPr>
              <a:pPr/>
              <a:t>120</a:t>
            </a:fld>
            <a:endParaRPr lang="en-US" altLang="zh-CN" sz="120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子网掩码可以用点分十进制标记法来表示，也可以用</a:t>
            </a:r>
            <a:r>
              <a:rPr lang="en-US" altLang="zh-CN" dirty="0">
                <a:latin typeface="Arial" panose="020B0604020202020204" pitchFamily="34" charset="0"/>
              </a:rPr>
              <a:t>”</a:t>
            </a:r>
            <a:r>
              <a:rPr lang="en-US" altLang="zh-CN" dirty="0"/>
              <a:t>/</a:t>
            </a:r>
            <a:r>
              <a:rPr lang="en-US" altLang="zh-CN" dirty="0">
                <a:latin typeface="Arial" panose="020B0604020202020204" pitchFamily="34" charset="0"/>
              </a:rPr>
              <a:t>”</a:t>
            </a:r>
            <a:r>
              <a:rPr lang="zh-CN" altLang="en-US" dirty="0"/>
              <a:t>并跟上</a:t>
            </a:r>
            <a:r>
              <a:rPr lang="zh-CN" altLang="en-US" dirty="0">
                <a:latin typeface="Arial" panose="020B0604020202020204" pitchFamily="34" charset="0"/>
              </a:rPr>
              <a:t>”</a:t>
            </a:r>
            <a:r>
              <a:rPr lang="zh-CN" altLang="en-US" dirty="0"/>
              <a:t>网络</a:t>
            </a:r>
            <a:r>
              <a:rPr lang="en-US" altLang="zh-CN" dirty="0"/>
              <a:t>+</a:t>
            </a:r>
            <a:r>
              <a:rPr lang="zh-CN" altLang="en-US" dirty="0"/>
              <a:t>子网</a:t>
            </a:r>
            <a:r>
              <a:rPr lang="zh-CN" altLang="en-US" dirty="0">
                <a:latin typeface="Arial" panose="020B0604020202020204" pitchFamily="34" charset="0"/>
              </a:rPr>
              <a:t>“</a:t>
            </a:r>
            <a:r>
              <a:rPr lang="zh-CN" altLang="en-US" dirty="0"/>
              <a:t>部分的位数。如上图的例子，子网掩码可以写成</a:t>
            </a:r>
            <a:r>
              <a:rPr lang="en-US" altLang="zh-CN" dirty="0"/>
              <a:t>255.255.252.0</a:t>
            </a:r>
            <a:r>
              <a:rPr lang="zh-CN" altLang="en-US" dirty="0"/>
              <a:t>。另一种标记是用</a:t>
            </a:r>
            <a:r>
              <a:rPr lang="zh-CN" altLang="en-US" dirty="0">
                <a:latin typeface="Arial" panose="020B0604020202020204" pitchFamily="34" charset="0"/>
              </a:rPr>
              <a:t>”</a:t>
            </a:r>
            <a:r>
              <a:rPr lang="en-US" altLang="zh-CN" dirty="0"/>
              <a:t>/22</a:t>
            </a:r>
            <a:r>
              <a:rPr lang="en-US" altLang="zh-CN" dirty="0">
                <a:latin typeface="Arial" panose="020B0604020202020204" pitchFamily="34" charset="0"/>
              </a:rPr>
              <a:t>“</a:t>
            </a:r>
            <a:r>
              <a:rPr lang="zh-CN" altLang="en-US" dirty="0"/>
              <a:t>来表示子网掩码有</a:t>
            </a:r>
            <a:r>
              <a:rPr lang="en-US" altLang="zh-CN" dirty="0"/>
              <a:t>22</a:t>
            </a:r>
            <a:r>
              <a:rPr lang="zh-CN" altLang="en-US" dirty="0"/>
              <a:t>位长。</a:t>
            </a:r>
          </a:p>
          <a:p>
            <a:pPr eaLnBrk="1" hangingPunct="1"/>
            <a:r>
              <a:rPr lang="en-US" altLang="zh-CN" dirty="0"/>
              <a:t>P.440</a:t>
            </a:r>
            <a:r>
              <a:rPr lang="zh-CN" altLang="en-US" dirty="0"/>
              <a:t>例子。</a:t>
            </a:r>
          </a:p>
          <a:p>
            <a:pPr eaLnBrk="1" hangingPunct="1"/>
            <a:r>
              <a:rPr lang="zh-CN" altLang="en-US" dirty="0"/>
              <a:t>未实使用子网时，每个路由表中列出一些形如（网络</a:t>
            </a:r>
            <a:r>
              <a:rPr lang="en-US" altLang="zh-CN" dirty="0"/>
              <a:t>,0</a:t>
            </a:r>
            <a:r>
              <a:rPr lang="zh-CN" altLang="en-US" dirty="0"/>
              <a:t>）的</a:t>
            </a:r>
            <a:r>
              <a:rPr lang="en-US" altLang="zh-CN" dirty="0"/>
              <a:t>IP</a:t>
            </a:r>
            <a:r>
              <a:rPr lang="zh-CN" altLang="en-US" dirty="0"/>
              <a:t>地址和一些形如（当前网络，主机）的</a:t>
            </a:r>
            <a:r>
              <a:rPr lang="en-US" altLang="zh-CN" dirty="0"/>
              <a:t>IP</a:t>
            </a:r>
            <a:r>
              <a:rPr lang="zh-CN" altLang="en-US" dirty="0"/>
              <a:t>地址。每个表项与能够到达该目标网络的网络接口关联。第一种</a:t>
            </a:r>
            <a:r>
              <a:rPr lang="en-US" altLang="zh-CN" dirty="0"/>
              <a:t>IP</a:t>
            </a:r>
            <a:r>
              <a:rPr lang="zh-CN" altLang="en-US" dirty="0"/>
              <a:t>地址说明如何到达远程网络；第二种</a:t>
            </a:r>
            <a:r>
              <a:rPr lang="en-US" altLang="zh-CN" dirty="0"/>
              <a:t>IP</a:t>
            </a:r>
            <a:r>
              <a:rPr lang="zh-CN" altLang="en-US" dirty="0"/>
              <a:t>地址说明如何到达本地主机。</a:t>
            </a:r>
          </a:p>
          <a:p>
            <a:pPr eaLnBrk="1" hangingPunct="1"/>
            <a:r>
              <a:rPr lang="zh-CN" altLang="en-US" dirty="0"/>
              <a:t>当引入子网划分以后，路由表也变了，它加入了形如（当前网络，子网，</a:t>
            </a:r>
            <a:r>
              <a:rPr lang="en-US" altLang="zh-CN" dirty="0"/>
              <a:t>0</a:t>
            </a:r>
            <a:r>
              <a:rPr lang="zh-CN" altLang="en-US" dirty="0"/>
              <a:t>）和（当前网络，当前子网，主机）的表项。实际上，每台路由器只需将分组的目标地址与网络的子网掩码进行</a:t>
            </a:r>
            <a:r>
              <a:rPr lang="zh-CN" altLang="en-US" dirty="0">
                <a:latin typeface="Arial" panose="020B0604020202020204" pitchFamily="34" charset="0"/>
              </a:rPr>
              <a:t>”</a:t>
            </a:r>
            <a:r>
              <a:rPr lang="zh-CN" altLang="en-US" dirty="0"/>
              <a:t>与</a:t>
            </a:r>
            <a:r>
              <a:rPr lang="zh-CN" altLang="en-US" dirty="0">
                <a:latin typeface="Arial" panose="020B0604020202020204" pitchFamily="34" charset="0"/>
              </a:rPr>
              <a:t>“</a:t>
            </a:r>
            <a:r>
              <a:rPr lang="zh-CN" altLang="en-US" dirty="0"/>
              <a:t>操作便可消除主机号，然后在路由表中查找确定转发端口。</a:t>
            </a:r>
          </a:p>
          <a:p>
            <a:pPr eaLnBrk="1" hangingPunct="1"/>
            <a:endParaRPr lang="zh-CN" altLang="en-US" dirty="0"/>
          </a:p>
        </p:txBody>
      </p:sp>
    </p:spTree>
    <p:extLst>
      <p:ext uri="{BB962C8B-B14F-4D97-AF65-F5344CB8AC3E}">
        <p14:creationId xmlns:p14="http://schemas.microsoft.com/office/powerpoint/2010/main" val="7546235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64AD95-2A0F-4428-8CF0-252DCA8EF13F}" type="slidenum">
              <a:rPr lang="zh-CN" altLang="en-US" sz="1200" smtClean="0">
                <a:latin typeface="Times New Roman" panose="02020603050405020304" pitchFamily="18" charset="0"/>
              </a:rPr>
              <a:pPr/>
              <a:t>122</a:t>
            </a:fld>
            <a:endParaRPr lang="en-US" altLang="zh-CN" sz="120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8133482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63D147-C507-4125-9835-A74911C79E49}" type="slidenum">
              <a:rPr lang="zh-CN" altLang="en-US" sz="1200" smtClean="0">
                <a:latin typeface="Times New Roman" panose="02020603050405020304" pitchFamily="18" charset="0"/>
              </a:rPr>
              <a:pPr/>
              <a:t>123</a:t>
            </a:fld>
            <a:endParaRPr lang="en-US" altLang="zh-CN" sz="120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7754814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CIDR</a:t>
            </a:r>
            <a:r>
              <a:rPr lang="en-US" altLang="zh-CN" dirty="0">
                <a:latin typeface="Arial" panose="020B0604020202020204" pitchFamily="34" charset="0"/>
              </a:rPr>
              <a:t>——</a:t>
            </a:r>
            <a:r>
              <a:rPr lang="zh-CN" altLang="en-US" dirty="0"/>
              <a:t>无类别域间路由。是一种为解决地址耗尽而提出的一种措施。它是将好几个</a:t>
            </a:r>
            <a:r>
              <a:rPr lang="en-US" altLang="zh-CN" dirty="0"/>
              <a:t>IP</a:t>
            </a:r>
            <a:r>
              <a:rPr lang="zh-CN" altLang="en-US" dirty="0"/>
              <a:t>网络结合在一起，即将剩余的</a:t>
            </a:r>
            <a:r>
              <a:rPr lang="en-US" altLang="zh-CN" dirty="0"/>
              <a:t>IP</a:t>
            </a:r>
            <a:r>
              <a:rPr lang="zh-CN" altLang="en-US" dirty="0"/>
              <a:t>地址以可变大小块的方式进行分配，而不管它们所属的类别。</a:t>
            </a:r>
            <a:r>
              <a:rPr lang="en-US" altLang="zh-CN" dirty="0"/>
              <a:t>CIDR</a:t>
            </a:r>
            <a:r>
              <a:rPr lang="zh-CN" altLang="en-US" dirty="0"/>
              <a:t>使用一种无类别的域间路由选择算法，可以减少由核心路由器运载的路由选择信息的数量 ：当一个分组到来的时候，路由器首先将它的目标</a:t>
            </a:r>
            <a:r>
              <a:rPr lang="en-US" altLang="zh-CN" dirty="0"/>
              <a:t>IP</a:t>
            </a:r>
            <a:r>
              <a:rPr lang="zh-CN" altLang="en-US" dirty="0"/>
              <a:t>地址提取出来，然后用掩码去</a:t>
            </a:r>
            <a:r>
              <a:rPr lang="zh-CN" altLang="en-US" dirty="0">
                <a:latin typeface="Arial" panose="020B0604020202020204" pitchFamily="34" charset="0"/>
              </a:rPr>
              <a:t>”</a:t>
            </a:r>
            <a:r>
              <a:rPr lang="zh-CN" altLang="en-US" dirty="0"/>
              <a:t>与</a:t>
            </a:r>
            <a:r>
              <a:rPr lang="zh-CN" altLang="en-US" dirty="0">
                <a:latin typeface="Arial" panose="020B0604020202020204" pitchFamily="34" charset="0"/>
              </a:rPr>
              <a:t>“</a:t>
            </a:r>
            <a:r>
              <a:rPr lang="zh-CN" altLang="en-US" dirty="0"/>
              <a:t>目标地址，再将它与路由表项中的网络号进行比较，看两者是否匹配。如果找到多个匹配的表项（这些表项的子网掩码长度不同），则使用掩码长度最长的那个表项。</a:t>
            </a:r>
            <a:r>
              <a:rPr lang="en-US" altLang="zh-CN" dirty="0"/>
              <a:t>CIDR</a:t>
            </a:r>
            <a:r>
              <a:rPr lang="zh-CN" altLang="en-US" dirty="0"/>
              <a:t>将路由集中起来，使一个</a:t>
            </a:r>
            <a:r>
              <a:rPr lang="en-US" altLang="zh-CN" dirty="0"/>
              <a:t>IP</a:t>
            </a:r>
            <a:r>
              <a:rPr lang="zh-CN" altLang="en-US" dirty="0"/>
              <a:t>地址代表主要骨干提供商服务的几千个</a:t>
            </a:r>
            <a:r>
              <a:rPr lang="en-US" altLang="zh-CN" dirty="0"/>
              <a:t>IP</a:t>
            </a:r>
            <a:r>
              <a:rPr lang="zh-CN" altLang="en-US" dirty="0"/>
              <a:t>地址，从而减轻</a:t>
            </a:r>
            <a:r>
              <a:rPr lang="en-US" altLang="zh-CN" dirty="0"/>
              <a:t>Internet</a:t>
            </a:r>
            <a:r>
              <a:rPr lang="zh-CN" altLang="en-US" dirty="0"/>
              <a:t>路由器的负担。 </a:t>
            </a:r>
            <a:r>
              <a:rPr lang="en-US" altLang="zh-CN" dirty="0"/>
              <a:t>PP.443-444</a:t>
            </a:r>
            <a:r>
              <a:rPr lang="zh-CN" altLang="en-US" dirty="0"/>
              <a:t>例子。</a:t>
            </a:r>
          </a:p>
          <a:p>
            <a:pPr eaLnBrk="1" hangingPunct="1"/>
            <a:r>
              <a:rPr lang="en-US" altLang="zh-CN" dirty="0"/>
              <a:t>CIDR</a:t>
            </a:r>
            <a:r>
              <a:rPr lang="zh-CN" altLang="en-US" dirty="0"/>
              <a:t>建立于</a:t>
            </a:r>
            <a:r>
              <a:rPr lang="zh-CN" altLang="en-US" dirty="0">
                <a:latin typeface="Arial" panose="020B0604020202020204" pitchFamily="34" charset="0"/>
              </a:rPr>
              <a:t>“</a:t>
            </a:r>
            <a:r>
              <a:rPr lang="zh-CN" altLang="en-US" dirty="0"/>
              <a:t>超级组网</a:t>
            </a:r>
            <a:r>
              <a:rPr lang="zh-CN" altLang="en-US" dirty="0">
                <a:latin typeface="Arial" panose="020B0604020202020204" pitchFamily="34" charset="0"/>
              </a:rPr>
              <a:t>”</a:t>
            </a:r>
            <a:r>
              <a:rPr lang="zh-CN" altLang="en-US" dirty="0"/>
              <a:t>的基础上，</a:t>
            </a:r>
            <a:r>
              <a:rPr lang="zh-CN" altLang="en-US" dirty="0">
                <a:latin typeface="Arial" panose="020B0604020202020204" pitchFamily="34" charset="0"/>
              </a:rPr>
              <a:t>“</a:t>
            </a:r>
            <a:r>
              <a:rPr lang="zh-CN" altLang="en-US" dirty="0"/>
              <a:t>超级组网</a:t>
            </a:r>
            <a:r>
              <a:rPr lang="zh-CN" altLang="en-US" dirty="0">
                <a:latin typeface="Arial" panose="020B0604020202020204" pitchFamily="34" charset="0"/>
              </a:rPr>
              <a:t>”</a:t>
            </a:r>
            <a:r>
              <a:rPr lang="zh-CN" altLang="en-US" dirty="0"/>
              <a:t>是</a:t>
            </a:r>
            <a:r>
              <a:rPr lang="zh-CN" altLang="en-US" dirty="0">
                <a:latin typeface="Arial" panose="020B0604020202020204" pitchFamily="34" charset="0"/>
              </a:rPr>
              <a:t>“</a:t>
            </a:r>
            <a:r>
              <a:rPr lang="zh-CN" altLang="en-US" dirty="0"/>
              <a:t>子网划分</a:t>
            </a:r>
            <a:r>
              <a:rPr lang="zh-CN" altLang="en-US" dirty="0">
                <a:latin typeface="Arial" panose="020B0604020202020204" pitchFamily="34" charset="0"/>
              </a:rPr>
              <a:t>”</a:t>
            </a:r>
            <a:r>
              <a:rPr lang="zh-CN" altLang="en-US" dirty="0"/>
              <a:t>的派生词，可看作子网划分的逆过程。子网划分时，从地址主机部分借位，将其合并进网络部分；而在超级组网中，则是将网络部分的某些位合并进主机部分。这种无类别超级组网技术通过将一组较小的无类别网络汇聚为一个较大的单一路由表项，减少了</a:t>
            </a:r>
            <a:r>
              <a:rPr lang="en-US" altLang="zh-CN" dirty="0"/>
              <a:t>Internet</a:t>
            </a:r>
            <a:r>
              <a:rPr lang="zh-CN" altLang="en-US" dirty="0"/>
              <a:t>路由域中路由表条目的数量。 </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124</a:t>
            </a:fld>
            <a:endParaRPr lang="en-US" sz="1300" dirty="0">
              <a:solidFill>
                <a:schemeClr val="dk1"/>
              </a:solidFill>
            </a:endParaRPr>
          </a:p>
        </p:txBody>
      </p:sp>
    </p:spTree>
    <p:extLst>
      <p:ext uri="{BB962C8B-B14F-4D97-AF65-F5344CB8AC3E}">
        <p14:creationId xmlns:p14="http://schemas.microsoft.com/office/powerpoint/2010/main" val="5055718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0D196C-A16E-48CF-9F26-E6E3812E90C7}" type="slidenum">
              <a:rPr lang="zh-CN" altLang="en-US" sz="1200" smtClean="0">
                <a:latin typeface="Times New Roman" panose="02020603050405020304" pitchFamily="18" charset="0"/>
              </a:rPr>
              <a:pPr/>
              <a:t>125</a:t>
            </a:fld>
            <a:endParaRPr lang="en-US" altLang="zh-CN" sz="120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38675499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5375AD-3FEF-41F7-AEF9-8DAD8988FB68}" type="slidenum">
              <a:rPr lang="zh-CN" altLang="en-US" sz="1200" smtClean="0">
                <a:latin typeface="Times New Roman" panose="02020603050405020304" pitchFamily="18" charset="0"/>
              </a:rPr>
              <a:pPr/>
              <a:t>126</a:t>
            </a:fld>
            <a:endParaRPr lang="en-US" altLang="zh-CN" sz="120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41201497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53F403-BA66-4A06-9F9C-E4C8705FA154}" type="slidenum">
              <a:rPr lang="zh-CN" altLang="en-US" sz="1200" smtClean="0">
                <a:latin typeface="Times New Roman" panose="02020603050405020304" pitchFamily="18" charset="0"/>
              </a:rPr>
              <a:pPr/>
              <a:t>127</a:t>
            </a:fld>
            <a:endParaRPr lang="en-US" altLang="zh-CN" sz="120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9904779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3BFA18-1390-4CC1-AEAF-92F3782A0C80}" type="slidenum">
              <a:rPr lang="zh-CN" altLang="en-US" sz="1200" smtClean="0">
                <a:latin typeface="Times New Roman" panose="02020603050405020304" pitchFamily="18" charset="0"/>
              </a:rPr>
              <a:pPr/>
              <a:t>128</a:t>
            </a:fld>
            <a:endParaRPr lang="en-US" altLang="zh-CN" sz="120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35136858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CDAB9B0-28BF-45FA-8B93-EEF1D3CB4D78}" type="slidenum">
              <a:rPr lang="zh-CN" altLang="en-US" sz="1200" smtClean="0">
                <a:latin typeface="Times New Roman" panose="02020603050405020304" pitchFamily="18" charset="0"/>
              </a:rPr>
              <a:pPr/>
              <a:t>129</a:t>
            </a:fld>
            <a:endParaRPr lang="en-US" altLang="zh-CN" sz="120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989700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a:t>
            </a:fld>
            <a:endParaRPr lang="en-US" sz="1300" dirty="0">
              <a:solidFill>
                <a:schemeClr val="dk1"/>
              </a:solidFill>
            </a:endParaRPr>
          </a:p>
        </p:txBody>
      </p:sp>
    </p:spTree>
    <p:extLst>
      <p:ext uri="{BB962C8B-B14F-4D97-AF65-F5344CB8AC3E}">
        <p14:creationId xmlns:p14="http://schemas.microsoft.com/office/powerpoint/2010/main" val="31592666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Same mechanism as subnets, just a different motivation (of reducing the size of routing tables instead of making it easier to use the block of addresses you have).</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130</a:t>
            </a:fld>
            <a:endParaRPr lang="en-US" sz="1300" dirty="0">
              <a:solidFill>
                <a:schemeClr val="dk1"/>
              </a:solidFill>
            </a:endParaRPr>
          </a:p>
        </p:txBody>
      </p:sp>
    </p:spTree>
    <p:extLst>
      <p:ext uri="{BB962C8B-B14F-4D97-AF65-F5344CB8AC3E}">
        <p14:creationId xmlns:p14="http://schemas.microsoft.com/office/powerpoint/2010/main" val="5728956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132</a:t>
            </a:fld>
            <a:endParaRPr lang="en-US" sz="1300" dirty="0">
              <a:solidFill>
                <a:schemeClr val="dk1"/>
              </a:solidFill>
            </a:endParaRPr>
          </a:p>
        </p:txBody>
      </p:sp>
    </p:spTree>
    <p:extLst>
      <p:ext uri="{BB962C8B-B14F-4D97-AF65-F5344CB8AC3E}">
        <p14:creationId xmlns:p14="http://schemas.microsoft.com/office/powerpoint/2010/main" val="13044446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This is just history. Prefixes are variable size, which is much more flexible and suits different kinds of usage, but now the prefix length needs to be carried separately by the routing protocols because it is not part of the address.</a:t>
            </a:r>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CE5B3B-FF4B-40E6-87EF-44A37A98451B}" type="slidenum">
              <a:rPr lang="en-US" altLang="zh-CN" smtClean="0"/>
              <a:pPr/>
              <a:t>136</a:t>
            </a:fld>
            <a:endParaRPr lang="en-US" altLang="zh-CN"/>
          </a:p>
        </p:txBody>
      </p:sp>
    </p:spTree>
    <p:extLst>
      <p:ext uri="{BB962C8B-B14F-4D97-AF65-F5344CB8AC3E}">
        <p14:creationId xmlns:p14="http://schemas.microsoft.com/office/powerpoint/2010/main" val="27331707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137</a:t>
            </a:fld>
            <a:endParaRPr lang="en-US" sz="1300" dirty="0">
              <a:solidFill>
                <a:schemeClr val="dk1"/>
              </a:solidFill>
            </a:endParaRPr>
          </a:p>
        </p:txBody>
      </p:sp>
    </p:spTree>
    <p:extLst>
      <p:ext uri="{BB962C8B-B14F-4D97-AF65-F5344CB8AC3E}">
        <p14:creationId xmlns:p14="http://schemas.microsoft.com/office/powerpoint/2010/main" val="15628054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54D484-0497-424D-9331-FAF5575D6C82}" type="slidenum">
              <a:rPr lang="zh-CN" altLang="en-US" sz="1200" smtClean="0">
                <a:latin typeface="Times New Roman" panose="02020603050405020304" pitchFamily="18" charset="0"/>
              </a:rPr>
              <a:pPr/>
              <a:t>138</a:t>
            </a:fld>
            <a:endParaRPr lang="en-US" altLang="zh-CN" sz="120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19364162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70776E-CA82-4E6D-873C-A4C3E564EE22}" type="slidenum">
              <a:rPr lang="zh-CN" altLang="en-US" sz="1200" smtClean="0">
                <a:latin typeface="Times New Roman" panose="02020603050405020304" pitchFamily="18" charset="0"/>
              </a:rPr>
              <a:pPr/>
              <a:t>139</a:t>
            </a:fld>
            <a:endParaRPr lang="en-US" altLang="zh-CN" sz="1200">
              <a:latin typeface="Times New Roman" panose="02020603050405020304" pitchFamily="18" charset="0"/>
            </a:endParaRPr>
          </a:p>
        </p:txBody>
      </p:sp>
      <p:sp>
        <p:nvSpPr>
          <p:cNvPr id="183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1428631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a:t>So Internet traffic sent to/from port 1111 might really be going to a computer A in the home while traffic sent to/from port 2222 to the same IP address might be going to a computer B. </a:t>
            </a:r>
          </a:p>
          <a:p>
            <a:pPr eaLnBrk="1" hangingPunct="1">
              <a:spcBef>
                <a:spcPct val="0"/>
              </a:spcBef>
            </a:pPr>
            <a:endParaRPr lang="en-US" altLang="zh-CN" dirty="0"/>
          </a:p>
          <a:p>
            <a:pPr eaLnBrk="1" hangingPunct="1">
              <a:spcBef>
                <a:spcPct val="0"/>
              </a:spcBef>
            </a:pPr>
            <a:r>
              <a:rPr lang="en-US" altLang="zh-CN" dirty="0"/>
              <a:t>The mapping in the NAT box is set up when a connection is established. A side-effect is that connections can only be made from inside the house to the Internet – you can’t run a server in your home without special configuration. This is a consequence of violating layering.</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140</a:t>
            </a:fld>
            <a:endParaRPr lang="en-US" sz="1300" dirty="0">
              <a:solidFill>
                <a:schemeClr val="dk1"/>
              </a:solidFill>
            </a:endParaRPr>
          </a:p>
        </p:txBody>
      </p:sp>
    </p:spTree>
    <p:extLst>
      <p:ext uri="{BB962C8B-B14F-4D97-AF65-F5344CB8AC3E}">
        <p14:creationId xmlns:p14="http://schemas.microsoft.com/office/powerpoint/2010/main" val="893652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A92A8A-B48D-4E0E-8FF0-5C8CE5419730}" type="slidenum">
              <a:rPr lang="zh-CN" altLang="en-US" sz="1200" smtClean="0">
                <a:latin typeface="Times New Roman" panose="02020603050405020304" pitchFamily="18" charset="0"/>
              </a:rPr>
              <a:pPr/>
              <a:t>141</a:t>
            </a:fld>
            <a:endParaRPr lang="en-US" altLang="zh-CN" sz="1200">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42576276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453AD0-F346-4A53-B054-8F40F9432009}" type="slidenum">
              <a:rPr lang="zh-CN" altLang="en-US" sz="1200" smtClean="0">
                <a:latin typeface="Times New Roman" panose="02020603050405020304" pitchFamily="18" charset="0"/>
              </a:rPr>
              <a:pPr/>
              <a:t>142</a:t>
            </a:fld>
            <a:endParaRPr lang="en-US" altLang="zh-CN" sz="1200">
              <a:latin typeface="Times New Roman" panose="02020603050405020304" pitchFamily="18" charset="0"/>
            </a:endParaRPr>
          </a:p>
        </p:txBody>
      </p:sp>
      <p:sp>
        <p:nvSpPr>
          <p:cNvPr id="193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4560592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F8D050-789E-444D-B1B5-406823934E24}" type="slidenum">
              <a:rPr lang="zh-CN" altLang="en-US" sz="1200" smtClean="0">
                <a:latin typeface="Times New Roman" panose="02020603050405020304" pitchFamily="18" charset="0"/>
              </a:rPr>
              <a:pPr/>
              <a:t>143</a:t>
            </a:fld>
            <a:endParaRPr lang="en-US" altLang="zh-CN" sz="1200">
              <a:latin typeface="Times New Roman" panose="02020603050405020304" pitchFamily="18" charset="0"/>
            </a:endParaRPr>
          </a:p>
        </p:txBody>
      </p:sp>
      <p:sp>
        <p:nvSpPr>
          <p:cNvPr id="195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49100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16</a:t>
            </a:fld>
            <a:endParaRPr lang="en-US" altLang="zh-CN"/>
          </a:p>
        </p:txBody>
      </p:sp>
    </p:spTree>
    <p:extLst>
      <p:ext uri="{BB962C8B-B14F-4D97-AF65-F5344CB8AC3E}">
        <p14:creationId xmlns:p14="http://schemas.microsoft.com/office/powerpoint/2010/main" val="35143882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F4610-FD34-4C74-8E50-C9F4F181B017}" type="slidenum">
              <a:rPr lang="zh-CN" altLang="en-US" sz="1200" smtClean="0">
                <a:latin typeface="Times New Roman" panose="02020603050405020304" pitchFamily="18" charset="0"/>
              </a:rPr>
              <a:pPr/>
              <a:t>144</a:t>
            </a:fld>
            <a:endParaRPr lang="en-US" altLang="zh-CN" sz="1200">
              <a:latin typeface="Times New Roman" panose="02020603050405020304" pitchFamily="18" charset="0"/>
            </a:endParaRPr>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4196232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9FC315-BD8D-45BC-B2FB-278A09E05CF2}" type="slidenum">
              <a:rPr lang="zh-CN" altLang="en-US" sz="1200" smtClean="0">
                <a:latin typeface="Times New Roman" panose="02020603050405020304" pitchFamily="18" charset="0"/>
              </a:rPr>
              <a:pPr/>
              <a:t>146</a:t>
            </a:fld>
            <a:endParaRPr lang="en-US" altLang="zh-CN" sz="1200">
              <a:latin typeface="Times New Roman" panose="02020603050405020304" pitchFamily="18" charset="0"/>
            </a:endParaRPr>
          </a:p>
        </p:txBody>
      </p:sp>
      <p:sp>
        <p:nvSpPr>
          <p:cNvPr id="199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7808742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147</a:t>
            </a:fld>
            <a:endParaRPr lang="en-US" sz="1200" dirty="0"/>
          </a:p>
        </p:txBody>
      </p:sp>
    </p:spTree>
    <p:extLst>
      <p:ext uri="{BB962C8B-B14F-4D97-AF65-F5344CB8AC3E}">
        <p14:creationId xmlns:p14="http://schemas.microsoft.com/office/powerpoint/2010/main" val="31351194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148</a:t>
            </a:fld>
            <a:endParaRPr lang="en-US" sz="1200" dirty="0"/>
          </a:p>
        </p:txBody>
      </p:sp>
    </p:spTree>
    <p:extLst>
      <p:ext uri="{BB962C8B-B14F-4D97-AF65-F5344CB8AC3E}">
        <p14:creationId xmlns:p14="http://schemas.microsoft.com/office/powerpoint/2010/main" val="37450804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149</a:t>
            </a:fld>
            <a:endParaRPr lang="en-US" sz="1200" dirty="0"/>
          </a:p>
        </p:txBody>
      </p:sp>
    </p:spTree>
    <p:extLst>
      <p:ext uri="{BB962C8B-B14F-4D97-AF65-F5344CB8AC3E}">
        <p14:creationId xmlns:p14="http://schemas.microsoft.com/office/powerpoint/2010/main" val="39145481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153</a:t>
            </a:fld>
            <a:endParaRPr lang="zh-CN" altLang="en-US"/>
          </a:p>
        </p:txBody>
      </p:sp>
    </p:spTree>
    <p:extLst>
      <p:ext uri="{BB962C8B-B14F-4D97-AF65-F5344CB8AC3E}">
        <p14:creationId xmlns:p14="http://schemas.microsoft.com/office/powerpoint/2010/main" val="27938341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154</a:t>
            </a:fld>
            <a:endParaRPr lang="zh-CN" altLang="en-US"/>
          </a:p>
        </p:txBody>
      </p:sp>
    </p:spTree>
    <p:extLst>
      <p:ext uri="{BB962C8B-B14F-4D97-AF65-F5344CB8AC3E}">
        <p14:creationId xmlns:p14="http://schemas.microsoft.com/office/powerpoint/2010/main" val="11580220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160</a:t>
            </a:fld>
            <a:endParaRPr lang="en-US" sz="1300" dirty="0">
              <a:solidFill>
                <a:schemeClr val="dk1"/>
              </a:solidFill>
            </a:endParaRPr>
          </a:p>
        </p:txBody>
      </p:sp>
    </p:spTree>
    <p:extLst>
      <p:ext uri="{BB962C8B-B14F-4D97-AF65-F5344CB8AC3E}">
        <p14:creationId xmlns:p14="http://schemas.microsoft.com/office/powerpoint/2010/main" val="17820439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164</a:t>
            </a:fld>
            <a:endParaRPr lang="en-US" sz="1200" dirty="0"/>
          </a:p>
        </p:txBody>
      </p:sp>
    </p:spTree>
    <p:extLst>
      <p:ext uri="{BB962C8B-B14F-4D97-AF65-F5344CB8AC3E}">
        <p14:creationId xmlns:p14="http://schemas.microsoft.com/office/powerpoint/2010/main" val="37938186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B84C3F-8206-4DB3-8E85-DB986008B311}" type="slidenum">
              <a:rPr lang="zh-CN" altLang="en-US" sz="1200" smtClean="0">
                <a:latin typeface="Times New Roman" panose="02020603050405020304" pitchFamily="18" charset="0"/>
              </a:rPr>
              <a:pPr/>
              <a:t>167</a:t>
            </a:fld>
            <a:endParaRPr lang="en-US" altLang="zh-CN" sz="1200">
              <a:latin typeface="Times New Roman" panose="02020603050405020304" pitchFamily="18" charset="0"/>
            </a:endParaRPr>
          </a:p>
        </p:txBody>
      </p:sp>
      <p:sp>
        <p:nvSpPr>
          <p:cNvPr id="212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598183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49418291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arial" panose="020B0604020202020204" pitchFamily="34" charset="0"/>
              </a:rPr>
              <a:t>硬件类型：指明了发送方想知道的</a:t>
            </a:r>
            <a:r>
              <a:rPr lang="zh-CN" altLang="en-US" sz="1200" b="0" i="0" u="none" strike="noStrike" kern="1200" cap="none" dirty="0">
                <a:solidFill>
                  <a:srgbClr val="333333"/>
                </a:solidFill>
                <a:effectLst/>
                <a:latin typeface="arial" panose="020B0604020202020204" pitchFamily="34" charset="0"/>
                <a:ea typeface="Arial"/>
                <a:cs typeface="Arial"/>
                <a:sym typeface="Arial"/>
              </a:rPr>
              <a:t>硬件</a:t>
            </a:r>
            <a:r>
              <a:rPr lang="zh-CN" altLang="en-US" sz="1200" b="0" i="0" u="none" strike="noStrike" kern="1200" cap="none" dirty="0">
                <a:solidFill>
                  <a:srgbClr val="333333"/>
                </a:solidFill>
                <a:effectLst/>
                <a:latin typeface="arial" panose="020B0604020202020204" pitchFamily="34" charset="0"/>
                <a:ea typeface="Arial"/>
                <a:cs typeface="Arial"/>
                <a:sym typeface="Arial"/>
                <a:hlinkClick r:id="rId3">
                  <a:extLst>
                    <a:ext uri="{A12FA001-AC4F-418D-AE19-62706E023703}">
                      <ahyp:hlinkClr xmlns:ahyp="http://schemas.microsoft.com/office/drawing/2018/hyperlinkcolor" val="tx"/>
                    </a:ext>
                  </a:extLst>
                </a:hlinkClick>
              </a:rPr>
              <a:t>接口</a:t>
            </a:r>
            <a:r>
              <a:rPr lang="zh-CN" altLang="en-US" sz="1200" b="0" i="0" u="none" strike="noStrike" kern="1200" cap="none" dirty="0">
                <a:solidFill>
                  <a:srgbClr val="333333"/>
                </a:solidFill>
                <a:effectLst/>
                <a:latin typeface="arial" panose="020B0604020202020204" pitchFamily="34" charset="0"/>
                <a:ea typeface="Arial"/>
                <a:cs typeface="Arial"/>
                <a:sym typeface="Arial"/>
              </a:rPr>
              <a:t>类型，以太网的值为</a:t>
            </a:r>
            <a:r>
              <a:rPr lang="en-US" altLang="zh-CN" sz="1200" b="0" i="0" u="none" strike="noStrike" kern="1200" cap="none" dirty="0">
                <a:solidFill>
                  <a:srgbClr val="333333"/>
                </a:solidFill>
                <a:effectLst/>
                <a:latin typeface="arial" panose="020B0604020202020204" pitchFamily="34" charset="0"/>
                <a:ea typeface="Arial"/>
                <a:cs typeface="Arial"/>
                <a:sym typeface="Arial"/>
              </a:rPr>
              <a:t>1</a:t>
            </a:r>
            <a:r>
              <a:rPr lang="zh-CN" altLang="en-US" sz="1200" b="0" i="0" u="none" strike="noStrike" kern="1200" cap="none" dirty="0">
                <a:solidFill>
                  <a:srgbClr val="333333"/>
                </a:solidFill>
                <a:effectLst/>
                <a:latin typeface="arial" panose="020B0604020202020204" pitchFamily="34" charset="0"/>
                <a:ea typeface="Arial"/>
                <a:cs typeface="Arial"/>
                <a:sym typeface="Arial"/>
              </a:rPr>
              <a:t>；</a:t>
            </a:r>
          </a:p>
          <a:p>
            <a:pPr algn="l"/>
            <a:r>
              <a:rPr lang="zh-CN" altLang="en-US" sz="1200" b="0" i="0" u="none" strike="noStrike" kern="1200" cap="none" dirty="0">
                <a:solidFill>
                  <a:srgbClr val="333333"/>
                </a:solidFill>
                <a:effectLst/>
                <a:latin typeface="arial" panose="020B0604020202020204" pitchFamily="34" charset="0"/>
                <a:ea typeface="Arial"/>
                <a:cs typeface="Arial"/>
                <a:sym typeface="Arial"/>
              </a:rPr>
              <a:t>协议类型：指明了发送方提供的高层</a:t>
            </a:r>
            <a:r>
              <a:rPr lang="zh-CN" altLang="en-US" sz="1200" b="0" i="0" u="none" strike="noStrike" kern="1200" cap="none" dirty="0">
                <a:solidFill>
                  <a:srgbClr val="333333"/>
                </a:solidFill>
                <a:effectLst/>
                <a:latin typeface="arial" panose="020B0604020202020204" pitchFamily="34" charset="0"/>
                <a:ea typeface="Arial"/>
                <a:cs typeface="Arial"/>
                <a:sym typeface="Arial"/>
                <a:hlinkClick r:id="rId4">
                  <a:extLst>
                    <a:ext uri="{A12FA001-AC4F-418D-AE19-62706E023703}">
                      <ahyp:hlinkClr xmlns:ahyp="http://schemas.microsoft.com/office/drawing/2018/hyperlinkcolor" val="tx"/>
                    </a:ext>
                  </a:extLst>
                </a:hlinkClick>
              </a:rPr>
              <a:t>协议</a:t>
            </a:r>
            <a:r>
              <a:rPr lang="zh-CN" altLang="en-US" sz="1200" b="0" i="0" u="none" strike="noStrike" kern="1200" cap="none" dirty="0">
                <a:solidFill>
                  <a:srgbClr val="333333"/>
                </a:solidFill>
                <a:effectLst/>
                <a:latin typeface="arial" panose="020B0604020202020204" pitchFamily="34" charset="0"/>
                <a:ea typeface="Arial"/>
                <a:cs typeface="Arial"/>
                <a:sym typeface="Arial"/>
              </a:rPr>
              <a:t>类型，</a:t>
            </a:r>
            <a:r>
              <a:rPr lang="en-US" altLang="zh-CN" sz="1200" b="0" i="0" u="none" strike="noStrike" kern="1200" cap="none" dirty="0">
                <a:solidFill>
                  <a:srgbClr val="333333"/>
                </a:solidFill>
                <a:effectLst/>
                <a:latin typeface="arial" panose="020B0604020202020204" pitchFamily="34" charset="0"/>
                <a:ea typeface="Arial"/>
                <a:cs typeface="Arial"/>
                <a:sym typeface="Arial"/>
              </a:rPr>
              <a:t>IP</a:t>
            </a:r>
            <a:r>
              <a:rPr lang="zh-CN" altLang="en-US" sz="1200" b="0" i="0" u="none" strike="noStrike" kern="1200" cap="none" dirty="0">
                <a:solidFill>
                  <a:srgbClr val="333333"/>
                </a:solidFill>
                <a:effectLst/>
                <a:latin typeface="arial" panose="020B0604020202020204" pitchFamily="34" charset="0"/>
                <a:ea typeface="Arial"/>
                <a:cs typeface="Arial"/>
                <a:sym typeface="Arial"/>
              </a:rPr>
              <a:t>为</a:t>
            </a:r>
            <a:r>
              <a:rPr lang="en-US" altLang="zh-CN" sz="1200" b="0" i="0" u="none" strike="noStrike" kern="1200" cap="none" dirty="0">
                <a:solidFill>
                  <a:srgbClr val="333333"/>
                </a:solidFill>
                <a:effectLst/>
                <a:latin typeface="arial" panose="020B0604020202020204" pitchFamily="34" charset="0"/>
                <a:ea typeface="Arial"/>
                <a:cs typeface="Arial"/>
                <a:sym typeface="Arial"/>
              </a:rPr>
              <a:t>0800</a:t>
            </a:r>
            <a:r>
              <a:rPr lang="zh-CN" altLang="en-US" sz="1200" b="0" i="0" u="none" strike="noStrike" kern="1200" cap="none" dirty="0">
                <a:solidFill>
                  <a:srgbClr val="333333"/>
                </a:solidFill>
                <a:effectLst/>
                <a:latin typeface="arial" panose="020B0604020202020204" pitchFamily="34" charset="0"/>
                <a:ea typeface="Arial"/>
                <a:cs typeface="Arial"/>
                <a:sym typeface="Arial"/>
              </a:rPr>
              <a:t>（</a:t>
            </a:r>
            <a:r>
              <a:rPr lang="en-US" altLang="zh-CN" sz="1200" b="0" i="0" u="none" strike="noStrike" kern="1200" cap="none" dirty="0">
                <a:solidFill>
                  <a:srgbClr val="333333"/>
                </a:solidFill>
                <a:effectLst/>
                <a:latin typeface="arial" panose="020B0604020202020204" pitchFamily="34" charset="0"/>
                <a:ea typeface="Arial"/>
                <a:cs typeface="Arial"/>
                <a:sym typeface="Arial"/>
              </a:rPr>
              <a:t>16</a:t>
            </a:r>
            <a:r>
              <a:rPr lang="zh-CN" altLang="en-US" sz="1200" b="0" i="0" u="none" strike="noStrike" kern="1200" cap="none" dirty="0">
                <a:solidFill>
                  <a:srgbClr val="333333"/>
                </a:solidFill>
                <a:effectLst/>
                <a:latin typeface="arial" panose="020B0604020202020204" pitchFamily="34" charset="0"/>
                <a:ea typeface="Arial"/>
                <a:cs typeface="Arial"/>
                <a:sym typeface="Arial"/>
              </a:rPr>
              <a:t>进制）；</a:t>
            </a:r>
          </a:p>
          <a:p>
            <a:pPr algn="l"/>
            <a:r>
              <a:rPr lang="zh-CN" altLang="en-US" sz="1200" b="0" i="0" u="none" strike="noStrike" kern="1200" cap="none" dirty="0">
                <a:solidFill>
                  <a:srgbClr val="333333"/>
                </a:solidFill>
                <a:effectLst/>
                <a:latin typeface="arial" panose="020B0604020202020204" pitchFamily="34" charset="0"/>
                <a:ea typeface="Arial"/>
                <a:cs typeface="Arial"/>
                <a:sym typeface="Arial"/>
              </a:rPr>
              <a:t>硬件地址长度和协议长度：指明了硬件地址和</a:t>
            </a:r>
            <a:r>
              <a:rPr lang="zh-CN" altLang="en-US" b="0" i="0" dirty="0">
                <a:solidFill>
                  <a:srgbClr val="333333"/>
                </a:solidFill>
                <a:effectLst/>
                <a:latin typeface="arial" panose="020B0604020202020204" pitchFamily="34" charset="0"/>
              </a:rPr>
              <a:t>高层协议地址的长度，这样</a:t>
            </a:r>
            <a:r>
              <a:rPr lang="en-US" altLang="zh-CN" b="0" i="0" dirty="0">
                <a:solidFill>
                  <a:srgbClr val="333333"/>
                </a:solidFill>
                <a:effectLst/>
                <a:latin typeface="arial" panose="020B0604020202020204" pitchFamily="34" charset="0"/>
              </a:rPr>
              <a:t>ARP</a:t>
            </a:r>
            <a:r>
              <a:rPr lang="zh-CN" altLang="en-US" b="0" i="0" dirty="0">
                <a:solidFill>
                  <a:srgbClr val="333333"/>
                </a:solidFill>
                <a:effectLst/>
                <a:latin typeface="arial" panose="020B0604020202020204" pitchFamily="34" charset="0"/>
              </a:rPr>
              <a:t>报文就可以在任意硬件和任意协议的网络中使用；</a:t>
            </a:r>
          </a:p>
          <a:p>
            <a:pPr algn="l"/>
            <a:r>
              <a:rPr lang="zh-CN" altLang="en-US" b="0" i="0" dirty="0">
                <a:solidFill>
                  <a:srgbClr val="333333"/>
                </a:solidFill>
                <a:effectLst/>
                <a:latin typeface="arial" panose="020B0604020202020204" pitchFamily="34" charset="0"/>
              </a:rPr>
              <a:t>操作类型：用来表示这个报文的类型，</a:t>
            </a:r>
            <a:r>
              <a:rPr lang="en-US" altLang="zh-CN" b="0" i="0" dirty="0">
                <a:solidFill>
                  <a:srgbClr val="333333"/>
                </a:solidFill>
                <a:effectLst/>
                <a:latin typeface="arial" panose="020B0604020202020204" pitchFamily="34" charset="0"/>
              </a:rPr>
              <a:t>ARP</a:t>
            </a:r>
            <a:r>
              <a:rPr lang="zh-CN" altLang="en-US" b="0" i="0" dirty="0">
                <a:solidFill>
                  <a:srgbClr val="333333"/>
                </a:solidFill>
                <a:effectLst/>
                <a:latin typeface="arial" panose="020B0604020202020204" pitchFamily="34" charset="0"/>
              </a:rPr>
              <a:t>请求为</a:t>
            </a:r>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ARP</a:t>
            </a:r>
            <a:r>
              <a:rPr lang="zh-CN" altLang="en-US" b="0" i="0" dirty="0">
                <a:solidFill>
                  <a:srgbClr val="333333"/>
                </a:solidFill>
                <a:effectLst/>
                <a:latin typeface="arial" panose="020B0604020202020204" pitchFamily="34" charset="0"/>
              </a:rPr>
              <a:t>响应为</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RARP</a:t>
            </a:r>
            <a:r>
              <a:rPr lang="zh-CN" altLang="en-US" b="0" i="0" dirty="0">
                <a:solidFill>
                  <a:srgbClr val="333333"/>
                </a:solidFill>
                <a:effectLst/>
                <a:latin typeface="arial" panose="020B0604020202020204" pitchFamily="34" charset="0"/>
              </a:rPr>
              <a:t>请求为</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RARP</a:t>
            </a:r>
            <a:r>
              <a:rPr lang="zh-CN" altLang="en-US" b="0" i="0" dirty="0">
                <a:solidFill>
                  <a:srgbClr val="333333"/>
                </a:solidFill>
                <a:effectLst/>
                <a:latin typeface="arial" panose="020B0604020202020204" pitchFamily="34" charset="0"/>
              </a:rPr>
              <a:t>响应为</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a:t>
            </a:r>
          </a:p>
          <a:p>
            <a:pPr algn="l"/>
            <a:r>
              <a:rPr lang="zh-CN" altLang="en-US" b="0" i="0" dirty="0">
                <a:solidFill>
                  <a:srgbClr val="333333"/>
                </a:solidFill>
                <a:effectLst/>
                <a:latin typeface="arial" panose="020B0604020202020204" pitchFamily="34" charset="0"/>
              </a:rPr>
              <a:t>发送方硬件地址（</a:t>
            </a:r>
            <a:r>
              <a:rPr lang="en-US" altLang="zh-CN" b="0" i="0" dirty="0">
                <a:solidFill>
                  <a:srgbClr val="333333"/>
                </a:solidFill>
                <a:effectLst/>
                <a:latin typeface="arial" panose="020B0604020202020204" pitchFamily="34" charset="0"/>
              </a:rPr>
              <a:t>0-3</a:t>
            </a:r>
            <a:r>
              <a:rPr lang="zh-CN" altLang="en-US" b="0" i="0" dirty="0">
                <a:solidFill>
                  <a:srgbClr val="333333"/>
                </a:solidFill>
                <a:effectLst/>
                <a:latin typeface="arial" panose="020B0604020202020204" pitchFamily="34" charset="0"/>
              </a:rPr>
              <a:t>字节）：源主机硬件地址的前</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个字节；</a:t>
            </a:r>
          </a:p>
          <a:p>
            <a:pPr algn="l"/>
            <a:r>
              <a:rPr lang="zh-CN" altLang="en-US" b="0" i="0" dirty="0">
                <a:solidFill>
                  <a:srgbClr val="333333"/>
                </a:solidFill>
                <a:effectLst/>
                <a:latin typeface="arial" panose="020B0604020202020204" pitchFamily="34" charset="0"/>
              </a:rPr>
              <a:t>发送方硬件地址（</a:t>
            </a:r>
            <a:r>
              <a:rPr lang="en-US" altLang="zh-CN" b="0" i="0" dirty="0">
                <a:solidFill>
                  <a:srgbClr val="333333"/>
                </a:solidFill>
                <a:effectLst/>
                <a:latin typeface="arial" panose="020B0604020202020204" pitchFamily="34" charset="0"/>
              </a:rPr>
              <a:t>4-5</a:t>
            </a:r>
            <a:r>
              <a:rPr lang="zh-CN" altLang="en-US" b="0" i="0" dirty="0">
                <a:solidFill>
                  <a:srgbClr val="333333"/>
                </a:solidFill>
                <a:effectLst/>
                <a:latin typeface="arial" panose="020B0604020202020204" pitchFamily="34" charset="0"/>
              </a:rPr>
              <a:t>字节）：源主机硬件地址的后</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个字节；</a:t>
            </a:r>
          </a:p>
          <a:p>
            <a:pPr algn="l"/>
            <a:r>
              <a:rPr lang="zh-CN" altLang="en-US" b="0" i="0" dirty="0">
                <a:solidFill>
                  <a:srgbClr val="333333"/>
                </a:solidFill>
                <a:effectLst/>
                <a:latin typeface="arial" panose="020B0604020202020204" pitchFamily="34" charset="0"/>
              </a:rPr>
              <a:t>发送方</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a:t>
            </a:r>
            <a:r>
              <a:rPr lang="en-US" altLang="zh-CN" b="0" i="0" dirty="0">
                <a:solidFill>
                  <a:srgbClr val="333333"/>
                </a:solidFill>
                <a:effectLst/>
                <a:latin typeface="arial" panose="020B0604020202020204" pitchFamily="34" charset="0"/>
              </a:rPr>
              <a:t>0-1</a:t>
            </a:r>
            <a:r>
              <a:rPr lang="zh-CN" altLang="en-US" b="0" i="0" dirty="0">
                <a:solidFill>
                  <a:srgbClr val="333333"/>
                </a:solidFill>
                <a:effectLst/>
                <a:latin typeface="arial" panose="020B0604020202020204" pitchFamily="34" charset="0"/>
              </a:rPr>
              <a:t>字节）：源主机硬件地址的前</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个字节；</a:t>
            </a:r>
          </a:p>
          <a:p>
            <a:pPr algn="l"/>
            <a:r>
              <a:rPr lang="zh-CN" altLang="en-US" b="0" i="0" dirty="0">
                <a:solidFill>
                  <a:srgbClr val="333333"/>
                </a:solidFill>
                <a:effectLst/>
                <a:latin typeface="arial" panose="020B0604020202020204" pitchFamily="34" charset="0"/>
              </a:rPr>
              <a:t>发送方</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a:t>
            </a:r>
            <a:r>
              <a:rPr lang="en-US" altLang="zh-CN" b="0" i="0" dirty="0">
                <a:solidFill>
                  <a:srgbClr val="333333"/>
                </a:solidFill>
                <a:effectLst/>
                <a:latin typeface="arial" panose="020B0604020202020204" pitchFamily="34" charset="0"/>
              </a:rPr>
              <a:t>2-3</a:t>
            </a:r>
            <a:r>
              <a:rPr lang="zh-CN" altLang="en-US" b="0" i="0" dirty="0">
                <a:solidFill>
                  <a:srgbClr val="333333"/>
                </a:solidFill>
                <a:effectLst/>
                <a:latin typeface="arial" panose="020B0604020202020204" pitchFamily="34" charset="0"/>
              </a:rPr>
              <a:t>字节）：源主机硬件地址的后</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个字节；</a:t>
            </a:r>
          </a:p>
          <a:p>
            <a:pPr algn="l"/>
            <a:r>
              <a:rPr lang="zh-CN" altLang="en-US" b="0" i="0" dirty="0">
                <a:solidFill>
                  <a:srgbClr val="333333"/>
                </a:solidFill>
                <a:effectLst/>
                <a:latin typeface="arial" panose="020B0604020202020204" pitchFamily="34" charset="0"/>
              </a:rPr>
              <a:t>目标硬件地址（</a:t>
            </a:r>
            <a:r>
              <a:rPr lang="en-US" altLang="zh-CN" b="0" i="0" dirty="0">
                <a:solidFill>
                  <a:srgbClr val="333333"/>
                </a:solidFill>
                <a:effectLst/>
                <a:latin typeface="arial" panose="020B0604020202020204" pitchFamily="34" charset="0"/>
              </a:rPr>
              <a:t>0-1</a:t>
            </a:r>
            <a:r>
              <a:rPr lang="zh-CN" altLang="en-US" b="0" i="0" dirty="0">
                <a:solidFill>
                  <a:srgbClr val="333333"/>
                </a:solidFill>
                <a:effectLst/>
                <a:latin typeface="arial" panose="020B0604020202020204" pitchFamily="34" charset="0"/>
              </a:rPr>
              <a:t>字节）：目的主机硬件地址的前</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个字节；</a:t>
            </a:r>
          </a:p>
          <a:p>
            <a:pPr algn="l"/>
            <a:r>
              <a:rPr lang="zh-CN" altLang="en-US" b="0" i="0" dirty="0">
                <a:solidFill>
                  <a:srgbClr val="333333"/>
                </a:solidFill>
                <a:effectLst/>
                <a:latin typeface="arial" panose="020B0604020202020204" pitchFamily="34" charset="0"/>
              </a:rPr>
              <a:t>目标硬件地址（</a:t>
            </a:r>
            <a:r>
              <a:rPr lang="en-US" altLang="zh-CN" b="0" i="0" dirty="0">
                <a:solidFill>
                  <a:srgbClr val="333333"/>
                </a:solidFill>
                <a:effectLst/>
                <a:latin typeface="arial" panose="020B0604020202020204" pitchFamily="34" charset="0"/>
              </a:rPr>
              <a:t>2-5</a:t>
            </a:r>
            <a:r>
              <a:rPr lang="zh-CN" altLang="en-US" b="0" i="0" dirty="0">
                <a:solidFill>
                  <a:srgbClr val="333333"/>
                </a:solidFill>
                <a:effectLst/>
                <a:latin typeface="arial" panose="020B0604020202020204" pitchFamily="34" charset="0"/>
              </a:rPr>
              <a:t>字节）：目的主机硬件地址的后</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个字节；</a:t>
            </a:r>
          </a:p>
          <a:p>
            <a:pPr algn="l"/>
            <a:r>
              <a:rPr lang="zh-CN" altLang="en-US" b="0" i="0" dirty="0">
                <a:solidFill>
                  <a:srgbClr val="333333"/>
                </a:solidFill>
                <a:effectLst/>
                <a:latin typeface="arial" panose="020B0604020202020204" pitchFamily="34" charset="0"/>
              </a:rPr>
              <a:t>目标</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a:t>
            </a:r>
            <a:r>
              <a:rPr lang="en-US" altLang="zh-CN" b="0" i="0" dirty="0">
                <a:solidFill>
                  <a:srgbClr val="333333"/>
                </a:solidFill>
                <a:effectLst/>
                <a:latin typeface="arial" panose="020B0604020202020204" pitchFamily="34" charset="0"/>
              </a:rPr>
              <a:t>0-3</a:t>
            </a:r>
            <a:r>
              <a:rPr lang="zh-CN" altLang="en-US" b="0" i="0" dirty="0">
                <a:solidFill>
                  <a:srgbClr val="333333"/>
                </a:solidFill>
                <a:effectLst/>
                <a:latin typeface="arial" panose="020B0604020202020204" pitchFamily="34" charset="0"/>
              </a:rPr>
              <a:t>字节）：目的主机的</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173</a:t>
            </a:fld>
            <a:endParaRPr lang="en-US" sz="1300" dirty="0">
              <a:solidFill>
                <a:schemeClr val="dk1"/>
              </a:solidFill>
            </a:endParaRPr>
          </a:p>
        </p:txBody>
      </p:sp>
    </p:spTree>
    <p:extLst>
      <p:ext uri="{BB962C8B-B14F-4D97-AF65-F5344CB8AC3E}">
        <p14:creationId xmlns:p14="http://schemas.microsoft.com/office/powerpoint/2010/main" val="14531391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87848E-7188-4E42-B6DE-2710EF684574}" type="slidenum">
              <a:rPr lang="zh-CN" altLang="en-US" sz="1200" smtClean="0">
                <a:latin typeface="Times New Roman" panose="02020603050405020304" pitchFamily="18" charset="0"/>
              </a:rPr>
              <a:pPr/>
              <a:t>174</a:t>
            </a:fld>
            <a:endParaRPr lang="en-US" altLang="zh-CN" sz="1200">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6109881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181</a:t>
            </a:fld>
            <a:endParaRPr lang="en-US" sz="1300" dirty="0">
              <a:solidFill>
                <a:schemeClr val="dk1"/>
              </a:solidFill>
            </a:endParaRPr>
          </a:p>
        </p:txBody>
      </p:sp>
    </p:spTree>
    <p:extLst>
      <p:ext uri="{BB962C8B-B14F-4D97-AF65-F5344CB8AC3E}">
        <p14:creationId xmlns:p14="http://schemas.microsoft.com/office/powerpoint/2010/main" val="39006599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0" i="0" dirty="0">
                <a:solidFill>
                  <a:srgbClr val="362E2B"/>
                </a:solidFill>
                <a:effectLst/>
                <a:latin typeface="microsoft yahei" panose="020B0503020204020204" pitchFamily="34" charset="-122"/>
                <a:ea typeface="microsoft yahei" panose="020B0503020204020204" pitchFamily="34" charset="-122"/>
              </a:rPr>
              <a:t>DHCP</a:t>
            </a:r>
            <a:r>
              <a:rPr lang="zh-CN" altLang="en-US" b="0" i="0" dirty="0">
                <a:solidFill>
                  <a:srgbClr val="362E2B"/>
                </a:solidFill>
                <a:effectLst/>
                <a:latin typeface="microsoft yahei" panose="020B0503020204020204" pitchFamily="34" charset="-122"/>
                <a:ea typeface="microsoft yahei" panose="020B0503020204020204" pitchFamily="34" charset="-122"/>
              </a:rPr>
              <a:t>的实现分为</a:t>
            </a:r>
            <a:r>
              <a:rPr lang="en-US" altLang="zh-CN" b="0" i="0" dirty="0">
                <a:solidFill>
                  <a:srgbClr val="362E2B"/>
                </a:solidFill>
                <a:effectLst/>
                <a:latin typeface="microsoft yahei" panose="020B0503020204020204" pitchFamily="34" charset="-122"/>
                <a:ea typeface="microsoft yahei" panose="020B0503020204020204" pitchFamily="34" charset="-122"/>
              </a:rPr>
              <a:t>4</a:t>
            </a:r>
            <a:r>
              <a:rPr lang="zh-CN" altLang="en-US" b="0" i="0" dirty="0">
                <a:solidFill>
                  <a:srgbClr val="362E2B"/>
                </a:solidFill>
                <a:effectLst/>
                <a:latin typeface="microsoft yahei" panose="020B0503020204020204" pitchFamily="34" charset="-122"/>
                <a:ea typeface="microsoft yahei" panose="020B0503020204020204" pitchFamily="34" charset="-122"/>
              </a:rPr>
              <a:t>步，分别是： </a:t>
            </a:r>
            <a:br>
              <a:rPr lang="zh-CN" altLang="en-US" dirty="0"/>
            </a:br>
            <a:r>
              <a:rPr lang="zh-CN" altLang="en-US" b="0" i="0" dirty="0">
                <a:solidFill>
                  <a:srgbClr val="362E2B"/>
                </a:solidFill>
                <a:effectLst/>
                <a:latin typeface="microsoft yahei" panose="020B0503020204020204" pitchFamily="34" charset="-122"/>
                <a:ea typeface="microsoft yahei" panose="020B0503020204020204" pitchFamily="34" charset="-122"/>
              </a:rPr>
              <a:t>第一步：</a:t>
            </a:r>
            <a:r>
              <a:rPr lang="en-US" altLang="zh-CN" b="0" i="0" dirty="0">
                <a:solidFill>
                  <a:srgbClr val="362E2B"/>
                </a:solidFill>
                <a:effectLst/>
                <a:latin typeface="microsoft yahei" panose="020B0503020204020204" pitchFamily="34" charset="-122"/>
                <a:ea typeface="microsoft yahei" panose="020B0503020204020204" pitchFamily="34" charset="-122"/>
              </a:rPr>
              <a:t>Client</a:t>
            </a:r>
            <a:r>
              <a:rPr lang="zh-CN" altLang="en-US" b="0" i="0" dirty="0">
                <a:solidFill>
                  <a:srgbClr val="362E2B"/>
                </a:solidFill>
                <a:effectLst/>
                <a:latin typeface="microsoft yahei" panose="020B0503020204020204" pitchFamily="34" charset="-122"/>
                <a:ea typeface="microsoft yahei" panose="020B0503020204020204" pitchFamily="34" charset="-122"/>
              </a:rPr>
              <a:t>端在局域网内</a:t>
            </a:r>
            <a:r>
              <a:rPr lang="zh-CN" altLang="en-US" b="0" i="0" dirty="0">
                <a:solidFill>
                  <a:srgbClr val="333333"/>
                </a:solidFill>
                <a:effectLst/>
                <a:latin typeface="arial" panose="020B0604020202020204" pitchFamily="34" charset="0"/>
              </a:rPr>
              <a:t>以广播的方式发出</a:t>
            </a:r>
            <a:r>
              <a:rPr lang="en-US" altLang="zh-CN" b="0" i="0" dirty="0">
                <a:solidFill>
                  <a:srgbClr val="362E2B"/>
                </a:solidFill>
                <a:effectLst/>
                <a:latin typeface="microsoft yahei" panose="020B0503020204020204" pitchFamily="34" charset="-122"/>
                <a:ea typeface="microsoft yahei" panose="020B0503020204020204" pitchFamily="34" charset="-122"/>
              </a:rPr>
              <a:t>DHCP Discover</a:t>
            </a:r>
            <a:r>
              <a:rPr lang="zh-CN" altLang="en-US" b="0" i="0" dirty="0">
                <a:solidFill>
                  <a:srgbClr val="362E2B"/>
                </a:solidFill>
                <a:effectLst/>
                <a:latin typeface="microsoft yahei" panose="020B0503020204020204" pitchFamily="34" charset="-122"/>
                <a:ea typeface="microsoft yahei" panose="020B0503020204020204" pitchFamily="34" charset="-122"/>
              </a:rPr>
              <a:t>报文，目的是想发现能够给它提供</a:t>
            </a:r>
            <a:r>
              <a:rPr lang="en-US" altLang="zh-CN" b="0" i="0" dirty="0">
                <a:solidFill>
                  <a:srgbClr val="362E2B"/>
                </a:solidFill>
                <a:effectLst/>
                <a:latin typeface="microsoft yahei" panose="020B0503020204020204" pitchFamily="34" charset="-122"/>
                <a:ea typeface="microsoft yahei" panose="020B0503020204020204" pitchFamily="34" charset="-122"/>
              </a:rPr>
              <a:t>IP</a:t>
            </a:r>
            <a:r>
              <a:rPr lang="zh-CN" altLang="en-US" b="0" i="0" dirty="0">
                <a:solidFill>
                  <a:srgbClr val="362E2B"/>
                </a:solidFill>
                <a:effectLst/>
                <a:latin typeface="microsoft yahei" panose="020B0503020204020204" pitchFamily="34" charset="-122"/>
                <a:ea typeface="microsoft yahei" panose="020B0503020204020204" pitchFamily="34" charset="-122"/>
              </a:rPr>
              <a:t>的</a:t>
            </a:r>
            <a:r>
              <a:rPr lang="en-US" altLang="zh-CN" b="0" i="0" dirty="0">
                <a:solidFill>
                  <a:srgbClr val="362E2B"/>
                </a:solidFill>
                <a:effectLst/>
                <a:latin typeface="microsoft yahei" panose="020B0503020204020204" pitchFamily="34" charset="-122"/>
                <a:ea typeface="microsoft yahei" panose="020B0503020204020204" pitchFamily="34" charset="-122"/>
              </a:rPr>
              <a:t>DHCP Server</a:t>
            </a:r>
            <a:r>
              <a:rPr lang="zh-CN" altLang="en-US" b="0" i="0" dirty="0">
                <a:solidFill>
                  <a:srgbClr val="362E2B"/>
                </a:solidFill>
                <a:effectLst/>
                <a:latin typeface="microsoft yahei" panose="020B0503020204020204" pitchFamily="34" charset="-122"/>
                <a:ea typeface="microsoft yahei" panose="020B0503020204020204" pitchFamily="34" charset="-122"/>
              </a:rPr>
              <a:t>。 </a:t>
            </a:r>
            <a:br>
              <a:rPr lang="en-US" altLang="zh-CN" dirty="0"/>
            </a:br>
            <a:r>
              <a:rPr lang="zh-CN" altLang="en-US" b="0" i="0" dirty="0">
                <a:solidFill>
                  <a:srgbClr val="362E2B"/>
                </a:solidFill>
                <a:effectLst/>
                <a:latin typeface="microsoft yahei" panose="020B0503020204020204" pitchFamily="34" charset="-122"/>
                <a:ea typeface="microsoft yahei" panose="020B0503020204020204" pitchFamily="34" charset="-122"/>
              </a:rPr>
              <a:t>第二步：</a:t>
            </a:r>
            <a:r>
              <a:rPr lang="zh-CN" altLang="en-US" b="0" i="0" dirty="0">
                <a:solidFill>
                  <a:srgbClr val="333333"/>
                </a:solidFill>
                <a:effectLst/>
                <a:latin typeface="arial" panose="020B0604020202020204" pitchFamily="34" charset="0"/>
              </a:rPr>
              <a:t>所有的</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都能够接收到</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发送的</a:t>
            </a:r>
            <a:r>
              <a:rPr lang="en-US" altLang="zh-CN" b="0" i="0" dirty="0">
                <a:solidFill>
                  <a:srgbClr val="333333"/>
                </a:solidFill>
                <a:effectLst/>
                <a:latin typeface="arial" panose="020B0604020202020204" pitchFamily="34" charset="0"/>
              </a:rPr>
              <a:t>DHCP Discover</a:t>
            </a:r>
            <a:r>
              <a:rPr lang="zh-CN" altLang="en-US" b="0" i="0" dirty="0">
                <a:solidFill>
                  <a:srgbClr val="333333"/>
                </a:solidFill>
                <a:effectLst/>
                <a:latin typeface="arial" panose="020B0604020202020204" pitchFamily="34" charset="0"/>
              </a:rPr>
              <a:t>报文，所有的</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都会给出响应，向</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发送一个</a:t>
            </a:r>
            <a:r>
              <a:rPr lang="en-US" altLang="zh-CN" b="0" i="0" dirty="0">
                <a:solidFill>
                  <a:srgbClr val="333333"/>
                </a:solidFill>
                <a:effectLst/>
                <a:latin typeface="arial" panose="020B0604020202020204" pitchFamily="34" charset="0"/>
              </a:rPr>
              <a:t>DHCP Offer</a:t>
            </a:r>
            <a:r>
              <a:rPr lang="zh-CN" altLang="en-US" b="0" i="0" dirty="0">
                <a:solidFill>
                  <a:srgbClr val="333333"/>
                </a:solidFill>
                <a:effectLst/>
                <a:latin typeface="arial" panose="020B0604020202020204" pitchFamily="34" charset="0"/>
              </a:rPr>
              <a:t>报文。</a:t>
            </a:r>
            <a:r>
              <a:rPr lang="zh-CN" altLang="en-US" b="0" i="0" dirty="0">
                <a:solidFill>
                  <a:srgbClr val="362E2B"/>
                </a:solidFill>
                <a:effectLst/>
                <a:latin typeface="microsoft yahei" panose="020B0503020204020204" pitchFamily="34" charset="-122"/>
                <a:ea typeface="microsoft yahei" panose="020B0503020204020204" pitchFamily="34" charset="-122"/>
              </a:rPr>
              <a:t>意在告诉</a:t>
            </a:r>
            <a:r>
              <a:rPr lang="en-US" altLang="zh-CN" b="0" i="0" dirty="0">
                <a:solidFill>
                  <a:srgbClr val="362E2B"/>
                </a:solidFill>
                <a:effectLst/>
                <a:latin typeface="microsoft yahei" panose="020B0503020204020204" pitchFamily="34" charset="-122"/>
                <a:ea typeface="microsoft yahei" panose="020B0503020204020204" pitchFamily="34" charset="-122"/>
              </a:rPr>
              <a:t>Client</a:t>
            </a:r>
            <a:r>
              <a:rPr lang="zh-CN" altLang="en-US" b="0" i="0" dirty="0">
                <a:solidFill>
                  <a:srgbClr val="362E2B"/>
                </a:solidFill>
                <a:effectLst/>
                <a:latin typeface="microsoft yahei" panose="020B0503020204020204" pitchFamily="34" charset="-122"/>
                <a:ea typeface="microsoft yahei" panose="020B0503020204020204" pitchFamily="34" charset="-122"/>
              </a:rPr>
              <a:t>端它可以提供</a:t>
            </a:r>
            <a:r>
              <a:rPr lang="en-US" altLang="zh-CN" b="0" i="0" dirty="0">
                <a:solidFill>
                  <a:srgbClr val="362E2B"/>
                </a:solidFill>
                <a:effectLst/>
                <a:latin typeface="microsoft yahei" panose="020B0503020204020204" pitchFamily="34" charset="-122"/>
                <a:ea typeface="microsoft yahei" panose="020B0503020204020204" pitchFamily="34" charset="-122"/>
              </a:rPr>
              <a:t>IP</a:t>
            </a:r>
            <a:r>
              <a:rPr lang="zh-CN" altLang="en-US" b="0" i="0" dirty="0">
                <a:solidFill>
                  <a:srgbClr val="362E2B"/>
                </a:solidFill>
                <a:effectLst/>
                <a:latin typeface="microsoft yahei" panose="020B0503020204020204" pitchFamily="34" charset="-122"/>
                <a:ea typeface="microsoft yahei" panose="020B0503020204020204" pitchFamily="34" charset="-122"/>
              </a:rPr>
              <a:t>地址。 </a:t>
            </a:r>
            <a:r>
              <a:rPr lang="en-US" altLang="zh-CN" b="0" i="0" dirty="0">
                <a:solidFill>
                  <a:srgbClr val="333333"/>
                </a:solidFill>
                <a:effectLst/>
                <a:latin typeface="arial" panose="020B0604020202020204" pitchFamily="34" charset="0"/>
              </a:rPr>
              <a:t>DHCP Offer</a:t>
            </a:r>
            <a:r>
              <a:rPr lang="zh-CN" altLang="en-US" b="0" i="0" dirty="0">
                <a:solidFill>
                  <a:srgbClr val="333333"/>
                </a:solidFill>
                <a:effectLst/>
                <a:latin typeface="arial" panose="020B0604020202020204" pitchFamily="34" charset="0"/>
              </a:rPr>
              <a:t>报文中“</a:t>
            </a:r>
            <a:r>
              <a:rPr lang="en-US" altLang="zh-CN" b="0" i="0" dirty="0">
                <a:solidFill>
                  <a:srgbClr val="333333"/>
                </a:solidFill>
                <a:effectLst/>
                <a:latin typeface="arial" panose="020B0604020202020204" pitchFamily="34" charset="0"/>
              </a:rPr>
              <a:t>Your(Client) IP Address”</a:t>
            </a:r>
            <a:r>
              <a:rPr lang="zh-CN" altLang="en-US" b="0" i="0" dirty="0">
                <a:solidFill>
                  <a:srgbClr val="333333"/>
                </a:solidFill>
                <a:effectLst/>
                <a:latin typeface="arial" panose="020B0604020202020204" pitchFamily="34" charset="0"/>
              </a:rPr>
              <a:t>字段就是</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能够提供给</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使用的</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地址，且</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会将自己的</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地址放在“</a:t>
            </a:r>
            <a:r>
              <a:rPr lang="en-US" altLang="zh-CN" b="0" i="0" dirty="0">
                <a:solidFill>
                  <a:srgbClr val="333333"/>
                </a:solidFill>
                <a:effectLst/>
                <a:latin typeface="arial" panose="020B0604020202020204" pitchFamily="34" charset="0"/>
              </a:rPr>
              <a:t>option”</a:t>
            </a:r>
            <a:r>
              <a:rPr lang="zh-CN" altLang="en-US" b="0" i="0" dirty="0">
                <a:solidFill>
                  <a:srgbClr val="333333"/>
                </a:solidFill>
                <a:effectLst/>
                <a:latin typeface="arial" panose="020B0604020202020204" pitchFamily="34" charset="0"/>
              </a:rPr>
              <a:t>字段中以便</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区分不同的</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在发出此报文后会存在一个已分配</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地址的纪录。</a:t>
            </a:r>
            <a:br>
              <a:rPr lang="zh-CN" altLang="en-US" dirty="0"/>
            </a:br>
            <a:r>
              <a:rPr lang="zh-CN" altLang="en-US" b="0" i="0" dirty="0">
                <a:solidFill>
                  <a:srgbClr val="362E2B"/>
                </a:solidFill>
                <a:effectLst/>
                <a:latin typeface="microsoft yahei" panose="020B0503020204020204" pitchFamily="34" charset="-122"/>
                <a:ea typeface="microsoft yahei" panose="020B0503020204020204" pitchFamily="34" charset="-122"/>
              </a:rPr>
              <a:t>第三步：</a:t>
            </a:r>
            <a:r>
              <a:rPr lang="en-US" altLang="zh-CN" b="0" i="0" dirty="0">
                <a:solidFill>
                  <a:srgbClr val="362E2B"/>
                </a:solidFill>
                <a:effectLst/>
                <a:latin typeface="microsoft yahei" panose="020B0503020204020204" pitchFamily="34" charset="-122"/>
                <a:ea typeface="microsoft yahei" panose="020B0503020204020204" pitchFamily="34" charset="-122"/>
              </a:rPr>
              <a:t>Client</a:t>
            </a:r>
            <a:r>
              <a:rPr lang="zh-CN" altLang="en-US" b="0" i="0" dirty="0">
                <a:solidFill>
                  <a:srgbClr val="362E2B"/>
                </a:solidFill>
                <a:effectLst/>
                <a:latin typeface="microsoft yahei" panose="020B0503020204020204" pitchFamily="34" charset="-122"/>
                <a:ea typeface="microsoft yahei" panose="020B0503020204020204" pitchFamily="34" charset="-122"/>
              </a:rPr>
              <a:t>端接收到</a:t>
            </a:r>
            <a:r>
              <a:rPr lang="en-US" altLang="zh-CN" b="0" i="0" dirty="0">
                <a:solidFill>
                  <a:srgbClr val="362E2B"/>
                </a:solidFill>
                <a:effectLst/>
                <a:latin typeface="microsoft yahei" panose="020B0503020204020204" pitchFamily="34" charset="-122"/>
                <a:ea typeface="microsoft yahei" panose="020B0503020204020204" pitchFamily="34" charset="-122"/>
              </a:rPr>
              <a:t>Offer</a:t>
            </a:r>
            <a:r>
              <a:rPr lang="zh-CN" altLang="en-US" b="0" i="0" dirty="0">
                <a:solidFill>
                  <a:srgbClr val="362E2B"/>
                </a:solidFill>
                <a:effectLst/>
                <a:latin typeface="microsoft yahei" panose="020B0503020204020204" pitchFamily="34" charset="-122"/>
                <a:ea typeface="microsoft yahei" panose="020B0503020204020204" pitchFamily="34" charset="-122"/>
              </a:rPr>
              <a:t>包之后，发送</a:t>
            </a:r>
            <a:r>
              <a:rPr lang="en-US" altLang="zh-CN" b="0" i="0" dirty="0">
                <a:solidFill>
                  <a:srgbClr val="362E2B"/>
                </a:solidFill>
                <a:effectLst/>
                <a:latin typeface="microsoft yahei" panose="020B0503020204020204" pitchFamily="34" charset="-122"/>
                <a:ea typeface="microsoft yahei" panose="020B0503020204020204" pitchFamily="34" charset="-122"/>
              </a:rPr>
              <a:t>DHCP Request</a:t>
            </a:r>
            <a:r>
              <a:rPr lang="zh-CN" altLang="en-US" b="0" i="0" dirty="0">
                <a:solidFill>
                  <a:srgbClr val="362E2B"/>
                </a:solidFill>
                <a:effectLst/>
                <a:latin typeface="microsoft yahei" panose="020B0503020204020204" pitchFamily="34" charset="-122"/>
                <a:ea typeface="microsoft yahei" panose="020B0503020204020204" pitchFamily="34" charset="-122"/>
              </a:rPr>
              <a:t>包请求分配</a:t>
            </a:r>
            <a:r>
              <a:rPr lang="en-US" altLang="zh-CN" b="0" i="0" dirty="0">
                <a:solidFill>
                  <a:srgbClr val="362E2B"/>
                </a:solidFill>
                <a:effectLst/>
                <a:latin typeface="microsoft yahei" panose="020B0503020204020204" pitchFamily="34" charset="-122"/>
                <a:ea typeface="microsoft yahei" panose="020B0503020204020204" pitchFamily="34" charset="-122"/>
              </a:rPr>
              <a:t>IP</a:t>
            </a:r>
            <a:r>
              <a:rPr lang="zh-CN" altLang="en-US" b="0" i="0" dirty="0">
                <a:solidFill>
                  <a:srgbClr val="362E2B"/>
                </a:solidFill>
                <a:effectLst/>
                <a:latin typeface="microsoft yahei" panose="020B0503020204020204" pitchFamily="34" charset="-122"/>
                <a:ea typeface="microsoft yahei" panose="020B0503020204020204" pitchFamily="34" charset="-122"/>
              </a:rPr>
              <a:t>。</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只能处理其中的一个</a:t>
            </a:r>
            <a:r>
              <a:rPr lang="en-US" altLang="zh-CN" b="0" i="0" dirty="0">
                <a:solidFill>
                  <a:srgbClr val="333333"/>
                </a:solidFill>
                <a:effectLst/>
                <a:latin typeface="arial" panose="020B0604020202020204" pitchFamily="34" charset="0"/>
              </a:rPr>
              <a:t>DHCP Offer</a:t>
            </a:r>
            <a:r>
              <a:rPr lang="zh-CN" altLang="en-US" b="0" i="0" dirty="0">
                <a:solidFill>
                  <a:srgbClr val="333333"/>
                </a:solidFill>
                <a:effectLst/>
                <a:latin typeface="arial" panose="020B0604020202020204" pitchFamily="34" charset="0"/>
              </a:rPr>
              <a:t>报文，一般的原则是</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处理最先收到的</a:t>
            </a:r>
            <a:r>
              <a:rPr lang="en-US" altLang="zh-CN" b="0" i="0" dirty="0">
                <a:solidFill>
                  <a:srgbClr val="333333"/>
                </a:solidFill>
                <a:effectLst/>
                <a:latin typeface="arial" panose="020B0604020202020204" pitchFamily="34" charset="0"/>
              </a:rPr>
              <a:t>DHCP Offer</a:t>
            </a:r>
            <a:r>
              <a:rPr lang="zh-CN" altLang="en-US" b="0" i="0" dirty="0">
                <a:solidFill>
                  <a:srgbClr val="333333"/>
                </a:solidFill>
                <a:effectLst/>
                <a:latin typeface="arial" panose="020B0604020202020204" pitchFamily="34" charset="0"/>
              </a:rPr>
              <a:t>报文。</a:t>
            </a:r>
            <a:r>
              <a:rPr lang="zh-CN" altLang="en-US" b="0" i="0" dirty="0">
                <a:solidFill>
                  <a:srgbClr val="362E2B"/>
                </a:solidFill>
                <a:effectLst/>
                <a:latin typeface="microsoft yahei" panose="020B0503020204020204" pitchFamily="34" charset="-122"/>
                <a:ea typeface="microsoft yahei" panose="020B0503020204020204" pitchFamily="34" charset="-122"/>
              </a:rPr>
              <a:t> </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会发出一个广播的</a:t>
            </a:r>
            <a:r>
              <a:rPr lang="en-US" altLang="zh-CN" b="0" i="0" dirty="0">
                <a:solidFill>
                  <a:srgbClr val="333333"/>
                </a:solidFill>
                <a:effectLst/>
                <a:latin typeface="arial" panose="020B0604020202020204" pitchFamily="34" charset="0"/>
              </a:rPr>
              <a:t>DHCP Request</a:t>
            </a:r>
            <a:r>
              <a:rPr lang="zh-CN" altLang="en-US" b="0" i="0" dirty="0">
                <a:solidFill>
                  <a:srgbClr val="333333"/>
                </a:solidFill>
                <a:effectLst/>
                <a:latin typeface="arial" panose="020B0604020202020204" pitchFamily="34" charset="0"/>
              </a:rPr>
              <a:t>报文，在选项字段中会加入选中的</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的</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地址和需要的</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a:t>
            </a:r>
            <a:br>
              <a:rPr lang="en-US" altLang="zh-CN" dirty="0"/>
            </a:br>
            <a:r>
              <a:rPr lang="zh-CN" altLang="en-US" b="0" i="0" dirty="0">
                <a:solidFill>
                  <a:srgbClr val="362E2B"/>
                </a:solidFill>
                <a:effectLst/>
                <a:latin typeface="microsoft yahei" panose="020B0503020204020204" pitchFamily="34" charset="-122"/>
                <a:ea typeface="microsoft yahei" panose="020B0503020204020204" pitchFamily="34" charset="-122"/>
              </a:rPr>
              <a:t>第四步：</a:t>
            </a:r>
            <a:r>
              <a:rPr lang="en-US" altLang="zh-CN" b="0" i="0" dirty="0">
                <a:solidFill>
                  <a:srgbClr val="362E2B"/>
                </a:solidFill>
                <a:effectLst/>
                <a:latin typeface="microsoft yahei" panose="020B0503020204020204" pitchFamily="34" charset="-122"/>
                <a:ea typeface="microsoft yahei" panose="020B0503020204020204" pitchFamily="34" charset="-122"/>
              </a:rPr>
              <a:t>DHCP Server</a:t>
            </a:r>
            <a:r>
              <a:rPr lang="zh-CN" altLang="en-US" b="0" i="0" dirty="0">
                <a:solidFill>
                  <a:srgbClr val="362E2B"/>
                </a:solidFill>
                <a:effectLst/>
                <a:latin typeface="microsoft yahei" panose="020B0503020204020204" pitchFamily="34" charset="-122"/>
                <a:ea typeface="microsoft yahei" panose="020B0503020204020204" pitchFamily="34" charset="-122"/>
              </a:rPr>
              <a:t>发送</a:t>
            </a:r>
            <a:r>
              <a:rPr lang="en-US" altLang="zh-CN" b="0" i="0" dirty="0">
                <a:solidFill>
                  <a:srgbClr val="362E2B"/>
                </a:solidFill>
                <a:effectLst/>
                <a:latin typeface="microsoft yahei" panose="020B0503020204020204" pitchFamily="34" charset="-122"/>
                <a:ea typeface="microsoft yahei" panose="020B0503020204020204" pitchFamily="34" charset="-122"/>
              </a:rPr>
              <a:t>ACK</a:t>
            </a:r>
            <a:r>
              <a:rPr lang="zh-CN" altLang="en-US" b="0" i="0" dirty="0">
                <a:solidFill>
                  <a:srgbClr val="362E2B"/>
                </a:solidFill>
                <a:effectLst/>
                <a:latin typeface="microsoft yahei" panose="020B0503020204020204" pitchFamily="34" charset="-122"/>
                <a:ea typeface="microsoft yahei" panose="020B0503020204020204" pitchFamily="34" charset="-122"/>
              </a:rPr>
              <a:t>数据包，确认信息。 </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收到</a:t>
            </a:r>
            <a:r>
              <a:rPr lang="en-US" altLang="zh-CN" b="0" i="0" dirty="0">
                <a:solidFill>
                  <a:srgbClr val="333333"/>
                </a:solidFill>
                <a:effectLst/>
                <a:latin typeface="arial" panose="020B0604020202020204" pitchFamily="34" charset="0"/>
              </a:rPr>
              <a:t>DHCP Request</a:t>
            </a:r>
            <a:r>
              <a:rPr lang="zh-CN" altLang="en-US" b="0" i="0" dirty="0">
                <a:solidFill>
                  <a:srgbClr val="333333"/>
                </a:solidFill>
                <a:effectLst/>
                <a:latin typeface="arial" panose="020B0604020202020204" pitchFamily="34" charset="0"/>
              </a:rPr>
              <a:t>报文后，判断选项字段中的</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地址是否与自己的地址相同。如果不相同，</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不做任何处理只清除相应</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地址分配记录；如果相同，</a:t>
            </a:r>
            <a:r>
              <a:rPr lang="en-US" altLang="zh-CN" b="0" i="0" dirty="0">
                <a:solidFill>
                  <a:srgbClr val="333333"/>
                </a:solidFill>
                <a:effectLst/>
                <a:latin typeface="arial" panose="020B0604020202020204" pitchFamily="34" charset="0"/>
              </a:rPr>
              <a:t>DHCP Server</a:t>
            </a:r>
            <a:r>
              <a:rPr lang="zh-CN" altLang="en-US" b="0" i="0" dirty="0">
                <a:solidFill>
                  <a:srgbClr val="333333"/>
                </a:solidFill>
                <a:effectLst/>
                <a:latin typeface="arial" panose="020B0604020202020204" pitchFamily="34" charset="0"/>
              </a:rPr>
              <a:t>就会向</a:t>
            </a:r>
            <a:r>
              <a:rPr lang="en-US" altLang="zh-CN" b="0" i="0" dirty="0">
                <a:solidFill>
                  <a:srgbClr val="333333"/>
                </a:solidFill>
                <a:effectLst/>
                <a:latin typeface="arial" panose="020B0604020202020204" pitchFamily="34" charset="0"/>
              </a:rPr>
              <a:t>DHCP Client</a:t>
            </a:r>
            <a:r>
              <a:rPr lang="zh-CN" altLang="en-US" b="0" i="0" dirty="0">
                <a:solidFill>
                  <a:srgbClr val="333333"/>
                </a:solidFill>
                <a:effectLst/>
                <a:latin typeface="arial" panose="020B0604020202020204" pitchFamily="34" charset="0"/>
              </a:rPr>
              <a:t>响应一个</a:t>
            </a:r>
            <a:r>
              <a:rPr lang="en-US" altLang="zh-CN" b="0" i="0" dirty="0">
                <a:solidFill>
                  <a:srgbClr val="333333"/>
                </a:solidFill>
                <a:effectLst/>
                <a:latin typeface="arial" panose="020B0604020202020204" pitchFamily="34" charset="0"/>
              </a:rPr>
              <a:t>DHCP ACK</a:t>
            </a:r>
            <a:r>
              <a:rPr lang="zh-CN" altLang="en-US" b="0" i="0" dirty="0">
                <a:solidFill>
                  <a:srgbClr val="333333"/>
                </a:solidFill>
                <a:effectLst/>
                <a:latin typeface="arial" panose="020B0604020202020204" pitchFamily="34" charset="0"/>
              </a:rPr>
              <a:t>报文，并在选项字段中增加</a:t>
            </a:r>
            <a:r>
              <a:rPr lang="en-US" altLang="zh-CN" b="0" i="0" dirty="0">
                <a:solidFill>
                  <a:srgbClr val="333333"/>
                </a:solidFill>
                <a:effectLst/>
                <a:latin typeface="arial" panose="020B0604020202020204" pitchFamily="34" charset="0"/>
              </a:rPr>
              <a:t>IP</a:t>
            </a:r>
            <a:r>
              <a:rPr lang="zh-CN" altLang="en-US" b="0" i="0" dirty="0">
                <a:solidFill>
                  <a:srgbClr val="333333"/>
                </a:solidFill>
                <a:effectLst/>
                <a:latin typeface="arial" panose="020B0604020202020204" pitchFamily="34" charset="0"/>
              </a:rPr>
              <a:t>地址的使用租期信息。</a:t>
            </a:r>
            <a:endParaRPr lang="zh-CN" altLang="en-US"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182</a:t>
            </a:fld>
            <a:endParaRPr lang="en-US" sz="1300" dirty="0">
              <a:solidFill>
                <a:schemeClr val="dk1"/>
              </a:solidFill>
            </a:endParaRPr>
          </a:p>
        </p:txBody>
      </p:sp>
    </p:spTree>
    <p:extLst>
      <p:ext uri="{BB962C8B-B14F-4D97-AF65-F5344CB8AC3E}">
        <p14:creationId xmlns:p14="http://schemas.microsoft.com/office/powerpoint/2010/main" val="3141183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183</a:t>
            </a:fld>
            <a:endParaRPr lang="en-US" sz="1200" dirty="0"/>
          </a:p>
        </p:txBody>
      </p:sp>
    </p:spTree>
    <p:extLst>
      <p:ext uri="{BB962C8B-B14F-4D97-AF65-F5344CB8AC3E}">
        <p14:creationId xmlns:p14="http://schemas.microsoft.com/office/powerpoint/2010/main" val="1271742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186</a:t>
            </a:fld>
            <a:endParaRPr lang="en-US" sz="1200" dirty="0"/>
          </a:p>
        </p:txBody>
      </p:sp>
    </p:spTree>
    <p:extLst>
      <p:ext uri="{BB962C8B-B14F-4D97-AF65-F5344CB8AC3E}">
        <p14:creationId xmlns:p14="http://schemas.microsoft.com/office/powerpoint/2010/main" val="20542458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187</a:t>
            </a:fld>
            <a:endParaRPr lang="en-US" sz="1200" dirty="0"/>
          </a:p>
        </p:txBody>
      </p:sp>
    </p:spTree>
    <p:extLst>
      <p:ext uri="{BB962C8B-B14F-4D97-AF65-F5344CB8AC3E}">
        <p14:creationId xmlns:p14="http://schemas.microsoft.com/office/powerpoint/2010/main" val="37469295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 broadcast LAN connecting routers (LAN 3) could be modeled as a mesh since it connects each of R3, R4 and R5 to all of the others. Instead, it is modeled as a node (LAN 3) to which the other nodes connect.</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188</a:t>
            </a:fld>
            <a:endParaRPr lang="en-US" sz="1300" dirty="0">
              <a:solidFill>
                <a:schemeClr val="dk1"/>
              </a:solidFill>
            </a:endParaRPr>
          </a:p>
        </p:txBody>
      </p:sp>
    </p:spTree>
    <p:extLst>
      <p:ext uri="{BB962C8B-B14F-4D97-AF65-F5344CB8AC3E}">
        <p14:creationId xmlns:p14="http://schemas.microsoft.com/office/powerpoint/2010/main" val="33842145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191</a:t>
            </a:fld>
            <a:endParaRPr lang="en-US" sz="1200" dirty="0"/>
          </a:p>
        </p:txBody>
      </p:sp>
    </p:spTree>
    <p:extLst>
      <p:ext uri="{BB962C8B-B14F-4D97-AF65-F5344CB8AC3E}">
        <p14:creationId xmlns:p14="http://schemas.microsoft.com/office/powerpoint/2010/main" val="245883757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194</a:t>
            </a:fld>
            <a:endParaRPr lang="en-US" sz="1200" dirty="0"/>
          </a:p>
        </p:txBody>
      </p:sp>
    </p:spTree>
    <p:extLst>
      <p:ext uri="{BB962C8B-B14F-4D97-AF65-F5344CB8AC3E}">
        <p14:creationId xmlns:p14="http://schemas.microsoft.com/office/powerpoint/2010/main" val="230779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强调因特网</a:t>
            </a:r>
            <a:r>
              <a:rPr lang="zh-CN" altLang="zh-CN" sz="1200" kern="1200" dirty="0">
                <a:solidFill>
                  <a:schemeClr val="tx1"/>
                </a:solidFill>
                <a:effectLst/>
                <a:latin typeface="+mn-lt"/>
                <a:ea typeface="+mn-ea"/>
                <a:cs typeface="+mn-cs"/>
              </a:rPr>
              <a:t>发展迅猛、规模巨大、动态</a:t>
            </a:r>
            <a:r>
              <a:rPr lang="zh-CN" altLang="en-US" sz="1200" kern="1200" dirty="0">
                <a:solidFill>
                  <a:schemeClr val="tx1"/>
                </a:solidFill>
                <a:effectLst/>
                <a:latin typeface="+mn-lt"/>
                <a:ea typeface="+mn-ea"/>
                <a:cs typeface="+mn-cs"/>
              </a:rPr>
              <a:t>变化、高度</a:t>
            </a:r>
            <a:r>
              <a:rPr lang="zh-CN" altLang="zh-CN" sz="1200" kern="1200" dirty="0">
                <a:solidFill>
                  <a:schemeClr val="tx1"/>
                </a:solidFill>
                <a:effectLst/>
                <a:latin typeface="+mn-lt"/>
                <a:ea typeface="+mn-ea"/>
                <a:cs typeface="+mn-cs"/>
              </a:rPr>
              <a:t>复杂</a:t>
            </a:r>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18</a:t>
            </a:fld>
            <a:endParaRPr lang="en-US" altLang="zh-CN"/>
          </a:p>
        </p:txBody>
      </p:sp>
    </p:spTree>
    <p:extLst>
      <p:ext uri="{BB962C8B-B14F-4D97-AF65-F5344CB8AC3E}">
        <p14:creationId xmlns:p14="http://schemas.microsoft.com/office/powerpoint/2010/main" val="3595051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195</a:t>
            </a:fld>
            <a:endParaRPr lang="en-US" sz="1200" dirty="0"/>
          </a:p>
        </p:txBody>
      </p:sp>
    </p:spTree>
    <p:extLst>
      <p:ext uri="{BB962C8B-B14F-4D97-AF65-F5344CB8AC3E}">
        <p14:creationId xmlns:p14="http://schemas.microsoft.com/office/powerpoint/2010/main" val="5445718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196</a:t>
            </a:fld>
            <a:endParaRPr lang="en-US" altLang="zh-CN"/>
          </a:p>
        </p:txBody>
      </p:sp>
    </p:spTree>
    <p:extLst>
      <p:ext uri="{BB962C8B-B14F-4D97-AF65-F5344CB8AC3E}">
        <p14:creationId xmlns:p14="http://schemas.microsoft.com/office/powerpoint/2010/main" val="4407006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197</a:t>
            </a:fld>
            <a:endParaRPr lang="en-US" sz="1200" dirty="0"/>
          </a:p>
        </p:txBody>
      </p:sp>
    </p:spTree>
    <p:extLst>
      <p:ext uri="{BB962C8B-B14F-4D97-AF65-F5344CB8AC3E}">
        <p14:creationId xmlns:p14="http://schemas.microsoft.com/office/powerpoint/2010/main" val="28619156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198</a:t>
            </a:fld>
            <a:endParaRPr lang="en-US" altLang="zh-CN"/>
          </a:p>
        </p:txBody>
      </p:sp>
    </p:spTree>
    <p:extLst>
      <p:ext uri="{BB962C8B-B14F-4D97-AF65-F5344CB8AC3E}">
        <p14:creationId xmlns:p14="http://schemas.microsoft.com/office/powerpoint/2010/main" val="13317100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199</a:t>
            </a:fld>
            <a:endParaRPr lang="en-US" sz="1300" dirty="0">
              <a:solidFill>
                <a:schemeClr val="dk1"/>
              </a:solidFill>
            </a:endParaRPr>
          </a:p>
        </p:txBody>
      </p:sp>
    </p:spTree>
    <p:extLst>
      <p:ext uri="{BB962C8B-B14F-4D97-AF65-F5344CB8AC3E}">
        <p14:creationId xmlns:p14="http://schemas.microsoft.com/office/powerpoint/2010/main" val="4095316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202</a:t>
            </a:fld>
            <a:endParaRPr lang="en-US" sz="1300" dirty="0">
              <a:solidFill>
                <a:schemeClr val="dk1"/>
              </a:solidFill>
            </a:endParaRPr>
          </a:p>
        </p:txBody>
      </p:sp>
    </p:spTree>
    <p:extLst>
      <p:ext uri="{BB962C8B-B14F-4D97-AF65-F5344CB8AC3E}">
        <p14:creationId xmlns:p14="http://schemas.microsoft.com/office/powerpoint/2010/main" val="23006048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203</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20</a:t>
            </a:fld>
            <a:endParaRPr lang="en-US" altLang="zh-CN"/>
          </a:p>
        </p:txBody>
      </p:sp>
    </p:spTree>
    <p:extLst>
      <p:ext uri="{BB962C8B-B14F-4D97-AF65-F5344CB8AC3E}">
        <p14:creationId xmlns:p14="http://schemas.microsoft.com/office/powerpoint/2010/main" val="3372374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mn-ea"/>
              </a:rPr>
              <a:t>topology of the network: the set of all routers and links</a:t>
            </a:r>
          </a:p>
          <a:p>
            <a:r>
              <a:rPr lang="en-US" altLang="zh-CN" sz="2000" dirty="0">
                <a:ea typeface="+mn-ea"/>
              </a:rPr>
              <a:t>weighted graph (</a:t>
            </a:r>
            <a:r>
              <a:rPr lang="en-US" altLang="zh-CN" dirty="0">
                <a:ea typeface="+mn-ea"/>
              </a:rPr>
              <a:t>vertex: router, edge: link, weight: cost)</a:t>
            </a:r>
          </a:p>
          <a:p>
            <a:r>
              <a:rPr lang="en-US" altLang="zh-CN" sz="2000" dirty="0">
                <a:ea typeface="+mn-ea"/>
              </a:rPr>
              <a:t>Criterion: </a:t>
            </a:r>
            <a:r>
              <a:rPr lang="en-US" altLang="zh-CN" sz="2000" b="1" dirty="0">
                <a:solidFill>
                  <a:schemeClr val="tx2"/>
                </a:solidFill>
                <a:ea typeface="+mn-ea"/>
              </a:rPr>
              <a:t>best</a:t>
            </a:r>
            <a:r>
              <a:rPr lang="en-US" altLang="zh-CN" sz="2000" dirty="0">
                <a:ea typeface="+mn-ea"/>
              </a:rPr>
              <a:t> path from source to destination</a:t>
            </a:r>
          </a:p>
          <a:p>
            <a:pPr lvl="1"/>
            <a:r>
              <a:rPr lang="en-US" altLang="zh-CN" dirty="0">
                <a:ea typeface="+mn-ea"/>
              </a:rPr>
              <a:t>“best”: path cost is minimum</a:t>
            </a:r>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22</a:t>
            </a:fld>
            <a:endParaRPr lang="en-US" altLang="zh-CN"/>
          </a:p>
        </p:txBody>
      </p:sp>
    </p:spTree>
    <p:extLst>
      <p:ext uri="{BB962C8B-B14F-4D97-AF65-F5344CB8AC3E}">
        <p14:creationId xmlns:p14="http://schemas.microsoft.com/office/powerpoint/2010/main" val="3074240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23</a:t>
            </a:fld>
            <a:endParaRPr lang="en-US" sz="1300" dirty="0">
              <a:solidFill>
                <a:schemeClr val="dk1"/>
              </a:solidFill>
            </a:endParaRPr>
          </a:p>
        </p:txBody>
      </p:sp>
    </p:spTree>
    <p:extLst>
      <p:ext uri="{BB962C8B-B14F-4D97-AF65-F5344CB8AC3E}">
        <p14:creationId xmlns:p14="http://schemas.microsoft.com/office/powerpoint/2010/main" val="158632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24</a:t>
            </a:fld>
            <a:endParaRPr lang="en-US" sz="1300" dirty="0">
              <a:solidFill>
                <a:schemeClr val="dk1"/>
              </a:solidFill>
            </a:endParaRPr>
          </a:p>
        </p:txBody>
      </p:sp>
    </p:spTree>
    <p:extLst>
      <p:ext uri="{BB962C8B-B14F-4D97-AF65-F5344CB8AC3E}">
        <p14:creationId xmlns:p14="http://schemas.microsoft.com/office/powerpoint/2010/main" val="140321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notion of weight generalizes distance to other cost metrics. Setting weights to be 1 gives paths with fewest hops. Setting weight to be distance gives paths that are shortest or lowest delay. Setting weight to be lower for higher capacity links favors higher capacity paths. </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B77BE8-6C72-46A3-BC26-5129BE25C6B4}" type="slidenum">
              <a:rPr lang="en-US" altLang="zh-CN" smtClean="0"/>
              <a:pPr/>
              <a:t>25</a:t>
            </a:fld>
            <a:endParaRPr lang="en-US" altLang="zh-CN"/>
          </a:p>
        </p:txBody>
      </p:sp>
    </p:spTree>
    <p:extLst>
      <p:ext uri="{BB962C8B-B14F-4D97-AF65-F5344CB8AC3E}">
        <p14:creationId xmlns:p14="http://schemas.microsoft.com/office/powerpoint/2010/main" val="321864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8D46A6-ED06-4A5E-9CAE-9A891BAC71B8}" type="slidenum">
              <a:rPr lang="en-US" altLang="zh-CN" smtClean="0"/>
              <a:pPr/>
              <a:t>2</a:t>
            </a:fld>
            <a:endParaRPr lang="en-US" altLang="zh-CN"/>
          </a:p>
        </p:txBody>
      </p:sp>
    </p:spTree>
    <p:extLst>
      <p:ext uri="{BB962C8B-B14F-4D97-AF65-F5344CB8AC3E}">
        <p14:creationId xmlns:p14="http://schemas.microsoft.com/office/powerpoint/2010/main" val="60941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27</a:t>
            </a:fld>
            <a:endParaRPr lang="en-US" sz="1300" dirty="0">
              <a:solidFill>
                <a:schemeClr val="dk1"/>
              </a:solidFill>
            </a:endParaRPr>
          </a:p>
        </p:txBody>
      </p:sp>
    </p:spTree>
    <p:extLst>
      <p:ext uri="{BB962C8B-B14F-4D97-AF65-F5344CB8AC3E}">
        <p14:creationId xmlns:p14="http://schemas.microsoft.com/office/powerpoint/2010/main" val="87636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Note that flooding doesn’t actually find any routes that can be reused.</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8B289C1-CF9D-4B25-B0FF-93B528F98405}" type="slidenum">
              <a:rPr lang="en-US" altLang="zh-CN" smtClean="0"/>
              <a:pPr/>
              <a:t>28</a:t>
            </a:fld>
            <a:endParaRPr lang="en-US" altLang="zh-CN"/>
          </a:p>
        </p:txBody>
      </p:sp>
    </p:spTree>
    <p:extLst>
      <p:ext uri="{BB962C8B-B14F-4D97-AF65-F5344CB8AC3E}">
        <p14:creationId xmlns:p14="http://schemas.microsoft.com/office/powerpoint/2010/main" val="1075348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How long will it take to converge? The diameter of the network.</a:t>
            </a: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496D39-D5C0-480C-8247-01D99E4B5EB3}" type="slidenum">
              <a:rPr lang="en-US" altLang="zh-CN" smtClean="0"/>
              <a:pPr/>
              <a:t>29</a:t>
            </a:fld>
            <a:endParaRPr lang="en-US" altLang="zh-CN"/>
          </a:p>
        </p:txBody>
      </p:sp>
    </p:spTree>
    <p:extLst>
      <p:ext uri="{BB962C8B-B14F-4D97-AF65-F5344CB8AC3E}">
        <p14:creationId xmlns:p14="http://schemas.microsoft.com/office/powerpoint/2010/main" val="2103899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30</a:t>
            </a:fld>
            <a:endParaRPr lang="en-US" sz="1300" dirty="0">
              <a:solidFill>
                <a:schemeClr val="dk1"/>
              </a:solidFill>
            </a:endParaRPr>
          </a:p>
        </p:txBody>
      </p:sp>
    </p:spTree>
    <p:extLst>
      <p:ext uri="{BB962C8B-B14F-4D97-AF65-F5344CB8AC3E}">
        <p14:creationId xmlns:p14="http://schemas.microsoft.com/office/powerpoint/2010/main" val="2077390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31</a:t>
            </a:fld>
            <a:endParaRPr lang="en-US" sz="1300" dirty="0">
              <a:solidFill>
                <a:schemeClr val="dk1"/>
              </a:solidFill>
            </a:endParaRPr>
          </a:p>
        </p:txBody>
      </p:sp>
    </p:spTree>
    <p:extLst>
      <p:ext uri="{BB962C8B-B14F-4D97-AF65-F5344CB8AC3E}">
        <p14:creationId xmlns:p14="http://schemas.microsoft.com/office/powerpoint/2010/main" val="350150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32</a:t>
            </a:fld>
            <a:endParaRPr lang="en-US" sz="1300" dirty="0">
              <a:solidFill>
                <a:schemeClr val="dk1"/>
              </a:solidFill>
            </a:endParaRPr>
          </a:p>
        </p:txBody>
      </p:sp>
    </p:spTree>
    <p:extLst>
      <p:ext uri="{BB962C8B-B14F-4D97-AF65-F5344CB8AC3E}">
        <p14:creationId xmlns:p14="http://schemas.microsoft.com/office/powerpoint/2010/main" val="166170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39</a:t>
            </a:fld>
            <a:endParaRPr lang="en-US" altLang="zh-CN"/>
          </a:p>
        </p:txBody>
      </p:sp>
    </p:spTree>
    <p:extLst>
      <p:ext uri="{BB962C8B-B14F-4D97-AF65-F5344CB8AC3E}">
        <p14:creationId xmlns:p14="http://schemas.microsoft.com/office/powerpoint/2010/main" val="3569966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ea typeface="MS PGothic" panose="020B0600070205080204" pitchFamily="34" charset="-128"/>
              </a:rPr>
              <a:t>convergence: no more changes when getting further announcement</a:t>
            </a:r>
          </a:p>
          <a:p>
            <a:endParaRPr lang="zh-CN" altLang="en-US" dirty="0"/>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40</a:t>
            </a:fld>
            <a:endParaRPr lang="en-US" altLang="zh-CN"/>
          </a:p>
        </p:txBody>
      </p:sp>
    </p:spTree>
    <p:extLst>
      <p:ext uri="{BB962C8B-B14F-4D97-AF65-F5344CB8AC3E}">
        <p14:creationId xmlns:p14="http://schemas.microsoft.com/office/powerpoint/2010/main" val="172744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41</a:t>
            </a:fld>
            <a:endParaRPr lang="en-US" sz="1300" dirty="0">
              <a:solidFill>
                <a:schemeClr val="dk1"/>
              </a:solidFill>
            </a:endParaRPr>
          </a:p>
        </p:txBody>
      </p:sp>
    </p:spTree>
    <p:extLst>
      <p:ext uri="{BB962C8B-B14F-4D97-AF65-F5344CB8AC3E}">
        <p14:creationId xmlns:p14="http://schemas.microsoft.com/office/powerpoint/2010/main" val="330684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42</a:t>
            </a:fld>
            <a:endParaRPr lang="zh-CN" altLang="en-US"/>
          </a:p>
        </p:txBody>
      </p:sp>
    </p:spTree>
    <p:extLst>
      <p:ext uri="{BB962C8B-B14F-4D97-AF65-F5344CB8AC3E}">
        <p14:creationId xmlns:p14="http://schemas.microsoft.com/office/powerpoint/2010/main" val="209279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43</a:t>
            </a:fld>
            <a:endParaRPr lang="zh-CN" altLang="en-US"/>
          </a:p>
        </p:txBody>
      </p:sp>
    </p:spTree>
    <p:extLst>
      <p:ext uri="{BB962C8B-B14F-4D97-AF65-F5344CB8AC3E}">
        <p14:creationId xmlns:p14="http://schemas.microsoft.com/office/powerpoint/2010/main" val="249248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44</a:t>
            </a:fld>
            <a:endParaRPr lang="en-US" sz="1200" dirty="0"/>
          </a:p>
        </p:txBody>
      </p:sp>
    </p:spTree>
    <p:extLst>
      <p:ext uri="{BB962C8B-B14F-4D97-AF65-F5344CB8AC3E}">
        <p14:creationId xmlns:p14="http://schemas.microsoft.com/office/powerpoint/2010/main" val="4257573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通过发送</a:t>
            </a:r>
            <a:r>
              <a:rPr lang="en-US" altLang="zh-CN" dirty="0"/>
              <a:t>Hello</a:t>
            </a:r>
            <a:r>
              <a:rPr lang="zh-CN" altLang="en-US" dirty="0"/>
              <a:t>分组来实现。</a:t>
            </a:r>
          </a:p>
          <a:p>
            <a:pPr eaLnBrk="1" hangingPunct="1"/>
            <a:r>
              <a:rPr lang="zh-CN" altLang="en-US" dirty="0"/>
              <a:t>可以将</a:t>
            </a:r>
            <a:r>
              <a:rPr lang="en-US" altLang="zh-CN" dirty="0"/>
              <a:t>LAN</a:t>
            </a:r>
            <a:r>
              <a:rPr lang="zh-CN" altLang="en-US" dirty="0"/>
              <a:t>视作一个结点考虑。</a:t>
            </a:r>
            <a:endParaRPr lang="en-US" altLang="zh-CN" dirty="0"/>
          </a:p>
          <a:p>
            <a:pPr algn="l"/>
            <a:r>
              <a:rPr lang="zh-CN" altLang="en-US" dirty="0">
                <a:solidFill>
                  <a:srgbClr val="464646"/>
                </a:solidFill>
                <a:effectLst/>
                <a:latin typeface="simsun" panose="02010600030101010101" pitchFamily="2" charset="-122"/>
                <a:ea typeface="simsun" panose="02010600030101010101" pitchFamily="2" charset="-122"/>
              </a:rPr>
              <a:t>在初始情况下，</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在某个接口激活了</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后，都会开始在这个接口上去发组播的</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包，目的是发现</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邻居。</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包里，有个</a:t>
            </a:r>
            <a:r>
              <a:rPr lang="en-US" altLang="zh-CN" dirty="0">
                <a:solidFill>
                  <a:srgbClr val="464646"/>
                </a:solidFill>
                <a:effectLst/>
                <a:latin typeface="simsun" panose="02010600030101010101" pitchFamily="2" charset="-122"/>
                <a:ea typeface="simsun" panose="02010600030101010101" pitchFamily="2" charset="-122"/>
              </a:rPr>
              <a:t>active neighbor</a:t>
            </a:r>
            <a:r>
              <a:rPr lang="zh-CN" altLang="en-US" dirty="0">
                <a:solidFill>
                  <a:srgbClr val="464646"/>
                </a:solidFill>
                <a:effectLst/>
                <a:latin typeface="simsun" panose="02010600030101010101" pitchFamily="2" charset="-122"/>
                <a:ea typeface="simsun" panose="02010600030101010101" pitchFamily="2" charset="-122"/>
              </a:rPr>
              <a:t>字段，用来存储路由器在某个</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接口上发现的邻居，当然，初始情况下，这个</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包里是不包含任何活跃的邻居的（也就没有</a:t>
            </a:r>
            <a:r>
              <a:rPr lang="en-US" altLang="zh-CN" dirty="0">
                <a:solidFill>
                  <a:srgbClr val="464646"/>
                </a:solidFill>
                <a:effectLst/>
                <a:latin typeface="simsun" panose="02010600030101010101" pitchFamily="2" charset="-122"/>
                <a:ea typeface="simsun" panose="02010600030101010101" pitchFamily="2" charset="-122"/>
              </a:rPr>
              <a:t>active neighbor</a:t>
            </a:r>
            <a:r>
              <a:rPr lang="zh-CN" altLang="en-US" dirty="0">
                <a:solidFill>
                  <a:srgbClr val="464646"/>
                </a:solidFill>
                <a:effectLst/>
                <a:latin typeface="simsun" panose="02010600030101010101" pitchFamily="2" charset="-122"/>
                <a:ea typeface="simsun" panose="02010600030101010101" pitchFamily="2" charset="-122"/>
              </a:rPr>
              <a:t>字段），因为他谁也没发现。</a:t>
            </a:r>
          </a:p>
          <a:p>
            <a:pPr algn="l"/>
            <a:r>
              <a:rPr lang="zh-CN" altLang="en-US" dirty="0">
                <a:solidFill>
                  <a:srgbClr val="464646"/>
                </a:solidFill>
                <a:effectLst/>
                <a:latin typeface="simsun" panose="02010600030101010101" pitchFamily="2" charset="-122"/>
                <a:ea typeface="simsun" panose="02010600030101010101" pitchFamily="2" charset="-122"/>
              </a:rPr>
              <a:t>    当</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路由器（</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）在某个</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接口上收到邻居发来的</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包（里面没有装</a:t>
            </a:r>
            <a:r>
              <a:rPr lang="en-US" altLang="zh-CN" dirty="0">
                <a:solidFill>
                  <a:srgbClr val="464646"/>
                </a:solidFill>
                <a:effectLst/>
                <a:latin typeface="simsun" panose="02010600030101010101" pitchFamily="2" charset="-122"/>
                <a:ea typeface="simsun" panose="02010600030101010101" pitchFamily="2" charset="-122"/>
              </a:rPr>
              <a:t>active neighbor</a:t>
            </a:r>
            <a:r>
              <a:rPr lang="zh-CN" altLang="en-US" dirty="0">
                <a:solidFill>
                  <a:srgbClr val="464646"/>
                </a:solidFill>
                <a:effectLst/>
                <a:latin typeface="simsun" panose="02010600030101010101" pitchFamily="2" charset="-122"/>
                <a:ea typeface="simsun" panose="02010600030101010101" pitchFamily="2" charset="-122"/>
              </a:rPr>
              <a:t>），它会记录下</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（在自己的</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接口数据结构中）并且将</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的状态视为</a:t>
            </a:r>
            <a:r>
              <a:rPr lang="en-US" altLang="zh-CN" b="1" dirty="0" err="1">
                <a:solidFill>
                  <a:srgbClr val="464646"/>
                </a:solidFill>
                <a:effectLst/>
                <a:latin typeface="simsun" panose="02010600030101010101" pitchFamily="2" charset="-122"/>
                <a:ea typeface="simsun" panose="02010600030101010101" pitchFamily="2" charset="-122"/>
              </a:rPr>
              <a:t>init</a:t>
            </a:r>
            <a:r>
              <a:rPr lang="zh-CN" altLang="en-US" dirty="0">
                <a:solidFill>
                  <a:srgbClr val="464646"/>
                </a:solidFill>
                <a:effectLst/>
                <a:latin typeface="simsun" panose="02010600030101010101" pitchFamily="2" charset="-122"/>
                <a:ea typeface="simsun" panose="02010600030101010101" pitchFamily="2" charset="-122"/>
              </a:rPr>
              <a:t>，然后将</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的</a:t>
            </a:r>
            <a:r>
              <a:rPr lang="en-US" altLang="zh-CN" dirty="0" err="1">
                <a:solidFill>
                  <a:srgbClr val="464646"/>
                </a:solidFill>
                <a:effectLst/>
                <a:latin typeface="simsun" panose="02010600030101010101" pitchFamily="2" charset="-122"/>
                <a:ea typeface="simsun" panose="02010600030101010101" pitchFamily="2" charset="-122"/>
              </a:rPr>
              <a:t>RouterID</a:t>
            </a:r>
            <a:r>
              <a:rPr lang="zh-CN" altLang="en-US" dirty="0">
                <a:solidFill>
                  <a:srgbClr val="464646"/>
                </a:solidFill>
                <a:effectLst/>
                <a:latin typeface="simsun" panose="02010600030101010101" pitchFamily="2" charset="-122"/>
                <a:ea typeface="simsun" panose="02010600030101010101" pitchFamily="2" charset="-122"/>
              </a:rPr>
              <a:t>存储在自己将要发送的</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包的</a:t>
            </a:r>
            <a:r>
              <a:rPr lang="en-US" altLang="zh-CN" dirty="0">
                <a:solidFill>
                  <a:srgbClr val="464646"/>
                </a:solidFill>
                <a:effectLst/>
                <a:latin typeface="simsun" panose="02010600030101010101" pitchFamily="2" charset="-122"/>
                <a:ea typeface="simsun" panose="02010600030101010101" pitchFamily="2" charset="-122"/>
              </a:rPr>
              <a:t>active neighbor</a:t>
            </a:r>
            <a:r>
              <a:rPr lang="zh-CN" altLang="en-US" dirty="0">
                <a:solidFill>
                  <a:srgbClr val="464646"/>
                </a:solidFill>
                <a:effectLst/>
                <a:latin typeface="simsun" panose="02010600030101010101" pitchFamily="2" charset="-122"/>
                <a:ea typeface="simsun" panose="02010600030101010101" pitchFamily="2" charset="-122"/>
              </a:rPr>
              <a:t>字段里发送出去，这样</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就会收到这个</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包，并且在这个</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包当中找到自己的</a:t>
            </a:r>
            <a:r>
              <a:rPr lang="en-US" altLang="zh-CN" dirty="0" err="1">
                <a:solidFill>
                  <a:srgbClr val="464646"/>
                </a:solidFill>
                <a:effectLst/>
                <a:latin typeface="simsun" panose="02010600030101010101" pitchFamily="2" charset="-122"/>
                <a:ea typeface="simsun" panose="02010600030101010101" pitchFamily="2" charset="-122"/>
              </a:rPr>
              <a:t>RouterID</a:t>
            </a:r>
            <a:r>
              <a:rPr lang="zh-CN" altLang="en-US" dirty="0">
                <a:solidFill>
                  <a:srgbClr val="464646"/>
                </a:solidFill>
                <a:effectLst/>
                <a:latin typeface="simsun" panose="02010600030101010101" pitchFamily="2" charset="-122"/>
                <a:ea typeface="simsun" panose="02010600030101010101" pitchFamily="2" charset="-122"/>
              </a:rPr>
              <a:t>，那么</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会认为，与</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已经完成了双边关系的建立，因此</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会将</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的邻居状态置为</a:t>
            </a:r>
            <a:r>
              <a:rPr lang="en-US" altLang="zh-CN" b="1" dirty="0">
                <a:solidFill>
                  <a:srgbClr val="464646"/>
                </a:solidFill>
                <a:effectLst/>
                <a:latin typeface="simsun" panose="02010600030101010101" pitchFamily="2" charset="-122"/>
                <a:ea typeface="simsun" panose="02010600030101010101" pitchFamily="2" charset="-122"/>
              </a:rPr>
              <a:t>two-way</a:t>
            </a:r>
            <a:r>
              <a:rPr lang="zh-CN" altLang="en-US" dirty="0">
                <a:solidFill>
                  <a:srgbClr val="464646"/>
                </a:solidFill>
                <a:effectLst/>
                <a:latin typeface="simsun" panose="02010600030101010101" pitchFamily="2" charset="-122"/>
                <a:ea typeface="simsun" panose="02010600030101010101" pitchFamily="2" charset="-122"/>
              </a:rPr>
              <a:t>。 与此同时，</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也会继续发送</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包，并且将</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的</a:t>
            </a:r>
            <a:r>
              <a:rPr lang="en-US" altLang="zh-CN" dirty="0" err="1">
                <a:solidFill>
                  <a:srgbClr val="464646"/>
                </a:solidFill>
                <a:effectLst/>
                <a:latin typeface="simsun" panose="02010600030101010101" pitchFamily="2" charset="-122"/>
                <a:ea typeface="simsun" panose="02010600030101010101" pitchFamily="2" charset="-122"/>
              </a:rPr>
              <a:t>routerID</a:t>
            </a:r>
            <a:r>
              <a:rPr lang="zh-CN" altLang="en-US" dirty="0">
                <a:solidFill>
                  <a:srgbClr val="464646"/>
                </a:solidFill>
                <a:effectLst/>
                <a:latin typeface="simsun" panose="02010600030101010101" pitchFamily="2" charset="-122"/>
                <a:ea typeface="simsun" panose="02010600030101010101" pitchFamily="2" charset="-122"/>
              </a:rPr>
              <a:t>放置于</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包中，而</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收到这个</a:t>
            </a:r>
            <a:r>
              <a:rPr lang="en-US" altLang="zh-CN" dirty="0">
                <a:solidFill>
                  <a:srgbClr val="464646"/>
                </a:solidFill>
                <a:effectLst/>
                <a:latin typeface="simsun" panose="02010600030101010101" pitchFamily="2" charset="-122"/>
                <a:ea typeface="simsun" panose="02010600030101010101" pitchFamily="2" charset="-122"/>
              </a:rPr>
              <a:t>hello</a:t>
            </a:r>
            <a:r>
              <a:rPr lang="zh-CN" altLang="en-US" dirty="0">
                <a:solidFill>
                  <a:srgbClr val="464646"/>
                </a:solidFill>
                <a:effectLst/>
                <a:latin typeface="simsun" panose="02010600030101010101" pitchFamily="2" charset="-122"/>
                <a:ea typeface="simsun" panose="02010600030101010101" pitchFamily="2" charset="-122"/>
              </a:rPr>
              <a:t>包并看见了自己的</a:t>
            </a:r>
            <a:r>
              <a:rPr lang="en-US" altLang="zh-CN" dirty="0" err="1">
                <a:solidFill>
                  <a:srgbClr val="464646"/>
                </a:solidFill>
                <a:effectLst/>
                <a:latin typeface="simsun" panose="02010600030101010101" pitchFamily="2" charset="-122"/>
                <a:ea typeface="simsun" panose="02010600030101010101" pitchFamily="2" charset="-122"/>
              </a:rPr>
              <a:t>RouterID</a:t>
            </a:r>
            <a:r>
              <a:rPr lang="zh-CN" altLang="en-US" dirty="0">
                <a:solidFill>
                  <a:srgbClr val="464646"/>
                </a:solidFill>
                <a:effectLst/>
                <a:latin typeface="simsun" panose="02010600030101010101" pitchFamily="2" charset="-122"/>
                <a:ea typeface="simsun" panose="02010600030101010101" pitchFamily="2" charset="-122"/>
              </a:rPr>
              <a:t>后，</a:t>
            </a:r>
            <a:r>
              <a:rPr lang="en-US" altLang="zh-CN" dirty="0">
                <a:solidFill>
                  <a:srgbClr val="464646"/>
                </a:solidFill>
                <a:effectLst/>
                <a:latin typeface="simsun" panose="02010600030101010101" pitchFamily="2" charset="-122"/>
                <a:ea typeface="simsun" panose="02010600030101010101" pitchFamily="2" charset="-122"/>
              </a:rPr>
              <a:t>B</a:t>
            </a:r>
            <a:r>
              <a:rPr lang="zh-CN" altLang="en-US" dirty="0">
                <a:solidFill>
                  <a:srgbClr val="464646"/>
                </a:solidFill>
                <a:effectLst/>
                <a:latin typeface="simsun" panose="02010600030101010101" pitchFamily="2" charset="-122"/>
                <a:ea typeface="simsun" panose="02010600030101010101" pitchFamily="2" charset="-122"/>
              </a:rPr>
              <a:t>也会将</a:t>
            </a:r>
            <a:r>
              <a:rPr lang="en-US" altLang="zh-CN" dirty="0">
                <a:solidFill>
                  <a:srgbClr val="464646"/>
                </a:solidFill>
                <a:effectLst/>
                <a:latin typeface="simsun" panose="02010600030101010101" pitchFamily="2" charset="-122"/>
                <a:ea typeface="simsun" panose="02010600030101010101" pitchFamily="2" charset="-122"/>
              </a:rPr>
              <a:t>A</a:t>
            </a:r>
            <a:r>
              <a:rPr lang="zh-CN" altLang="en-US" dirty="0">
                <a:solidFill>
                  <a:srgbClr val="464646"/>
                </a:solidFill>
                <a:effectLst/>
                <a:latin typeface="simsun" panose="02010600030101010101" pitchFamily="2" charset="-122"/>
                <a:ea typeface="simsun" panose="02010600030101010101" pitchFamily="2" charset="-122"/>
              </a:rPr>
              <a:t>的状态置为</a:t>
            </a:r>
            <a:r>
              <a:rPr lang="en-US" altLang="zh-CN" dirty="0">
                <a:solidFill>
                  <a:srgbClr val="464646"/>
                </a:solidFill>
                <a:effectLst/>
                <a:latin typeface="simsun" panose="02010600030101010101" pitchFamily="2" charset="-122"/>
                <a:ea typeface="simsun" panose="02010600030101010101" pitchFamily="2" charset="-122"/>
              </a:rPr>
              <a:t>two-way</a:t>
            </a:r>
            <a:r>
              <a:rPr lang="zh-CN" altLang="en-US" dirty="0">
                <a:solidFill>
                  <a:srgbClr val="464646"/>
                </a:solidFill>
                <a:effectLst/>
                <a:latin typeface="simsun" panose="02010600030101010101" pitchFamily="2" charset="-122"/>
                <a:ea typeface="simsun" panose="02010600030101010101" pitchFamily="2" charset="-122"/>
              </a:rPr>
              <a:t>，至此</a:t>
            </a:r>
            <a:r>
              <a:rPr lang="en-US" altLang="zh-CN" dirty="0">
                <a:solidFill>
                  <a:srgbClr val="464646"/>
                </a:solidFill>
                <a:effectLst/>
                <a:latin typeface="simsun" panose="02010600030101010101" pitchFamily="2" charset="-122"/>
                <a:ea typeface="simsun" panose="02010600030101010101" pitchFamily="2" charset="-122"/>
              </a:rPr>
              <a:t>OSPF</a:t>
            </a:r>
            <a:r>
              <a:rPr lang="zh-CN" altLang="en-US" dirty="0">
                <a:solidFill>
                  <a:srgbClr val="464646"/>
                </a:solidFill>
                <a:effectLst/>
                <a:latin typeface="simsun" panose="02010600030101010101" pitchFamily="2" charset="-122"/>
                <a:ea typeface="simsun" panose="02010600030101010101" pitchFamily="2" charset="-122"/>
              </a:rPr>
              <a:t>的第一个稳态就达到了。</a:t>
            </a:r>
          </a:p>
          <a:p>
            <a:pPr eaLnBrk="1" hangingPunct="1"/>
            <a:endParaRPr lang="zh-CN" altLang="en-US"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45</a:t>
            </a:fld>
            <a:endParaRPr lang="en-US" sz="1300" dirty="0">
              <a:solidFill>
                <a:schemeClr val="dk1"/>
              </a:solidFill>
            </a:endParaRPr>
          </a:p>
        </p:txBody>
      </p:sp>
    </p:spTree>
    <p:extLst>
      <p:ext uri="{BB962C8B-B14F-4D97-AF65-F5344CB8AC3E}">
        <p14:creationId xmlns:p14="http://schemas.microsoft.com/office/powerpoint/2010/main" val="721439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46</a:t>
            </a:fld>
            <a:endParaRPr lang="en-US" sz="1300" dirty="0">
              <a:solidFill>
                <a:schemeClr val="dk1"/>
              </a:solidFill>
            </a:endParaRPr>
          </a:p>
        </p:txBody>
      </p:sp>
    </p:spTree>
    <p:extLst>
      <p:ext uri="{BB962C8B-B14F-4D97-AF65-F5344CB8AC3E}">
        <p14:creationId xmlns:p14="http://schemas.microsoft.com/office/powerpoint/2010/main" val="881182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In the example, B has links to A, C and F in the network. It received LSPs from A, C, and F directly and so acknowledged A, C, and F respectively and sent that LSP on both other links. But B received E and D on two links, so it acknowledged both and sent only on the third link.</a:t>
            </a:r>
          </a:p>
          <a:p>
            <a:endParaRPr lang="en-US" altLang="zh-CN" dirty="0"/>
          </a:p>
          <a:p>
            <a:r>
              <a:rPr lang="en-US" altLang="zh-CN" sz="1200" dirty="0"/>
              <a:t>The LSP from A arrives directly, so it must be sent to C and F and </a:t>
            </a:r>
            <a:r>
              <a:rPr lang="en-US" altLang="zh-CN" sz="1200" dirty="0" err="1"/>
              <a:t>ACKed</a:t>
            </a:r>
            <a:r>
              <a:rPr lang="en-US" altLang="zh-CN" sz="1200" dirty="0"/>
              <a:t> to A, as indicated by the flag bits. Similarly, the packet from F has to be forwarded to A and C and </a:t>
            </a:r>
            <a:r>
              <a:rPr lang="en-US" altLang="zh-CN" sz="1200" dirty="0" err="1"/>
              <a:t>ACKed</a:t>
            </a:r>
            <a:r>
              <a:rPr lang="en-US" altLang="zh-CN" sz="1200" dirty="0"/>
              <a:t> to F.</a:t>
            </a:r>
          </a:p>
          <a:p>
            <a:endParaRPr lang="en-US" altLang="zh-CN" sz="1200" dirty="0"/>
          </a:p>
          <a:p>
            <a:r>
              <a:rPr lang="en-US" altLang="zh-CN" sz="1200" dirty="0"/>
              <a:t>However, packet from E, is different. It arrives twice, once via EAB and once via EFB. Consequently, it has to be sent only to C but must be </a:t>
            </a:r>
            <a:r>
              <a:rPr lang="en-US" altLang="zh-CN" sz="1200" dirty="0" err="1"/>
              <a:t>ACKed</a:t>
            </a:r>
            <a:r>
              <a:rPr lang="en-US" altLang="zh-CN" sz="1200" dirty="0"/>
              <a:t> to both A and F, as indicated by the bits.</a:t>
            </a:r>
            <a:endParaRPr lang="zh-CN" altLang="en-US" sz="1200" dirty="0"/>
          </a:p>
          <a:p>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i="1" dirty="0"/>
              <a:t>Age</a:t>
            </a:r>
            <a:r>
              <a:rPr lang="en-US" altLang="zh-CN" sz="1200" dirty="0"/>
              <a:t> filed: </a:t>
            </a:r>
            <a:r>
              <a:rPr lang="zh-CN" altLang="en-US" sz="1200" dirty="0"/>
              <a:t>decrement it once per second. When the age hits zero, the information from that router is discarded.</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47</a:t>
            </a:fld>
            <a:endParaRPr lang="en-US" sz="1300" dirty="0">
              <a:solidFill>
                <a:schemeClr val="dk1"/>
              </a:solidFill>
            </a:endParaRPr>
          </a:p>
        </p:txBody>
      </p:sp>
    </p:spTree>
    <p:extLst>
      <p:ext uri="{BB962C8B-B14F-4D97-AF65-F5344CB8AC3E}">
        <p14:creationId xmlns:p14="http://schemas.microsoft.com/office/powerpoint/2010/main" val="3374222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48</a:t>
            </a:fld>
            <a:endParaRPr lang="en-US" sz="1300" dirty="0">
              <a:solidFill>
                <a:schemeClr val="dk1"/>
              </a:solidFill>
            </a:endParaRPr>
          </a:p>
        </p:txBody>
      </p:sp>
    </p:spTree>
    <p:extLst>
      <p:ext uri="{BB962C8B-B14F-4D97-AF65-F5344CB8AC3E}">
        <p14:creationId xmlns:p14="http://schemas.microsoft.com/office/powerpoint/2010/main" val="759688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49</a:t>
            </a:fld>
            <a:endParaRPr lang="en-US" sz="1300" dirty="0">
              <a:solidFill>
                <a:schemeClr val="dk1"/>
              </a:solidFill>
            </a:endParaRPr>
          </a:p>
        </p:txBody>
      </p:sp>
    </p:spTree>
    <p:extLst>
      <p:ext uri="{BB962C8B-B14F-4D97-AF65-F5344CB8AC3E}">
        <p14:creationId xmlns:p14="http://schemas.microsoft.com/office/powerpoint/2010/main" val="2248395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 example shows two of the multicast trees computed in the network. There are many more, the number of nodes times the number of groups. This is worth the effort when the group densely cover the network, i.e., most groups affect most nodes in the network so it makes sense for all nodes to build an efficient multicast tree.</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50</a:t>
            </a:fld>
            <a:endParaRPr lang="en-US" sz="1300" dirty="0">
              <a:solidFill>
                <a:schemeClr val="dk1"/>
              </a:solidFill>
            </a:endParaRPr>
          </a:p>
        </p:txBody>
      </p:sp>
    </p:spTree>
    <p:extLst>
      <p:ext uri="{BB962C8B-B14F-4D97-AF65-F5344CB8AC3E}">
        <p14:creationId xmlns:p14="http://schemas.microsoft.com/office/powerpoint/2010/main" val="1220879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Tradeoff is that CBT is less efficient than computing the spanning tree for each source to reach each group, but it is less work to scale to large networks and many groups. Now, with CBT, nodes that are not on the group spanning tree do not need to compute it and can simply send to the core node using their regular routing tables. This is a good tradeoff when the groups sparsely cover the network, i.e., there are many groups that most nodes do not need to know about.</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51</a:t>
            </a:fld>
            <a:endParaRPr lang="en-US" sz="1300" dirty="0">
              <a:solidFill>
                <a:schemeClr val="dk1"/>
              </a:solidFill>
            </a:endParaRPr>
          </a:p>
        </p:txBody>
      </p:sp>
    </p:spTree>
    <p:extLst>
      <p:ext uri="{BB962C8B-B14F-4D97-AF65-F5344CB8AC3E}">
        <p14:creationId xmlns:p14="http://schemas.microsoft.com/office/powerpoint/2010/main" val="233997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We will see later that anycast is used in practice to reach the nearest root DNS server.</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52</a:t>
            </a:fld>
            <a:endParaRPr lang="en-US" sz="1300" dirty="0">
              <a:solidFill>
                <a:schemeClr val="dk1"/>
              </a:solidFill>
            </a:endParaRPr>
          </a:p>
        </p:txBody>
      </p:sp>
    </p:spTree>
    <p:extLst>
      <p:ext uri="{BB962C8B-B14F-4D97-AF65-F5344CB8AC3E}">
        <p14:creationId xmlns:p14="http://schemas.microsoft.com/office/powerpoint/2010/main" val="112061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53</a:t>
            </a:fld>
            <a:endParaRPr lang="en-US" altLang="zh-CN"/>
          </a:p>
        </p:txBody>
      </p:sp>
    </p:spTree>
    <p:extLst>
      <p:ext uri="{BB962C8B-B14F-4D97-AF65-F5344CB8AC3E}">
        <p14:creationId xmlns:p14="http://schemas.microsoft.com/office/powerpoint/2010/main" val="1173800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a:t>As offered load increases, goodput should increase correspondingly until the capacity of the network is reached. Goodput will trail offered load because the load is </a:t>
            </a:r>
            <a:r>
              <a:rPr lang="en-US" altLang="zh-CN" dirty="0" err="1"/>
              <a:t>bursty</a:t>
            </a:r>
            <a:r>
              <a:rPr lang="en-US" altLang="zh-CN" dirty="0"/>
              <a:t> and queues will occasionally be too full and a packet will be discarded inside the network.</a:t>
            </a:r>
          </a:p>
          <a:p>
            <a:pPr eaLnBrk="1" hangingPunct="1">
              <a:spcBef>
                <a:spcPct val="0"/>
              </a:spcBef>
            </a:pPr>
            <a:endParaRPr lang="en-US" altLang="zh-CN" dirty="0"/>
          </a:p>
          <a:p>
            <a:pPr eaLnBrk="1" hangingPunct="1">
              <a:spcBef>
                <a:spcPct val="0"/>
              </a:spcBef>
            </a:pPr>
            <a:r>
              <a:rPr lang="en-US" altLang="zh-CN" dirty="0"/>
              <a:t>Congestion collapse can occur if the protocols are not carefully designed when nodes retransmit packets many times, believing that they have been lost, when copies of the packet are still in the network (in queues at routers) pending delivery. While throughput at a receiver may be high, goodput falls because multiple copies of the same packet are being received and after the first copy the bandwidth is wasted.</a:t>
            </a:r>
          </a:p>
          <a:p>
            <a:pPr eaLnBrk="1" hangingPunct="1">
              <a:spcBef>
                <a:spcPct val="0"/>
              </a:spcBef>
            </a:pPr>
            <a:endParaRPr lang="en-US" altLang="zh-CN" dirty="0"/>
          </a:p>
          <a:p>
            <a:pPr eaLnBrk="1" hangingPunct="1">
              <a:spcBef>
                <a:spcPct val="0"/>
              </a:spcBef>
            </a:pPr>
            <a:r>
              <a:rPr lang="en-US" altLang="zh-CN" dirty="0"/>
              <a:t>This really happened in the late 1980s as the Internet grew, and it lead to the design of modern TCP that includes congestion control mechanisms.</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55</a:t>
            </a:fld>
            <a:endParaRPr lang="en-US" sz="1300" dirty="0">
              <a:solidFill>
                <a:schemeClr val="dk1"/>
              </a:solidFill>
            </a:endParaRPr>
          </a:p>
        </p:txBody>
      </p:sp>
    </p:spTree>
    <p:extLst>
      <p:ext uri="{BB962C8B-B14F-4D97-AF65-F5344CB8AC3E}">
        <p14:creationId xmlns:p14="http://schemas.microsoft.com/office/powerpoint/2010/main" val="2977458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Provisioning is simply sizing the network to fit the offered load, i.e., don’t build it too small, or with little West-to-East capacity if there is much West-to-East traffic.</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2225406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zh-CN" dirty="0"/>
              <a:t>Our previous routes only considered topology; this approach can get more traffic through the network.</a:t>
            </a:r>
          </a:p>
          <a:p>
            <a:pPr eaLnBrk="1" hangingPunct="1">
              <a:spcBef>
                <a:spcPct val="0"/>
              </a:spcBef>
            </a:pPr>
            <a:endParaRPr lang="en-US" altLang="zh-CN" dirty="0"/>
          </a:p>
          <a:p>
            <a:pPr eaLnBrk="1" hangingPunct="1">
              <a:spcBef>
                <a:spcPct val="0"/>
              </a:spcBef>
            </a:pPr>
            <a:r>
              <a:rPr lang="en-US" altLang="zh-CN" dirty="0"/>
              <a:t>If not careful, then routing can notice CF is busy and switch traffic over to use EI, only to later notice that EI is busy and switch traffic back to CF. There are various techniques to avoid this: 1) change routes only slowly, e.g., traffic engineering in which an external system sets weights and the routing system does not otherwise adapt; and 2) using multiple paths at once, e.g., both CF and EI.</a:t>
            </a:r>
          </a:p>
          <a:p>
            <a:pPr eaLnBrk="1" hangingPunct="1">
              <a:spcBef>
                <a:spcPct val="0"/>
              </a:spcBef>
            </a:pPr>
            <a:endParaRPr lang="en-US" altLang="zh-CN" dirty="0"/>
          </a:p>
          <a:p>
            <a:pPr eaLnBrk="1" hangingPunct="1">
              <a:spcBef>
                <a:spcPct val="0"/>
              </a:spcBef>
            </a:pPr>
            <a:endParaRPr lang="en-US" altLang="zh-CN"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One technique that is widely used in virtual-circuit networks to keep congestion at bay is admission control. The idea is simple: do not set up a new virtual circuit unless the network can carry the added traffic without becoming congest-ed.</a:t>
            </a:r>
            <a:endParaRPr lang="zh-CN" alt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58</a:t>
            </a:fld>
            <a:endParaRPr lang="en-US" sz="1200" dirty="0">
              <a:solidFill>
                <a:schemeClr val="dk1"/>
              </a:solidFill>
            </a:endParaRPr>
          </a:p>
        </p:txBody>
      </p:sp>
    </p:spTree>
    <p:extLst>
      <p:ext uri="{BB962C8B-B14F-4D97-AF65-F5344CB8AC3E}">
        <p14:creationId xmlns:p14="http://schemas.microsoft.com/office/powerpoint/2010/main" val="2381714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59</a:t>
            </a:fld>
            <a:endParaRPr lang="en-US" sz="1200" dirty="0">
              <a:solidFill>
                <a:schemeClr val="dk1"/>
              </a:solidFill>
            </a:endParaRPr>
          </a:p>
        </p:txBody>
      </p:sp>
    </p:spTree>
    <p:extLst>
      <p:ext uri="{BB962C8B-B14F-4D97-AF65-F5344CB8AC3E}">
        <p14:creationId xmlns:p14="http://schemas.microsoft.com/office/powerpoint/2010/main" val="1741481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60</a:t>
            </a:fld>
            <a:endParaRPr lang="en-US" sz="1200" dirty="0">
              <a:solidFill>
                <a:schemeClr val="dk1"/>
              </a:solidFill>
            </a:endParaRPr>
          </a:p>
        </p:txBody>
      </p:sp>
    </p:spTree>
    <p:extLst>
      <p:ext uri="{BB962C8B-B14F-4D97-AF65-F5344CB8AC3E}">
        <p14:creationId xmlns:p14="http://schemas.microsoft.com/office/powerpoint/2010/main" val="2767570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61</a:t>
            </a:fld>
            <a:endParaRPr lang="en-US" sz="1200" dirty="0">
              <a:solidFill>
                <a:schemeClr val="dk1"/>
              </a:solidFill>
            </a:endParaRPr>
          </a:p>
        </p:txBody>
      </p:sp>
    </p:spTree>
    <p:extLst>
      <p:ext uri="{BB962C8B-B14F-4D97-AF65-F5344CB8AC3E}">
        <p14:creationId xmlns:p14="http://schemas.microsoft.com/office/powerpoint/2010/main" val="1506227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909174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a:t>
            </a:fld>
            <a:endParaRPr lang="en-US" sz="1300" dirty="0">
              <a:solidFill>
                <a:schemeClr val="dk1"/>
              </a:solidFill>
            </a:endParaRPr>
          </a:p>
        </p:txBody>
      </p:sp>
    </p:spTree>
    <p:extLst>
      <p:ext uri="{BB962C8B-B14F-4D97-AF65-F5344CB8AC3E}">
        <p14:creationId xmlns:p14="http://schemas.microsoft.com/office/powerpoint/2010/main" val="2839951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63</a:t>
            </a:fld>
            <a:endParaRPr lang="en-US" altLang="zh-CN"/>
          </a:p>
        </p:txBody>
      </p:sp>
    </p:spTree>
    <p:extLst>
      <p:ext uri="{BB962C8B-B14F-4D97-AF65-F5344CB8AC3E}">
        <p14:creationId xmlns:p14="http://schemas.microsoft.com/office/powerpoint/2010/main" val="73899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64</a:t>
            </a:fld>
            <a:endParaRPr lang="en-US" sz="1200" dirty="0"/>
          </a:p>
        </p:txBody>
      </p:sp>
    </p:spTree>
    <p:extLst>
      <p:ext uri="{BB962C8B-B14F-4D97-AF65-F5344CB8AC3E}">
        <p14:creationId xmlns:p14="http://schemas.microsoft.com/office/powerpoint/2010/main" val="4162336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799265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66</a:t>
            </a:fld>
            <a:endParaRPr lang="en-US" sz="1200" dirty="0"/>
          </a:p>
        </p:txBody>
      </p:sp>
    </p:spTree>
    <p:extLst>
      <p:ext uri="{BB962C8B-B14F-4D97-AF65-F5344CB8AC3E}">
        <p14:creationId xmlns:p14="http://schemas.microsoft.com/office/powerpoint/2010/main" val="4150150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67</a:t>
            </a:fld>
            <a:endParaRPr lang="en-US" sz="1200" dirty="0"/>
          </a:p>
        </p:txBody>
      </p:sp>
    </p:spTree>
    <p:extLst>
      <p:ext uri="{BB962C8B-B14F-4D97-AF65-F5344CB8AC3E}">
        <p14:creationId xmlns:p14="http://schemas.microsoft.com/office/powerpoint/2010/main" val="92173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68</a:t>
            </a:fld>
            <a:endParaRPr lang="en-US" sz="1200" dirty="0"/>
          </a:p>
        </p:txBody>
      </p:sp>
    </p:spTree>
    <p:extLst>
      <p:ext uri="{BB962C8B-B14F-4D97-AF65-F5344CB8AC3E}">
        <p14:creationId xmlns:p14="http://schemas.microsoft.com/office/powerpoint/2010/main" val="4231394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69</a:t>
            </a:fld>
            <a:endParaRPr lang="en-US" sz="1200" dirty="0">
              <a:solidFill>
                <a:schemeClr val="dk1"/>
              </a:solidFill>
            </a:endParaRPr>
          </a:p>
        </p:txBody>
      </p:sp>
    </p:spTree>
    <p:extLst>
      <p:ext uri="{BB962C8B-B14F-4D97-AF65-F5344CB8AC3E}">
        <p14:creationId xmlns:p14="http://schemas.microsoft.com/office/powerpoint/2010/main" val="2720710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70</a:t>
            </a:fld>
            <a:endParaRPr lang="en-US" sz="1200" dirty="0">
              <a:solidFill>
                <a:schemeClr val="dk1"/>
              </a:solidFill>
            </a:endParaRPr>
          </a:p>
        </p:txBody>
      </p:sp>
    </p:spTree>
    <p:extLst>
      <p:ext uri="{BB962C8B-B14F-4D97-AF65-F5344CB8AC3E}">
        <p14:creationId xmlns:p14="http://schemas.microsoft.com/office/powerpoint/2010/main" val="4180722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71</a:t>
            </a:fld>
            <a:endParaRPr lang="en-US" sz="1200" dirty="0">
              <a:solidFill>
                <a:schemeClr val="dk1"/>
              </a:solidFill>
            </a:endParaRPr>
          </a:p>
        </p:txBody>
      </p:sp>
    </p:spTree>
    <p:extLst>
      <p:ext uri="{BB962C8B-B14F-4D97-AF65-F5344CB8AC3E}">
        <p14:creationId xmlns:p14="http://schemas.microsoft.com/office/powerpoint/2010/main" val="2227114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zh-CN" dirty="0"/>
              <a:t>Bandwidth is guaranteed at each router by setting a high enough weight on the flow; if this cannot be done then the flow must not be admitted.</a:t>
            </a:r>
          </a:p>
          <a:p>
            <a:pPr eaLnBrk="1" hangingPunct="1">
              <a:spcBef>
                <a:spcPct val="0"/>
              </a:spcBef>
            </a:pPr>
            <a:endParaRPr lang="en-US" altLang="zh-CN" dirty="0"/>
          </a:p>
          <a:p>
            <a:pPr eaLnBrk="1" hangingPunct="1">
              <a:spcBef>
                <a:spcPct val="0"/>
              </a:spcBef>
            </a:pPr>
            <a:r>
              <a:rPr lang="en-US" altLang="zh-CN" dirty="0"/>
              <a:t>Delay guarantees are more subtle and the bound is not given here. Essentially a burst of traffic can arrive at one router and be delayed but then it will not be delayed at other routers because it has already been shaped to be less </a:t>
            </a:r>
            <a:r>
              <a:rPr lang="en-US" altLang="zh-CN" dirty="0" err="1"/>
              <a:t>bursty</a:t>
            </a:r>
            <a:r>
              <a:rPr lang="en-US" altLang="zh-CN" dirty="0"/>
              <a:t>. So the total delay is something like the propagation delay plus B/R.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72</a:t>
            </a:fld>
            <a:endParaRPr lang="en-US" sz="1200" dirty="0">
              <a:solidFill>
                <a:schemeClr val="dk1"/>
              </a:solidFill>
            </a:endParaRPr>
          </a:p>
        </p:txBody>
      </p:sp>
    </p:spTree>
    <p:extLst>
      <p:ext uri="{BB962C8B-B14F-4D97-AF65-F5344CB8AC3E}">
        <p14:creationId xmlns:p14="http://schemas.microsoft.com/office/powerpoint/2010/main" val="1986729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3698415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73</a:t>
            </a:fld>
            <a:endParaRPr lang="en-US" sz="1200" dirty="0">
              <a:solidFill>
                <a:schemeClr val="dk1"/>
              </a:solidFill>
            </a:endParaRPr>
          </a:p>
        </p:txBody>
      </p:sp>
    </p:spTree>
    <p:extLst>
      <p:ext uri="{BB962C8B-B14F-4D97-AF65-F5344CB8AC3E}">
        <p14:creationId xmlns:p14="http://schemas.microsoft.com/office/powerpoint/2010/main" val="1723377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74</a:t>
            </a:fld>
            <a:endParaRPr lang="en-US" sz="1200" dirty="0">
              <a:solidFill>
                <a:schemeClr val="dk1"/>
              </a:solidFill>
            </a:endParaRPr>
          </a:p>
        </p:txBody>
      </p:sp>
    </p:spTree>
    <p:extLst>
      <p:ext uri="{BB962C8B-B14F-4D97-AF65-F5344CB8AC3E}">
        <p14:creationId xmlns:p14="http://schemas.microsoft.com/office/powerpoint/2010/main" val="2180304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75</a:t>
            </a:fld>
            <a:endParaRPr lang="zh-CN" altLang="en-US"/>
          </a:p>
        </p:txBody>
      </p:sp>
    </p:spTree>
    <p:extLst>
      <p:ext uri="{BB962C8B-B14F-4D97-AF65-F5344CB8AC3E}">
        <p14:creationId xmlns:p14="http://schemas.microsoft.com/office/powerpoint/2010/main" val="27630033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76</a:t>
            </a:fld>
            <a:endParaRPr lang="en-US" sz="1200" dirty="0">
              <a:solidFill>
                <a:schemeClr val="dk1"/>
              </a:solidFill>
            </a:endParaRPr>
          </a:p>
        </p:txBody>
      </p:sp>
    </p:spTree>
    <p:extLst>
      <p:ext uri="{BB962C8B-B14F-4D97-AF65-F5344CB8AC3E}">
        <p14:creationId xmlns:p14="http://schemas.microsoft.com/office/powerpoint/2010/main" val="3174310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77</a:t>
            </a:fld>
            <a:endParaRPr lang="en-US" sz="1200" dirty="0">
              <a:solidFill>
                <a:schemeClr val="dk1"/>
              </a:solidFill>
            </a:endParaRPr>
          </a:p>
        </p:txBody>
      </p:sp>
    </p:spTree>
    <p:extLst>
      <p:ext uri="{BB962C8B-B14F-4D97-AF65-F5344CB8AC3E}">
        <p14:creationId xmlns:p14="http://schemas.microsoft.com/office/powerpoint/2010/main" val="2334888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78</a:t>
            </a:fld>
            <a:endParaRPr lang="en-US" sz="1300" dirty="0">
              <a:solidFill>
                <a:schemeClr val="dk1"/>
              </a:solidFill>
            </a:endParaRPr>
          </a:p>
        </p:txBody>
      </p:sp>
    </p:spTree>
    <p:extLst>
      <p:ext uri="{BB962C8B-B14F-4D97-AF65-F5344CB8AC3E}">
        <p14:creationId xmlns:p14="http://schemas.microsoft.com/office/powerpoint/2010/main" val="501221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79</a:t>
            </a:fld>
            <a:endParaRPr lang="en-US" sz="1300" dirty="0">
              <a:solidFill>
                <a:schemeClr val="dk1"/>
              </a:solidFill>
            </a:endParaRPr>
          </a:p>
        </p:txBody>
      </p:sp>
    </p:spTree>
    <p:extLst>
      <p:ext uri="{BB962C8B-B14F-4D97-AF65-F5344CB8AC3E}">
        <p14:creationId xmlns:p14="http://schemas.microsoft.com/office/powerpoint/2010/main" val="30967973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80</a:t>
            </a:fld>
            <a:endParaRPr lang="en-US" altLang="zh-CN"/>
          </a:p>
        </p:txBody>
      </p:sp>
    </p:spTree>
    <p:extLst>
      <p:ext uri="{BB962C8B-B14F-4D97-AF65-F5344CB8AC3E}">
        <p14:creationId xmlns:p14="http://schemas.microsoft.com/office/powerpoint/2010/main" val="31584347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81</a:t>
            </a:fld>
            <a:endParaRPr lang="en-US" sz="1200" dirty="0"/>
          </a:p>
        </p:txBody>
      </p:sp>
    </p:spTree>
    <p:extLst>
      <p:ext uri="{BB962C8B-B14F-4D97-AF65-F5344CB8AC3E}">
        <p14:creationId xmlns:p14="http://schemas.microsoft.com/office/powerpoint/2010/main" val="5065355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82</a:t>
            </a:fld>
            <a:endParaRPr lang="en-US" sz="1200" dirty="0">
              <a:solidFill>
                <a:schemeClr val="dk1"/>
              </a:solidFill>
            </a:endParaRPr>
          </a:p>
        </p:txBody>
      </p:sp>
    </p:spTree>
    <p:extLst>
      <p:ext uri="{BB962C8B-B14F-4D97-AF65-F5344CB8AC3E}">
        <p14:creationId xmlns:p14="http://schemas.microsoft.com/office/powerpoint/2010/main" val="1093701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7</a:t>
            </a:fld>
            <a:endParaRPr lang="en-US" sz="1300" dirty="0">
              <a:solidFill>
                <a:schemeClr val="dk1"/>
              </a:solidFill>
            </a:endParaRPr>
          </a:p>
        </p:txBody>
      </p:sp>
    </p:spTree>
    <p:extLst>
      <p:ext uri="{BB962C8B-B14F-4D97-AF65-F5344CB8AC3E}">
        <p14:creationId xmlns:p14="http://schemas.microsoft.com/office/powerpoint/2010/main" val="4222930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83</a:t>
            </a:fld>
            <a:endParaRPr lang="en-US" sz="1200" dirty="0">
              <a:solidFill>
                <a:schemeClr val="dk1"/>
              </a:solidFill>
            </a:endParaRPr>
          </a:p>
        </p:txBody>
      </p:sp>
    </p:spTree>
    <p:extLst>
      <p:ext uri="{BB962C8B-B14F-4D97-AF65-F5344CB8AC3E}">
        <p14:creationId xmlns:p14="http://schemas.microsoft.com/office/powerpoint/2010/main" val="36677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84</a:t>
            </a:fld>
            <a:endParaRPr lang="en-US" sz="1200" dirty="0">
              <a:solidFill>
                <a:schemeClr val="dk1"/>
              </a:solidFill>
            </a:endParaRPr>
          </a:p>
        </p:txBody>
      </p:sp>
    </p:spTree>
    <p:extLst>
      <p:ext uri="{BB962C8B-B14F-4D97-AF65-F5344CB8AC3E}">
        <p14:creationId xmlns:p14="http://schemas.microsoft.com/office/powerpoint/2010/main" val="2716457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85</a:t>
            </a:fld>
            <a:endParaRPr lang="en-US" sz="1200" dirty="0">
              <a:solidFill>
                <a:schemeClr val="dk1"/>
              </a:solidFill>
            </a:endParaRPr>
          </a:p>
        </p:txBody>
      </p:sp>
    </p:spTree>
    <p:extLst>
      <p:ext uri="{BB962C8B-B14F-4D97-AF65-F5344CB8AC3E}">
        <p14:creationId xmlns:p14="http://schemas.microsoft.com/office/powerpoint/2010/main" val="2062753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Each network or link imposes some maximum size on its packets. These limits have various causes, among them</a:t>
            </a:r>
            <a:r>
              <a:rPr lang="zh-CN" altLang="en-US" dirty="0"/>
              <a:t>：</a:t>
            </a:r>
            <a:endParaRPr lang="en-US" altLang="zh-CN" dirty="0"/>
          </a:p>
          <a:p>
            <a:r>
              <a:rPr lang="en-US" altLang="zh-CN" dirty="0"/>
              <a:t>1. Hardware (e.g., the size of an Ethernet frame).</a:t>
            </a:r>
          </a:p>
          <a:p>
            <a:r>
              <a:rPr lang="en-US" altLang="zh-CN" dirty="0"/>
              <a:t>2. Operating system (e.g., all buffers are 512 bytes).</a:t>
            </a:r>
          </a:p>
          <a:p>
            <a:r>
              <a:rPr lang="en-US" altLang="zh-CN" dirty="0"/>
              <a:t>3. Protocols (e.g., the number of bits in the packet length field).</a:t>
            </a:r>
          </a:p>
          <a:p>
            <a:r>
              <a:rPr lang="en-US" altLang="zh-CN" dirty="0"/>
              <a:t>4. Compliance with some (inter)national standard.</a:t>
            </a:r>
          </a:p>
          <a:p>
            <a:r>
              <a:rPr lang="en-US" altLang="zh-CN" dirty="0"/>
              <a:t>5. Desire to reduce error-induced retransmissions to some level.</a:t>
            </a:r>
          </a:p>
          <a:p>
            <a:r>
              <a:rPr lang="en-US" altLang="zh-CN" dirty="0"/>
              <a:t>6. Desire to prevent one packet from occupying the channel too long.</a:t>
            </a:r>
            <a:endParaRPr lang="zh-CN" alt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86</a:t>
            </a:fld>
            <a:endParaRPr lang="en-US" sz="1200" dirty="0">
              <a:solidFill>
                <a:schemeClr val="dk1"/>
              </a:solidFill>
            </a:endParaRPr>
          </a:p>
        </p:txBody>
      </p:sp>
    </p:spTree>
    <p:extLst>
      <p:ext uri="{BB962C8B-B14F-4D97-AF65-F5344CB8AC3E}">
        <p14:creationId xmlns:p14="http://schemas.microsoft.com/office/powerpoint/2010/main" val="1683943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87</a:t>
            </a:fld>
            <a:endParaRPr lang="en-US" sz="1200" dirty="0">
              <a:solidFill>
                <a:schemeClr val="dk1"/>
              </a:solidFill>
            </a:endParaRPr>
          </a:p>
        </p:txBody>
      </p:sp>
    </p:spTree>
    <p:extLst>
      <p:ext uri="{BB962C8B-B14F-4D97-AF65-F5344CB8AC3E}">
        <p14:creationId xmlns:p14="http://schemas.microsoft.com/office/powerpoint/2010/main" val="25000930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Each IP packet is sent with its header bits set to indicate that no fragmentation is allowed to be performed. </a:t>
            </a:r>
          </a:p>
          <a:p>
            <a:pPr marL="171450" indent="-171450">
              <a:buFont typeface="Arial" panose="020B0604020202020204" pitchFamily="34" charset="0"/>
              <a:buChar char="•"/>
            </a:pPr>
            <a:r>
              <a:rPr lang="en-US" altLang="zh-CN" dirty="0"/>
              <a:t>If a router receives a packet that is too large, it generates an error packet, returns it to the source, and drops the packet. </a:t>
            </a:r>
          </a:p>
          <a:p>
            <a:pPr marL="171450" indent="-171450">
              <a:buFont typeface="Arial" panose="020B0604020202020204" pitchFamily="34" charset="0"/>
              <a:buChar char="•"/>
            </a:pPr>
            <a:r>
              <a:rPr lang="en-US" altLang="zh-CN" dirty="0"/>
              <a:t>When the source receives the error packet, it uses the information inside to </a:t>
            </a:r>
            <a:r>
              <a:rPr lang="en-US" altLang="zh-CN" dirty="0" err="1"/>
              <a:t>refragment</a:t>
            </a:r>
            <a:r>
              <a:rPr lang="en-US" altLang="zh-CN" dirty="0"/>
              <a:t> the packet into pieces that are small enough for the router to handle. </a:t>
            </a:r>
          </a:p>
          <a:p>
            <a:pPr marL="171450" indent="-171450">
              <a:buFont typeface="Arial" panose="020B0604020202020204" pitchFamily="34" charset="0"/>
              <a:buChar char="•"/>
            </a:pPr>
            <a:r>
              <a:rPr lang="en-US" altLang="zh-CN" dirty="0"/>
              <a:t>If a router further down the path has an even smaller MTU, the process is repeated.</a:t>
            </a:r>
            <a:endParaRPr lang="zh-CN" alt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88</a:t>
            </a:fld>
            <a:endParaRPr lang="en-US" sz="1200" dirty="0">
              <a:solidFill>
                <a:schemeClr val="dk1"/>
              </a:solidFill>
            </a:endParaRPr>
          </a:p>
        </p:txBody>
      </p:sp>
    </p:spTree>
    <p:extLst>
      <p:ext uri="{BB962C8B-B14F-4D97-AF65-F5344CB8AC3E}">
        <p14:creationId xmlns:p14="http://schemas.microsoft.com/office/powerpoint/2010/main" val="36299284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89</a:t>
            </a:fld>
            <a:endParaRPr lang="en-US" altLang="zh-CN"/>
          </a:p>
        </p:txBody>
      </p:sp>
    </p:spTree>
    <p:extLst>
      <p:ext uri="{BB962C8B-B14F-4D97-AF65-F5344CB8AC3E}">
        <p14:creationId xmlns:p14="http://schemas.microsoft.com/office/powerpoint/2010/main" val="1678271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90</a:t>
            </a:fld>
            <a:endParaRPr lang="en-US" sz="1200" dirty="0"/>
          </a:p>
        </p:txBody>
      </p:sp>
    </p:spTree>
    <p:extLst>
      <p:ext uri="{BB962C8B-B14F-4D97-AF65-F5344CB8AC3E}">
        <p14:creationId xmlns:p14="http://schemas.microsoft.com/office/powerpoint/2010/main" val="11141181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91</a:t>
            </a:fld>
            <a:endParaRPr lang="en-US" sz="1200" dirty="0"/>
          </a:p>
        </p:txBody>
      </p:sp>
    </p:spTree>
    <p:extLst>
      <p:ext uri="{BB962C8B-B14F-4D97-AF65-F5344CB8AC3E}">
        <p14:creationId xmlns:p14="http://schemas.microsoft.com/office/powerpoint/2010/main" val="35189310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92</a:t>
            </a:fld>
            <a:endParaRPr lang="en-US" sz="1200" dirty="0"/>
          </a:p>
        </p:txBody>
      </p:sp>
    </p:spTree>
    <p:extLst>
      <p:ext uri="{BB962C8B-B14F-4D97-AF65-F5344CB8AC3E}">
        <p14:creationId xmlns:p14="http://schemas.microsoft.com/office/powerpoint/2010/main" val="399987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a:t>
            </a:fld>
            <a:endParaRPr lang="en-US" sz="1300" dirty="0">
              <a:solidFill>
                <a:schemeClr val="dk1"/>
              </a:solidFill>
            </a:endParaRPr>
          </a:p>
        </p:txBody>
      </p:sp>
    </p:spTree>
    <p:extLst>
      <p:ext uri="{BB962C8B-B14F-4D97-AF65-F5344CB8AC3E}">
        <p14:creationId xmlns:p14="http://schemas.microsoft.com/office/powerpoint/2010/main" val="3266040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93</a:t>
            </a:fld>
            <a:endParaRPr lang="en-US" sz="1200" dirty="0"/>
          </a:p>
        </p:txBody>
      </p:sp>
    </p:spTree>
    <p:extLst>
      <p:ext uri="{BB962C8B-B14F-4D97-AF65-F5344CB8AC3E}">
        <p14:creationId xmlns:p14="http://schemas.microsoft.com/office/powerpoint/2010/main" val="42533170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94</a:t>
            </a:fld>
            <a:endParaRPr lang="en-US" altLang="zh-CN"/>
          </a:p>
        </p:txBody>
      </p:sp>
    </p:spTree>
    <p:extLst>
      <p:ext uri="{BB962C8B-B14F-4D97-AF65-F5344CB8AC3E}">
        <p14:creationId xmlns:p14="http://schemas.microsoft.com/office/powerpoint/2010/main" val="1728320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zh-CN" dirty="0"/>
              <a:t>1. Make sure it works. Do not finalize the design or standard until multiple prototypes have successfully communicated with each other. All too often, designers first write a 1000-page standard, get it approved, then discover it is deeply flawed and does not work. Then they write version 1.1 of the standard. This is not the way to go.</a:t>
            </a:r>
          </a:p>
          <a:p>
            <a:pPr eaLnBrk="1" hangingPunct="1">
              <a:spcBef>
                <a:spcPct val="0"/>
              </a:spcBef>
            </a:pPr>
            <a:r>
              <a:rPr lang="en-US" altLang="zh-CN" dirty="0"/>
              <a:t>2. Keep it simple. When in doubt, use the simplest solution. William of Occam stated this principle (Occam’s razor) in the 14th century. Put in modern terms: fight features. If a feature is not absolutely es-</a:t>
            </a:r>
            <a:r>
              <a:rPr lang="en-US" altLang="zh-CN" dirty="0" err="1"/>
              <a:t>sential</a:t>
            </a:r>
            <a:r>
              <a:rPr lang="en-US" altLang="zh-CN" dirty="0"/>
              <a:t>, leave it out, especially if the same effect can be achieved by combining other features.</a:t>
            </a:r>
          </a:p>
          <a:p>
            <a:pPr eaLnBrk="1" hangingPunct="1">
              <a:spcBef>
                <a:spcPct val="0"/>
              </a:spcBef>
            </a:pPr>
            <a:r>
              <a:rPr lang="en-US" altLang="zh-CN" dirty="0"/>
              <a:t>3. Make clear choices. If there are several ways of doing the same thing, choose one. Having two or more ways to do the same thing is looking for trouble. Standards often have multiple options or modes or parameters because several powerful parties insist that their way is best. Designers should strongly resist this tendency. Just say no.</a:t>
            </a:r>
          </a:p>
          <a:p>
            <a:pPr eaLnBrk="1" hangingPunct="1">
              <a:spcBef>
                <a:spcPct val="0"/>
              </a:spcBef>
            </a:pPr>
            <a:r>
              <a:rPr lang="en-US" altLang="zh-CN" dirty="0"/>
              <a:t>4. Exploit modularity. This principle leads directly to the idea of </a:t>
            </a:r>
            <a:r>
              <a:rPr lang="en-US" altLang="zh-CN" dirty="0" err="1"/>
              <a:t>hav-ing</a:t>
            </a:r>
            <a:r>
              <a:rPr lang="en-US" altLang="zh-CN" dirty="0"/>
              <a:t> protocol stacks, each of whose layers is independent of all the other ones. In this way, if circumstances require one module or layer to be changed, the other ones will not be affected.</a:t>
            </a:r>
          </a:p>
          <a:p>
            <a:pPr eaLnBrk="1" hangingPunct="1">
              <a:spcBef>
                <a:spcPct val="0"/>
              </a:spcBef>
            </a:pPr>
            <a:r>
              <a:rPr lang="en-US" altLang="zh-CN" dirty="0"/>
              <a:t>5. Expect heterogeneity. Different types of hardware, transmission facilities, and applications will occur on any large network. To handle them, the network design must be simple, general, and flexi-</a:t>
            </a:r>
            <a:r>
              <a:rPr lang="en-US" altLang="zh-CN" dirty="0" err="1"/>
              <a:t>ble</a:t>
            </a:r>
            <a:r>
              <a:rPr lang="en-US" altLang="zh-CN" dirty="0"/>
              <a:t>.</a:t>
            </a:r>
          </a:p>
          <a:p>
            <a:pPr eaLnBrk="1" hangingPunct="1">
              <a:spcBef>
                <a:spcPct val="0"/>
              </a:spcBef>
            </a:pPr>
            <a:r>
              <a:rPr lang="en-US" altLang="zh-CN" dirty="0"/>
              <a:t>6. Avoid static options and parameters. If parameters are </a:t>
            </a:r>
            <a:r>
              <a:rPr lang="en-US" altLang="zh-CN" dirty="0" err="1"/>
              <a:t>unavoid</a:t>
            </a:r>
            <a:r>
              <a:rPr lang="en-US" altLang="zh-CN" dirty="0"/>
              <a:t>-able (e.g., maximum packet size), it is best to have the sender and re-</a:t>
            </a:r>
            <a:r>
              <a:rPr lang="en-US" altLang="zh-CN" dirty="0" err="1"/>
              <a:t>ceiver</a:t>
            </a:r>
            <a:r>
              <a:rPr lang="en-US" altLang="zh-CN" dirty="0"/>
              <a:t> negotiate a value rather than defining fixed choices.</a:t>
            </a:r>
          </a:p>
          <a:p>
            <a:pPr eaLnBrk="1" hangingPunct="1">
              <a:spcBef>
                <a:spcPct val="0"/>
              </a:spcBef>
            </a:pPr>
            <a:r>
              <a:rPr lang="en-US" altLang="zh-CN" dirty="0"/>
              <a:t>7. Look for a good design; it need not be perfect. Often, the de-signers have a good design but it cannot handle some weird special case. Rather than messing up the design, the designers should go with the good design and put the burden of working around it on the people with the strange requirements.</a:t>
            </a:r>
          </a:p>
          <a:p>
            <a:pPr eaLnBrk="1" hangingPunct="1">
              <a:spcBef>
                <a:spcPct val="0"/>
              </a:spcBef>
            </a:pPr>
            <a:r>
              <a:rPr lang="en-US" altLang="zh-CN" dirty="0"/>
              <a:t>8. Be strict when sending and tolerant when receiving. In other words, send only packets that rigorously comply with the standards, but expect incoming packets that may not be fully conformant and try to deal with them.</a:t>
            </a:r>
          </a:p>
          <a:p>
            <a:pPr eaLnBrk="1" hangingPunct="1">
              <a:spcBef>
                <a:spcPct val="0"/>
              </a:spcBef>
            </a:pPr>
            <a:r>
              <a:rPr lang="en-US" altLang="zh-CN" dirty="0"/>
              <a:t>9. Think about scalability. If the system is to handle millions of hosts and billions of users effectively, no centralized databases of any kind are tolerable and load must be spread as evenly as possible over the available resources.</a:t>
            </a:r>
          </a:p>
          <a:p>
            <a:pPr eaLnBrk="1" hangingPunct="1">
              <a:spcBef>
                <a:spcPct val="0"/>
              </a:spcBef>
            </a:pPr>
            <a:r>
              <a:rPr lang="en-US" altLang="zh-CN" dirty="0"/>
              <a:t>10. Consider performance and cost. If a network has poor per-</a:t>
            </a:r>
            <a:r>
              <a:rPr lang="en-US" altLang="zh-CN" dirty="0" err="1"/>
              <a:t>formance</a:t>
            </a:r>
            <a:r>
              <a:rPr lang="en-US" altLang="zh-CN" dirty="0"/>
              <a:t> or outrageous costs, nobody will use it.</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95</a:t>
            </a:fld>
            <a:endParaRPr lang="en-US" sz="1200" dirty="0"/>
          </a:p>
        </p:txBody>
      </p:sp>
    </p:spTree>
    <p:extLst>
      <p:ext uri="{BB962C8B-B14F-4D97-AF65-F5344CB8AC3E}">
        <p14:creationId xmlns:p14="http://schemas.microsoft.com/office/powerpoint/2010/main" val="452908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96</a:t>
            </a:fld>
            <a:endParaRPr lang="en-US" sz="1200" dirty="0"/>
          </a:p>
        </p:txBody>
      </p:sp>
    </p:spTree>
    <p:extLst>
      <p:ext uri="{BB962C8B-B14F-4D97-AF65-F5344CB8AC3E}">
        <p14:creationId xmlns:p14="http://schemas.microsoft.com/office/powerpoint/2010/main" val="524170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版本号（</a:t>
            </a:r>
            <a:r>
              <a:rPr lang="en-US" altLang="zh-CN" b="0" i="0" dirty="0">
                <a:solidFill>
                  <a:srgbClr val="4D4D4D"/>
                </a:solidFill>
                <a:effectLst/>
                <a:latin typeface="-apple-system"/>
              </a:rPr>
              <a:t>Version</a:t>
            </a:r>
            <a:r>
              <a:rPr lang="zh-CN" altLang="en-US" b="0" i="0" dirty="0">
                <a:solidFill>
                  <a:srgbClr val="4D4D4D"/>
                </a:solidFill>
                <a:effectLst/>
                <a:latin typeface="-apple-system"/>
              </a:rPr>
              <a:t>）：长度</a:t>
            </a:r>
            <a:r>
              <a:rPr lang="en-US" altLang="zh-CN" b="0" i="0" dirty="0">
                <a:solidFill>
                  <a:srgbClr val="4D4D4D"/>
                </a:solidFill>
                <a:effectLst/>
                <a:latin typeface="-apple-system"/>
              </a:rPr>
              <a:t>4</a:t>
            </a:r>
            <a:r>
              <a:rPr lang="zh-CN" altLang="en-US" b="0" i="0" dirty="0">
                <a:solidFill>
                  <a:srgbClr val="4D4D4D"/>
                </a:solidFill>
                <a:effectLst/>
                <a:latin typeface="-apple-system"/>
              </a:rPr>
              <a:t>比特。标识目前采用的</a:t>
            </a:r>
            <a:r>
              <a:rPr lang="en-US" altLang="zh-CN" b="0" i="0" dirty="0">
                <a:solidFill>
                  <a:srgbClr val="4D4D4D"/>
                </a:solidFill>
                <a:effectLst/>
                <a:latin typeface="-apple-system"/>
              </a:rPr>
              <a:t>IP</a:t>
            </a:r>
            <a:r>
              <a:rPr lang="zh-CN" altLang="en-US" b="0" i="0" dirty="0">
                <a:solidFill>
                  <a:srgbClr val="4D4D4D"/>
                </a:solidFill>
                <a:effectLst/>
                <a:latin typeface="-apple-system"/>
              </a:rPr>
              <a:t>协议的版本号。一般的值为</a:t>
            </a:r>
            <a:r>
              <a:rPr lang="en-US" altLang="zh-CN" b="0" i="0" dirty="0">
                <a:solidFill>
                  <a:srgbClr val="4D4D4D"/>
                </a:solidFill>
                <a:effectLst/>
                <a:latin typeface="-apple-system"/>
              </a:rPr>
              <a:t>0100</a:t>
            </a:r>
            <a:r>
              <a:rPr lang="zh-CN" altLang="en-US" b="0" i="0" dirty="0">
                <a:solidFill>
                  <a:srgbClr val="4D4D4D"/>
                </a:solidFill>
                <a:effectLst/>
                <a:latin typeface="-apple-system"/>
              </a:rPr>
              <a:t>（</a:t>
            </a:r>
            <a:r>
              <a:rPr lang="en-US" altLang="zh-CN" b="0" i="0" dirty="0">
                <a:solidFill>
                  <a:srgbClr val="4D4D4D"/>
                </a:solidFill>
                <a:effectLst/>
                <a:latin typeface="-apple-system"/>
              </a:rPr>
              <a:t>IPv4</a:t>
            </a:r>
            <a:r>
              <a:rPr lang="zh-CN" altLang="en-US" b="0" i="0" dirty="0">
                <a:solidFill>
                  <a:srgbClr val="4D4D4D"/>
                </a:solidFill>
                <a:effectLst/>
                <a:latin typeface="-apple-system"/>
              </a:rPr>
              <a:t>），</a:t>
            </a:r>
            <a:r>
              <a:rPr lang="en-US" altLang="zh-CN" b="0" i="0" dirty="0">
                <a:solidFill>
                  <a:srgbClr val="4D4D4D"/>
                </a:solidFill>
                <a:effectLst/>
                <a:latin typeface="-apple-system"/>
              </a:rPr>
              <a:t>IPv6</a:t>
            </a:r>
            <a:r>
              <a:rPr lang="zh-CN" altLang="en-US" b="0" i="0" dirty="0">
                <a:solidFill>
                  <a:srgbClr val="4D4D4D"/>
                </a:solidFill>
                <a:effectLst/>
                <a:latin typeface="-apple-system"/>
              </a:rPr>
              <a:t>的值（</a:t>
            </a:r>
            <a:r>
              <a:rPr lang="en-US" altLang="zh-CN" b="0" i="0" dirty="0">
                <a:solidFill>
                  <a:srgbClr val="4D4D4D"/>
                </a:solidFill>
                <a:effectLst/>
                <a:latin typeface="-apple-system"/>
              </a:rPr>
              <a:t>0110</a:t>
            </a:r>
            <a:r>
              <a:rPr lang="zh-CN" altLang="en-US" b="0" i="0" dirty="0">
                <a:solidFill>
                  <a:srgbClr val="4D4D4D"/>
                </a:solidFill>
                <a:effectLst/>
                <a:latin typeface="-apple-system"/>
              </a:rPr>
              <a:t>）。</a:t>
            </a:r>
          </a:p>
          <a:p>
            <a:pPr algn="l"/>
            <a:r>
              <a:rPr lang="en-US" altLang="zh-CN" b="0" i="0" dirty="0">
                <a:solidFill>
                  <a:srgbClr val="4D4D4D"/>
                </a:solidFill>
                <a:effectLst/>
                <a:latin typeface="-apple-system"/>
              </a:rPr>
              <a:t>IP</a:t>
            </a:r>
            <a:r>
              <a:rPr lang="zh-CN" altLang="en-US" b="0" i="0" dirty="0">
                <a:solidFill>
                  <a:srgbClr val="4D4D4D"/>
                </a:solidFill>
                <a:effectLst/>
                <a:latin typeface="-apple-system"/>
              </a:rPr>
              <a:t>包头长度（</a:t>
            </a:r>
            <a:r>
              <a:rPr lang="en-US" altLang="zh-CN" b="0" i="0" dirty="0">
                <a:solidFill>
                  <a:srgbClr val="4D4D4D"/>
                </a:solidFill>
                <a:effectLst/>
                <a:latin typeface="-apple-system"/>
              </a:rPr>
              <a:t>Header Length</a:t>
            </a:r>
            <a:r>
              <a:rPr lang="zh-CN" altLang="en-US" b="0" i="0" dirty="0">
                <a:solidFill>
                  <a:srgbClr val="4D4D4D"/>
                </a:solidFill>
                <a:effectLst/>
                <a:latin typeface="-apple-system"/>
              </a:rPr>
              <a:t>）：长度</a:t>
            </a:r>
            <a:r>
              <a:rPr lang="en-US" altLang="zh-CN" b="0" i="0" dirty="0">
                <a:solidFill>
                  <a:srgbClr val="4D4D4D"/>
                </a:solidFill>
                <a:effectLst/>
                <a:latin typeface="-apple-system"/>
              </a:rPr>
              <a:t>4</a:t>
            </a:r>
            <a:r>
              <a:rPr lang="zh-CN" altLang="en-US" b="0" i="0" dirty="0">
                <a:solidFill>
                  <a:srgbClr val="4D4D4D"/>
                </a:solidFill>
                <a:effectLst/>
                <a:latin typeface="-apple-system"/>
              </a:rPr>
              <a:t>比特。这个字段的作用是为了描述</a:t>
            </a:r>
            <a:r>
              <a:rPr lang="en-US" altLang="zh-CN" b="0" i="0" dirty="0">
                <a:solidFill>
                  <a:srgbClr val="4D4D4D"/>
                </a:solidFill>
                <a:effectLst/>
                <a:latin typeface="-apple-system"/>
              </a:rPr>
              <a:t>IP</a:t>
            </a:r>
            <a:r>
              <a:rPr lang="zh-CN" altLang="en-US" b="0" i="0" dirty="0">
                <a:solidFill>
                  <a:srgbClr val="4D4D4D"/>
                </a:solidFill>
                <a:effectLst/>
                <a:latin typeface="-apple-system"/>
              </a:rPr>
              <a:t>包头的长度，因为在</a:t>
            </a:r>
            <a:r>
              <a:rPr lang="en-US" altLang="zh-CN" b="0" i="0" dirty="0">
                <a:solidFill>
                  <a:srgbClr val="4D4D4D"/>
                </a:solidFill>
                <a:effectLst/>
                <a:latin typeface="-apple-system"/>
              </a:rPr>
              <a:t>IP</a:t>
            </a:r>
            <a:r>
              <a:rPr lang="zh-CN" altLang="en-US" b="0" i="0" dirty="0">
                <a:solidFill>
                  <a:srgbClr val="4D4D4D"/>
                </a:solidFill>
                <a:effectLst/>
                <a:latin typeface="-apple-system"/>
              </a:rPr>
              <a:t>包头中有变长的可选部分。该部分占</a:t>
            </a:r>
            <a:r>
              <a:rPr lang="en-US" altLang="zh-CN" b="0" i="0" dirty="0">
                <a:solidFill>
                  <a:srgbClr val="4D4D4D"/>
                </a:solidFill>
                <a:effectLst/>
                <a:latin typeface="-apple-system"/>
              </a:rPr>
              <a:t>4</a:t>
            </a:r>
            <a:r>
              <a:rPr lang="zh-CN" altLang="en-US" b="0" i="0" dirty="0">
                <a:solidFill>
                  <a:srgbClr val="4D4D4D"/>
                </a:solidFill>
                <a:effectLst/>
                <a:latin typeface="-apple-system"/>
              </a:rPr>
              <a:t>个</a:t>
            </a:r>
            <a:r>
              <a:rPr lang="en-US" altLang="zh-CN" b="0" i="0" dirty="0">
                <a:solidFill>
                  <a:srgbClr val="4D4D4D"/>
                </a:solidFill>
                <a:effectLst/>
                <a:latin typeface="-apple-system"/>
              </a:rPr>
              <a:t>bit</a:t>
            </a:r>
            <a:r>
              <a:rPr lang="zh-CN" altLang="en-US" b="0" i="0" dirty="0">
                <a:solidFill>
                  <a:srgbClr val="4D4D4D"/>
                </a:solidFill>
                <a:effectLst/>
                <a:latin typeface="-apple-system"/>
              </a:rPr>
              <a:t>位，单位为</a:t>
            </a:r>
            <a:r>
              <a:rPr lang="en-US" altLang="zh-CN" b="0" i="0" dirty="0">
                <a:solidFill>
                  <a:srgbClr val="4D4D4D"/>
                </a:solidFill>
                <a:effectLst/>
                <a:latin typeface="-apple-system"/>
              </a:rPr>
              <a:t>32bit</a:t>
            </a:r>
            <a:r>
              <a:rPr lang="zh-CN" altLang="en-US" b="0" i="0" dirty="0">
                <a:solidFill>
                  <a:srgbClr val="4D4D4D"/>
                </a:solidFill>
                <a:effectLst/>
                <a:latin typeface="-apple-system"/>
              </a:rPr>
              <a:t>（</a:t>
            </a:r>
            <a:r>
              <a:rPr lang="en-US" altLang="zh-CN" b="0" i="0" dirty="0">
                <a:solidFill>
                  <a:srgbClr val="4D4D4D"/>
                </a:solidFill>
                <a:effectLst/>
                <a:latin typeface="-apple-system"/>
              </a:rPr>
              <a:t>4</a:t>
            </a:r>
            <a:r>
              <a:rPr lang="zh-CN" altLang="en-US" b="0" i="0" dirty="0">
                <a:solidFill>
                  <a:srgbClr val="4D4D4D"/>
                </a:solidFill>
                <a:effectLst/>
                <a:latin typeface="-apple-system"/>
              </a:rPr>
              <a:t>个字节），即本区域值</a:t>
            </a:r>
            <a:r>
              <a:rPr lang="en-US" altLang="zh-CN" b="0" i="0" dirty="0">
                <a:solidFill>
                  <a:srgbClr val="4D4D4D"/>
                </a:solidFill>
                <a:effectLst/>
                <a:latin typeface="-apple-system"/>
              </a:rPr>
              <a:t>= IP</a:t>
            </a:r>
            <a:r>
              <a:rPr lang="zh-CN" altLang="en-US" b="0" i="0" dirty="0">
                <a:solidFill>
                  <a:srgbClr val="4D4D4D"/>
                </a:solidFill>
                <a:effectLst/>
                <a:latin typeface="-apple-system"/>
              </a:rPr>
              <a:t>头部长度（单位为</a:t>
            </a:r>
            <a:r>
              <a:rPr lang="en-US" altLang="zh-CN" b="0" i="0" dirty="0">
                <a:solidFill>
                  <a:srgbClr val="4D4D4D"/>
                </a:solidFill>
                <a:effectLst/>
                <a:latin typeface="-apple-system"/>
              </a:rPr>
              <a:t>bit</a:t>
            </a:r>
            <a:r>
              <a:rPr lang="zh-CN" altLang="en-US" b="0" i="0" dirty="0">
                <a:solidFill>
                  <a:srgbClr val="4D4D4D"/>
                </a:solidFill>
                <a:effectLst/>
                <a:latin typeface="-apple-system"/>
              </a:rPr>
              <a:t>）</a:t>
            </a:r>
            <a:r>
              <a:rPr lang="en-US" altLang="zh-CN" b="0" i="0" dirty="0">
                <a:solidFill>
                  <a:srgbClr val="4D4D4D"/>
                </a:solidFill>
                <a:effectLst/>
                <a:latin typeface="-apple-system"/>
              </a:rPr>
              <a:t>/(8*4)</a:t>
            </a:r>
            <a:r>
              <a:rPr lang="zh-CN" altLang="en-US" b="0" i="0" dirty="0">
                <a:solidFill>
                  <a:srgbClr val="4D4D4D"/>
                </a:solidFill>
                <a:effectLst/>
                <a:latin typeface="-apple-system"/>
              </a:rPr>
              <a:t>，因此，一个</a:t>
            </a:r>
            <a:r>
              <a:rPr lang="en-US" altLang="zh-CN" b="0" i="0" dirty="0">
                <a:solidFill>
                  <a:srgbClr val="4D4D4D"/>
                </a:solidFill>
                <a:effectLst/>
                <a:latin typeface="-apple-system"/>
              </a:rPr>
              <a:t>IP</a:t>
            </a:r>
            <a:r>
              <a:rPr lang="zh-CN" altLang="en-US" b="0" i="0" dirty="0">
                <a:solidFill>
                  <a:srgbClr val="4D4D4D"/>
                </a:solidFill>
                <a:effectLst/>
                <a:latin typeface="-apple-system"/>
              </a:rPr>
              <a:t>包头的长度最长为“</a:t>
            </a:r>
            <a:r>
              <a:rPr lang="en-US" altLang="zh-CN" b="0" i="0" dirty="0">
                <a:solidFill>
                  <a:srgbClr val="4D4D4D"/>
                </a:solidFill>
                <a:effectLst/>
                <a:latin typeface="-apple-system"/>
              </a:rPr>
              <a:t>1111”</a:t>
            </a:r>
            <a:r>
              <a:rPr lang="zh-CN" altLang="en-US" b="0" i="0" dirty="0">
                <a:solidFill>
                  <a:srgbClr val="4D4D4D"/>
                </a:solidFill>
                <a:effectLst/>
                <a:latin typeface="-apple-system"/>
              </a:rPr>
              <a:t>，即</a:t>
            </a:r>
            <a:r>
              <a:rPr lang="en-US" altLang="zh-CN" b="0" i="0" dirty="0">
                <a:solidFill>
                  <a:srgbClr val="4D4D4D"/>
                </a:solidFill>
                <a:effectLst/>
                <a:latin typeface="-apple-system"/>
              </a:rPr>
              <a:t>15*4</a:t>
            </a:r>
            <a:r>
              <a:rPr lang="zh-CN" altLang="en-US" b="0" i="0" dirty="0">
                <a:solidFill>
                  <a:srgbClr val="4D4D4D"/>
                </a:solidFill>
                <a:effectLst/>
                <a:latin typeface="-apple-system"/>
              </a:rPr>
              <a:t>＝</a:t>
            </a:r>
            <a:r>
              <a:rPr lang="en-US" altLang="zh-CN" b="0" i="0" dirty="0">
                <a:solidFill>
                  <a:srgbClr val="4D4D4D"/>
                </a:solidFill>
                <a:effectLst/>
                <a:latin typeface="-apple-system"/>
              </a:rPr>
              <a:t>60</a:t>
            </a:r>
            <a:r>
              <a:rPr lang="zh-CN" altLang="en-US" b="0" i="0" dirty="0">
                <a:solidFill>
                  <a:srgbClr val="4D4D4D"/>
                </a:solidFill>
                <a:effectLst/>
                <a:latin typeface="-apple-system"/>
              </a:rPr>
              <a:t>个字节。</a:t>
            </a:r>
            <a:r>
              <a:rPr lang="en-US" altLang="zh-CN" b="0" i="0" dirty="0">
                <a:solidFill>
                  <a:srgbClr val="4D4D4D"/>
                </a:solidFill>
                <a:effectLst/>
                <a:latin typeface="-apple-system"/>
              </a:rPr>
              <a:t>IP</a:t>
            </a:r>
            <a:r>
              <a:rPr lang="zh-CN" altLang="en-US" b="0" i="0" dirty="0">
                <a:solidFill>
                  <a:srgbClr val="4D4D4D"/>
                </a:solidFill>
                <a:effectLst/>
                <a:latin typeface="-apple-system"/>
              </a:rPr>
              <a:t>包头最小长度为</a:t>
            </a:r>
            <a:r>
              <a:rPr lang="en-US" altLang="zh-CN" b="0" i="0" dirty="0">
                <a:solidFill>
                  <a:srgbClr val="4D4D4D"/>
                </a:solidFill>
                <a:effectLst/>
                <a:latin typeface="-apple-system"/>
              </a:rPr>
              <a:t>20</a:t>
            </a:r>
            <a:r>
              <a:rPr lang="zh-CN" altLang="en-US" b="0" i="0" dirty="0">
                <a:solidFill>
                  <a:srgbClr val="4D4D4D"/>
                </a:solidFill>
                <a:effectLst/>
                <a:latin typeface="-apple-system"/>
              </a:rPr>
              <a:t>字节。对于标准</a:t>
            </a:r>
            <a:r>
              <a:rPr lang="en-US" altLang="zh-CN" b="0" i="0" dirty="0">
                <a:solidFill>
                  <a:srgbClr val="4D4D4D"/>
                </a:solidFill>
                <a:effectLst/>
                <a:latin typeface="-apple-system"/>
              </a:rPr>
              <a:t>ipv4</a:t>
            </a:r>
            <a:r>
              <a:rPr lang="zh-CN" altLang="en-US" b="0" i="0" dirty="0">
                <a:solidFill>
                  <a:srgbClr val="4D4D4D"/>
                </a:solidFill>
                <a:effectLst/>
                <a:latin typeface="-apple-system"/>
              </a:rPr>
              <a:t>报头，这个字段的值肯定是</a:t>
            </a:r>
            <a:r>
              <a:rPr lang="en-US" altLang="zh-CN" b="0" i="0" dirty="0">
                <a:solidFill>
                  <a:srgbClr val="4D4D4D"/>
                </a:solidFill>
                <a:effectLst/>
                <a:latin typeface="-apple-system"/>
              </a:rPr>
              <a:t>20/4=5</a:t>
            </a:r>
            <a:r>
              <a:rPr lang="zh-CN" altLang="en-US" b="0" i="0" dirty="0">
                <a:solidFill>
                  <a:srgbClr val="4D4D4D"/>
                </a:solidFill>
                <a:effectLst/>
                <a:latin typeface="-apple-system"/>
              </a:rPr>
              <a:t>（</a:t>
            </a:r>
            <a:r>
              <a:rPr lang="en-US" altLang="zh-CN" b="0" i="0" dirty="0">
                <a:solidFill>
                  <a:srgbClr val="4D4D4D"/>
                </a:solidFill>
                <a:effectLst/>
                <a:latin typeface="-apple-system"/>
              </a:rPr>
              <a:t>10</a:t>
            </a:r>
            <a:r>
              <a:rPr lang="zh-CN" altLang="en-US" b="0" i="0" dirty="0">
                <a:solidFill>
                  <a:srgbClr val="4D4D4D"/>
                </a:solidFill>
                <a:effectLst/>
                <a:latin typeface="-apple-system"/>
              </a:rPr>
              <a:t>进制）</a:t>
            </a:r>
            <a:r>
              <a:rPr lang="en-US" altLang="zh-CN" b="0" i="0" dirty="0">
                <a:solidFill>
                  <a:srgbClr val="4D4D4D"/>
                </a:solidFill>
                <a:effectLst/>
                <a:latin typeface="-apple-system"/>
              </a:rPr>
              <a:t>=0101</a:t>
            </a:r>
            <a:r>
              <a:rPr lang="zh-CN" altLang="en-US" b="0" i="0" dirty="0">
                <a:solidFill>
                  <a:srgbClr val="4D4D4D"/>
                </a:solidFill>
                <a:effectLst/>
                <a:latin typeface="-apple-system"/>
              </a:rPr>
              <a:t>（</a:t>
            </a:r>
            <a:r>
              <a:rPr lang="en-US" altLang="zh-CN" b="0" i="0" dirty="0">
                <a:solidFill>
                  <a:srgbClr val="4D4D4D"/>
                </a:solidFill>
                <a:effectLst/>
                <a:latin typeface="-apple-system"/>
              </a:rPr>
              <a:t>2</a:t>
            </a:r>
            <a:r>
              <a:rPr lang="zh-CN" altLang="en-US" b="0" i="0" dirty="0">
                <a:solidFill>
                  <a:srgbClr val="4D4D4D"/>
                </a:solidFill>
                <a:effectLst/>
                <a:latin typeface="-apple-system"/>
              </a:rPr>
              <a:t>进制）。</a:t>
            </a:r>
          </a:p>
          <a:p>
            <a:pPr algn="l"/>
            <a:r>
              <a:rPr lang="zh-CN" altLang="en-US" b="0" i="0" dirty="0">
                <a:solidFill>
                  <a:srgbClr val="4D4D4D"/>
                </a:solidFill>
                <a:effectLst/>
                <a:latin typeface="-apple-system"/>
              </a:rPr>
              <a:t>服务类型（</a:t>
            </a:r>
            <a:r>
              <a:rPr lang="en-US" altLang="zh-CN" b="0" i="0" dirty="0">
                <a:solidFill>
                  <a:srgbClr val="4D4D4D"/>
                </a:solidFill>
                <a:effectLst/>
                <a:latin typeface="-apple-system"/>
              </a:rPr>
              <a:t>Type of Service</a:t>
            </a:r>
            <a:r>
              <a:rPr lang="zh-CN" altLang="en-US" b="0" i="0" dirty="0">
                <a:solidFill>
                  <a:srgbClr val="4D4D4D"/>
                </a:solidFill>
                <a:effectLst/>
                <a:latin typeface="-apple-system"/>
              </a:rPr>
              <a:t>）：长度</a:t>
            </a:r>
            <a:r>
              <a:rPr lang="en-US" altLang="zh-CN" b="0" i="0" dirty="0">
                <a:solidFill>
                  <a:srgbClr val="4D4D4D"/>
                </a:solidFill>
                <a:effectLst/>
                <a:latin typeface="-apple-system"/>
              </a:rPr>
              <a:t>8</a:t>
            </a:r>
            <a:r>
              <a:rPr lang="zh-CN" altLang="en-US" b="0" i="0" dirty="0">
                <a:solidFill>
                  <a:srgbClr val="4D4D4D"/>
                </a:solidFill>
                <a:effectLst/>
                <a:latin typeface="-apple-system"/>
              </a:rPr>
              <a:t>比特。这个子段可以拆分成两个部分：</a:t>
            </a:r>
            <a:r>
              <a:rPr lang="en-US" altLang="zh-CN" b="0" i="0" dirty="0">
                <a:solidFill>
                  <a:srgbClr val="4D4D4D"/>
                </a:solidFill>
                <a:effectLst/>
                <a:latin typeface="-apple-system"/>
              </a:rPr>
              <a:t>Precedence</a:t>
            </a:r>
            <a:r>
              <a:rPr lang="zh-CN" altLang="en-US" b="0" i="0" dirty="0">
                <a:solidFill>
                  <a:srgbClr val="4D4D4D"/>
                </a:solidFill>
                <a:effectLst/>
                <a:latin typeface="-apple-system"/>
              </a:rPr>
              <a:t>和</a:t>
            </a:r>
            <a:r>
              <a:rPr lang="en-US" altLang="zh-CN" b="0" i="0" dirty="0">
                <a:solidFill>
                  <a:srgbClr val="4D4D4D"/>
                </a:solidFill>
                <a:effectLst/>
                <a:latin typeface="-apple-system"/>
              </a:rPr>
              <a:t>TOS</a:t>
            </a:r>
            <a:r>
              <a:rPr lang="zh-CN" altLang="en-US" b="0" i="0" dirty="0">
                <a:solidFill>
                  <a:srgbClr val="4D4D4D"/>
                </a:solidFill>
                <a:effectLst/>
                <a:latin typeface="-apple-system"/>
              </a:rPr>
              <a:t>。</a:t>
            </a:r>
            <a:r>
              <a:rPr lang="en-US" altLang="zh-CN" b="0" i="0" dirty="0">
                <a:solidFill>
                  <a:srgbClr val="4D4D4D"/>
                </a:solidFill>
                <a:effectLst/>
                <a:latin typeface="-apple-system"/>
              </a:rPr>
              <a:t>TOS</a:t>
            </a:r>
            <a:r>
              <a:rPr lang="zh-CN" altLang="en-US" b="0" i="0" dirty="0">
                <a:solidFill>
                  <a:srgbClr val="4D4D4D"/>
                </a:solidFill>
                <a:effectLst/>
                <a:latin typeface="-apple-system"/>
              </a:rPr>
              <a:t>目前不太使用。而</a:t>
            </a:r>
            <a:r>
              <a:rPr lang="en-US" altLang="zh-CN" b="0" i="0" dirty="0">
                <a:solidFill>
                  <a:srgbClr val="4D4D4D"/>
                </a:solidFill>
                <a:effectLst/>
                <a:latin typeface="-apple-system"/>
              </a:rPr>
              <a:t>Precedence</a:t>
            </a:r>
            <a:r>
              <a:rPr lang="zh-CN" altLang="en-US" b="0" i="0" dirty="0">
                <a:solidFill>
                  <a:srgbClr val="4D4D4D"/>
                </a:solidFill>
                <a:effectLst/>
                <a:latin typeface="-apple-system"/>
              </a:rPr>
              <a:t>则用于</a:t>
            </a:r>
            <a:r>
              <a:rPr lang="en-US" altLang="zh-CN" b="0" i="0" dirty="0">
                <a:solidFill>
                  <a:srgbClr val="4D4D4D"/>
                </a:solidFill>
                <a:effectLst/>
                <a:latin typeface="-apple-system"/>
              </a:rPr>
              <a:t>QOS("Quality of Service"</a:t>
            </a:r>
            <a:r>
              <a:rPr lang="zh-CN" altLang="en-US" b="0" i="0" dirty="0">
                <a:solidFill>
                  <a:srgbClr val="4D4D4D"/>
                </a:solidFill>
                <a:effectLst/>
                <a:latin typeface="-apple-system"/>
              </a:rPr>
              <a:t>，中文名为</a:t>
            </a:r>
            <a:r>
              <a:rPr lang="en-US" altLang="zh-CN" b="0" i="0" dirty="0">
                <a:solidFill>
                  <a:srgbClr val="4D4D4D"/>
                </a:solidFill>
                <a:effectLst/>
                <a:latin typeface="-apple-system"/>
              </a:rPr>
              <a:t>"</a:t>
            </a:r>
            <a:r>
              <a:rPr lang="zh-CN" altLang="en-US" b="0" i="0" dirty="0">
                <a:solidFill>
                  <a:srgbClr val="4D4D4D"/>
                </a:solidFill>
                <a:effectLst/>
                <a:latin typeface="-apple-system"/>
              </a:rPr>
              <a:t>服务质量</a:t>
            </a:r>
            <a:r>
              <a:rPr lang="en-US" altLang="zh-CN" b="0" i="0" dirty="0">
                <a:solidFill>
                  <a:srgbClr val="4D4D4D"/>
                </a:solidFill>
                <a:effectLst/>
                <a:latin typeface="-apple-system"/>
              </a:rPr>
              <a:t>")</a:t>
            </a:r>
            <a:r>
              <a:rPr lang="zh-CN" altLang="en-US" b="0" i="0" dirty="0">
                <a:solidFill>
                  <a:srgbClr val="4D4D4D"/>
                </a:solidFill>
                <a:effectLst/>
                <a:latin typeface="-apple-system"/>
              </a:rPr>
              <a:t>应用。（</a:t>
            </a:r>
            <a:r>
              <a:rPr lang="en-US" altLang="zh-CN" b="0" i="0" dirty="0">
                <a:solidFill>
                  <a:srgbClr val="4D4D4D"/>
                </a:solidFill>
                <a:effectLst/>
                <a:latin typeface="-apple-system"/>
              </a:rPr>
              <a:t>TOS</a:t>
            </a:r>
            <a:r>
              <a:rPr lang="zh-CN" altLang="en-US" b="0" i="0" dirty="0">
                <a:solidFill>
                  <a:srgbClr val="4D4D4D"/>
                </a:solidFill>
                <a:effectLst/>
                <a:latin typeface="-apple-system"/>
              </a:rPr>
              <a:t>字段的详细描述</a:t>
            </a:r>
            <a:r>
              <a:rPr lang="en-US" altLang="zh-CN" b="0" i="0" dirty="0">
                <a:solidFill>
                  <a:srgbClr val="4D4D4D"/>
                </a:solidFill>
                <a:effectLst/>
                <a:latin typeface="-apple-system"/>
              </a:rPr>
              <a:t>RFC 1340 1349</a:t>
            </a:r>
            <a:r>
              <a:rPr lang="zh-CN" altLang="en-US" b="0" i="0" dirty="0">
                <a:solidFill>
                  <a:srgbClr val="4D4D4D"/>
                </a:solidFill>
                <a:effectLst/>
                <a:latin typeface="-apple-system"/>
              </a:rPr>
              <a:t>）。</a:t>
            </a:r>
          </a:p>
          <a:p>
            <a:pPr algn="l"/>
            <a:r>
              <a:rPr lang="en-US" altLang="zh-CN" b="0" i="0" dirty="0">
                <a:solidFill>
                  <a:srgbClr val="4D4D4D"/>
                </a:solidFill>
                <a:effectLst/>
                <a:latin typeface="-apple-system"/>
              </a:rPr>
              <a:t>IP</a:t>
            </a:r>
            <a:r>
              <a:rPr lang="zh-CN" altLang="en-US" b="0" i="0" dirty="0">
                <a:solidFill>
                  <a:srgbClr val="4D4D4D"/>
                </a:solidFill>
                <a:effectLst/>
                <a:latin typeface="-apple-system"/>
              </a:rPr>
              <a:t>包总长（</a:t>
            </a:r>
            <a:r>
              <a:rPr lang="en-US" altLang="zh-CN" b="0" i="0" dirty="0">
                <a:solidFill>
                  <a:srgbClr val="4D4D4D"/>
                </a:solidFill>
                <a:effectLst/>
                <a:latin typeface="-apple-system"/>
              </a:rPr>
              <a:t>Total Length</a:t>
            </a:r>
            <a:r>
              <a:rPr lang="zh-CN" altLang="en-US" b="0" i="0" dirty="0">
                <a:solidFill>
                  <a:srgbClr val="4D4D4D"/>
                </a:solidFill>
                <a:effectLst/>
                <a:latin typeface="-apple-system"/>
              </a:rPr>
              <a:t>）：长度</a:t>
            </a:r>
            <a:r>
              <a:rPr lang="en-US" altLang="zh-CN" b="0" i="0" dirty="0">
                <a:solidFill>
                  <a:srgbClr val="4D4D4D"/>
                </a:solidFill>
                <a:effectLst/>
                <a:latin typeface="-apple-system"/>
              </a:rPr>
              <a:t>16</a:t>
            </a:r>
            <a:r>
              <a:rPr lang="zh-CN" altLang="en-US" b="0" i="0" dirty="0">
                <a:solidFill>
                  <a:srgbClr val="4D4D4D"/>
                </a:solidFill>
                <a:effectLst/>
                <a:latin typeface="-apple-system"/>
              </a:rPr>
              <a:t>比特。以字节为单位计算的</a:t>
            </a:r>
            <a:r>
              <a:rPr lang="en-US" altLang="zh-CN" b="0" i="0" dirty="0">
                <a:solidFill>
                  <a:srgbClr val="4D4D4D"/>
                </a:solidFill>
                <a:effectLst/>
                <a:latin typeface="-apple-system"/>
              </a:rPr>
              <a:t>IP</a:t>
            </a:r>
            <a:r>
              <a:rPr lang="zh-CN" altLang="en-US" b="0" i="0" dirty="0">
                <a:solidFill>
                  <a:srgbClr val="4D4D4D"/>
                </a:solidFill>
                <a:effectLst/>
                <a:latin typeface="-apple-system"/>
              </a:rPr>
              <a:t>包的长度 </a:t>
            </a:r>
            <a:r>
              <a:rPr lang="en-US" altLang="zh-CN" b="0" i="0" dirty="0">
                <a:solidFill>
                  <a:srgbClr val="4D4D4D"/>
                </a:solidFill>
                <a:effectLst/>
                <a:latin typeface="-apple-system"/>
              </a:rPr>
              <a:t>(</a:t>
            </a:r>
            <a:r>
              <a:rPr lang="zh-CN" altLang="en-US" b="0" i="0" dirty="0">
                <a:solidFill>
                  <a:srgbClr val="4D4D4D"/>
                </a:solidFill>
                <a:effectLst/>
                <a:latin typeface="-apple-system"/>
              </a:rPr>
              <a:t>包括头部和数据</a:t>
            </a:r>
            <a:r>
              <a:rPr lang="en-US" altLang="zh-CN" b="0" i="0" dirty="0">
                <a:solidFill>
                  <a:srgbClr val="4D4D4D"/>
                </a:solidFill>
                <a:effectLst/>
                <a:latin typeface="-apple-system"/>
              </a:rPr>
              <a:t>)</a:t>
            </a:r>
            <a:r>
              <a:rPr lang="zh-CN" altLang="en-US" b="0" i="0" dirty="0">
                <a:solidFill>
                  <a:srgbClr val="4D4D4D"/>
                </a:solidFill>
                <a:effectLst/>
                <a:latin typeface="-apple-system"/>
              </a:rPr>
              <a:t>，所以</a:t>
            </a:r>
            <a:r>
              <a:rPr lang="en-US" altLang="zh-CN" b="0" i="0" dirty="0">
                <a:solidFill>
                  <a:srgbClr val="4D4D4D"/>
                </a:solidFill>
                <a:effectLst/>
                <a:latin typeface="-apple-system"/>
              </a:rPr>
              <a:t>IP</a:t>
            </a:r>
            <a:r>
              <a:rPr lang="zh-CN" altLang="en-US" b="0" i="0" dirty="0">
                <a:solidFill>
                  <a:srgbClr val="4D4D4D"/>
                </a:solidFill>
                <a:effectLst/>
                <a:latin typeface="-apple-system"/>
              </a:rPr>
              <a:t>包最大长度</a:t>
            </a:r>
            <a:r>
              <a:rPr lang="en-US" altLang="zh-CN" b="0" i="0" dirty="0">
                <a:solidFill>
                  <a:srgbClr val="4D4D4D"/>
                </a:solidFill>
                <a:effectLst/>
                <a:latin typeface="-apple-system"/>
              </a:rPr>
              <a:t>65535</a:t>
            </a:r>
            <a:r>
              <a:rPr lang="zh-CN" altLang="en-US" b="0" i="0" dirty="0">
                <a:solidFill>
                  <a:srgbClr val="4D4D4D"/>
                </a:solidFill>
                <a:effectLst/>
                <a:latin typeface="-apple-system"/>
              </a:rPr>
              <a:t>字节。</a:t>
            </a:r>
          </a:p>
          <a:p>
            <a:pPr algn="l"/>
            <a:r>
              <a:rPr lang="zh-CN" altLang="en-US" b="0" i="0" dirty="0">
                <a:solidFill>
                  <a:srgbClr val="4D4D4D"/>
                </a:solidFill>
                <a:effectLst/>
                <a:latin typeface="-apple-system"/>
              </a:rPr>
              <a:t>标识符（</a:t>
            </a:r>
            <a:r>
              <a:rPr lang="en-US" altLang="zh-CN" b="0" i="0" dirty="0">
                <a:solidFill>
                  <a:srgbClr val="4D4D4D"/>
                </a:solidFill>
                <a:effectLst/>
                <a:latin typeface="-apple-system"/>
              </a:rPr>
              <a:t>Identifier</a:t>
            </a:r>
            <a:r>
              <a:rPr lang="zh-CN" altLang="en-US" b="0" i="0" dirty="0">
                <a:solidFill>
                  <a:srgbClr val="4D4D4D"/>
                </a:solidFill>
                <a:effectLst/>
                <a:latin typeface="-apple-system"/>
              </a:rPr>
              <a:t>）：长度</a:t>
            </a:r>
            <a:r>
              <a:rPr lang="en-US" altLang="zh-CN" b="0" i="0" dirty="0">
                <a:solidFill>
                  <a:srgbClr val="4D4D4D"/>
                </a:solidFill>
                <a:effectLst/>
                <a:latin typeface="-apple-system"/>
              </a:rPr>
              <a:t>16</a:t>
            </a:r>
            <a:r>
              <a:rPr lang="zh-CN" altLang="en-US" b="0" i="0" dirty="0">
                <a:solidFill>
                  <a:srgbClr val="4D4D4D"/>
                </a:solidFill>
                <a:effectLst/>
                <a:latin typeface="-apple-system"/>
              </a:rPr>
              <a:t>比特。该字段和</a:t>
            </a:r>
            <a:r>
              <a:rPr lang="en-US" altLang="zh-CN" b="0" i="0" dirty="0">
                <a:solidFill>
                  <a:srgbClr val="4D4D4D"/>
                </a:solidFill>
                <a:effectLst/>
                <a:latin typeface="-apple-system"/>
              </a:rPr>
              <a:t>Flag</a:t>
            </a:r>
            <a:r>
              <a:rPr lang="zh-CN" altLang="en-US" b="0" i="0" dirty="0">
                <a:solidFill>
                  <a:srgbClr val="4D4D4D"/>
                </a:solidFill>
                <a:effectLst/>
                <a:latin typeface="-apple-system"/>
              </a:rPr>
              <a:t>和</a:t>
            </a:r>
            <a:r>
              <a:rPr lang="en-US" altLang="zh-CN" b="0" i="0" dirty="0">
                <a:solidFill>
                  <a:srgbClr val="4D4D4D"/>
                </a:solidFill>
                <a:effectLst/>
                <a:latin typeface="-apple-system"/>
              </a:rPr>
              <a:t>Fragment </a:t>
            </a:r>
            <a:r>
              <a:rPr lang="en-US" altLang="zh-CN" b="0" i="0" dirty="0" err="1">
                <a:solidFill>
                  <a:srgbClr val="4D4D4D"/>
                </a:solidFill>
                <a:effectLst/>
                <a:latin typeface="-apple-system"/>
              </a:rPr>
              <a:t>Offest</a:t>
            </a:r>
            <a:r>
              <a:rPr lang="zh-CN" altLang="en-US" b="0" i="0" dirty="0">
                <a:solidFill>
                  <a:srgbClr val="4D4D4D"/>
                </a:solidFill>
                <a:effectLst/>
                <a:latin typeface="-apple-system"/>
              </a:rPr>
              <a:t>字段联合使用，对大的上层数据包进行分段（</a:t>
            </a:r>
            <a:r>
              <a:rPr lang="en-US" altLang="zh-CN" b="0" i="0" dirty="0">
                <a:solidFill>
                  <a:srgbClr val="4D4D4D"/>
                </a:solidFill>
                <a:effectLst/>
                <a:latin typeface="-apple-system"/>
              </a:rPr>
              <a:t>fragment</a:t>
            </a:r>
            <a:r>
              <a:rPr lang="zh-CN" altLang="en-US" b="0" i="0" dirty="0">
                <a:solidFill>
                  <a:srgbClr val="4D4D4D"/>
                </a:solidFill>
                <a:effectLst/>
                <a:latin typeface="-apple-system"/>
              </a:rPr>
              <a:t>）操作。</a:t>
            </a:r>
          </a:p>
          <a:p>
            <a:pPr algn="l"/>
            <a:r>
              <a:rPr lang="zh-CN" altLang="en-US" b="0" i="0" dirty="0">
                <a:solidFill>
                  <a:srgbClr val="4D4D4D"/>
                </a:solidFill>
                <a:effectLst/>
                <a:latin typeface="-apple-system"/>
              </a:rPr>
              <a:t>标记（</a:t>
            </a:r>
            <a:r>
              <a:rPr lang="en-US" altLang="zh-CN" b="0" i="0" dirty="0">
                <a:solidFill>
                  <a:srgbClr val="4D4D4D"/>
                </a:solidFill>
                <a:effectLst/>
                <a:latin typeface="-apple-system"/>
              </a:rPr>
              <a:t>Flag</a:t>
            </a:r>
            <a:r>
              <a:rPr lang="zh-CN" altLang="en-US" b="0" i="0" dirty="0">
                <a:solidFill>
                  <a:srgbClr val="4D4D4D"/>
                </a:solidFill>
                <a:effectLst/>
                <a:latin typeface="-apple-system"/>
              </a:rPr>
              <a:t>）：长度</a:t>
            </a:r>
            <a:r>
              <a:rPr lang="en-US" altLang="zh-CN" b="0" i="0" dirty="0">
                <a:solidFill>
                  <a:srgbClr val="4D4D4D"/>
                </a:solidFill>
                <a:effectLst/>
                <a:latin typeface="-apple-system"/>
              </a:rPr>
              <a:t>3</a:t>
            </a:r>
            <a:r>
              <a:rPr lang="zh-CN" altLang="en-US" b="0" i="0" dirty="0">
                <a:solidFill>
                  <a:srgbClr val="4D4D4D"/>
                </a:solidFill>
                <a:effectLst/>
                <a:latin typeface="-apple-system"/>
              </a:rPr>
              <a:t>比特。该字段第一位不使用。第二位是</a:t>
            </a:r>
            <a:r>
              <a:rPr lang="en-US" altLang="zh-CN" b="0" i="0" dirty="0">
                <a:solidFill>
                  <a:srgbClr val="4D4D4D"/>
                </a:solidFill>
                <a:effectLst/>
                <a:latin typeface="-apple-system"/>
              </a:rPr>
              <a:t>DF</a:t>
            </a:r>
            <a:r>
              <a:rPr lang="zh-CN" altLang="en-US" b="0" i="0" dirty="0">
                <a:solidFill>
                  <a:srgbClr val="4D4D4D"/>
                </a:solidFill>
                <a:effectLst/>
                <a:latin typeface="-apple-system"/>
              </a:rPr>
              <a:t>位，</a:t>
            </a:r>
            <a:r>
              <a:rPr lang="en-US" altLang="zh-CN" b="0" i="0" dirty="0">
                <a:solidFill>
                  <a:srgbClr val="4D4D4D"/>
                </a:solidFill>
                <a:effectLst/>
                <a:latin typeface="-apple-system"/>
              </a:rPr>
              <a:t>DF</a:t>
            </a:r>
            <a:r>
              <a:rPr lang="zh-CN" altLang="en-US" b="0" i="0" dirty="0">
                <a:solidFill>
                  <a:srgbClr val="4D4D4D"/>
                </a:solidFill>
                <a:effectLst/>
                <a:latin typeface="-apple-system"/>
              </a:rPr>
              <a:t>位设为</a:t>
            </a:r>
            <a:r>
              <a:rPr lang="en-US" altLang="zh-CN" b="0" i="0" dirty="0">
                <a:solidFill>
                  <a:srgbClr val="4D4D4D"/>
                </a:solidFill>
                <a:effectLst/>
                <a:latin typeface="-apple-system"/>
              </a:rPr>
              <a:t>1</a:t>
            </a:r>
            <a:r>
              <a:rPr lang="zh-CN" altLang="en-US" b="0" i="0" dirty="0">
                <a:solidFill>
                  <a:srgbClr val="4D4D4D"/>
                </a:solidFill>
                <a:effectLst/>
                <a:latin typeface="-apple-system"/>
              </a:rPr>
              <a:t>时表明路由器不能对该上层数据包分段。如果一个上层数据包无法在不分段的情况下进行转发，则路由器会丢弃该上层数据包并返回一个错误信息。第三位是</a:t>
            </a:r>
            <a:r>
              <a:rPr lang="en-US" altLang="zh-CN" b="0" i="0" dirty="0">
                <a:solidFill>
                  <a:srgbClr val="4D4D4D"/>
                </a:solidFill>
                <a:effectLst/>
                <a:latin typeface="-apple-system"/>
              </a:rPr>
              <a:t>MF</a:t>
            </a:r>
            <a:r>
              <a:rPr lang="zh-CN" altLang="en-US" b="0" i="0" dirty="0">
                <a:solidFill>
                  <a:srgbClr val="4D4D4D"/>
                </a:solidFill>
                <a:effectLst/>
                <a:latin typeface="-apple-system"/>
              </a:rPr>
              <a:t>位，当路由器对一个上层数据包分段，则路由器会在最后一个分段的</a:t>
            </a:r>
            <a:r>
              <a:rPr lang="en-US" altLang="zh-CN" b="0" i="0" dirty="0">
                <a:solidFill>
                  <a:srgbClr val="4D4D4D"/>
                </a:solidFill>
                <a:effectLst/>
                <a:latin typeface="-apple-system"/>
              </a:rPr>
              <a:t>IP</a:t>
            </a:r>
            <a:r>
              <a:rPr lang="zh-CN" altLang="en-US" b="0" i="0" dirty="0">
                <a:solidFill>
                  <a:srgbClr val="4D4D4D"/>
                </a:solidFill>
                <a:effectLst/>
                <a:latin typeface="-apple-system"/>
              </a:rPr>
              <a:t>包的包头中将</a:t>
            </a:r>
            <a:r>
              <a:rPr lang="en-US" altLang="zh-CN" b="0" i="0" dirty="0">
                <a:solidFill>
                  <a:srgbClr val="4D4D4D"/>
                </a:solidFill>
                <a:effectLst/>
                <a:latin typeface="-apple-system"/>
              </a:rPr>
              <a:t>MF</a:t>
            </a:r>
            <a:r>
              <a:rPr lang="zh-CN" altLang="en-US" b="0" i="0" dirty="0">
                <a:solidFill>
                  <a:srgbClr val="4D4D4D"/>
                </a:solidFill>
                <a:effectLst/>
                <a:latin typeface="-apple-system"/>
              </a:rPr>
              <a:t>位设为</a:t>
            </a:r>
            <a:r>
              <a:rPr lang="en-US" altLang="zh-CN" b="0" i="0" dirty="0">
                <a:solidFill>
                  <a:srgbClr val="4D4D4D"/>
                </a:solidFill>
                <a:effectLst/>
                <a:latin typeface="-apple-system"/>
              </a:rPr>
              <a:t>0,</a:t>
            </a:r>
            <a:r>
              <a:rPr lang="zh-CN" altLang="en-US" b="0" i="0" dirty="0">
                <a:solidFill>
                  <a:srgbClr val="4D4D4D"/>
                </a:solidFill>
                <a:effectLst/>
                <a:latin typeface="-apple-system"/>
              </a:rPr>
              <a:t>其余</a:t>
            </a:r>
            <a:r>
              <a:rPr lang="en-US" altLang="zh-CN" b="0" i="0" dirty="0">
                <a:solidFill>
                  <a:srgbClr val="4D4D4D"/>
                </a:solidFill>
                <a:effectLst/>
                <a:latin typeface="-apple-system"/>
              </a:rPr>
              <a:t>IP</a:t>
            </a:r>
            <a:r>
              <a:rPr lang="zh-CN" altLang="en-US" b="0" i="0" dirty="0">
                <a:solidFill>
                  <a:srgbClr val="4D4D4D"/>
                </a:solidFill>
                <a:effectLst/>
                <a:latin typeface="-apple-system"/>
              </a:rPr>
              <a:t>包的包头中将</a:t>
            </a:r>
            <a:r>
              <a:rPr lang="en-US" altLang="zh-CN" b="0" i="0" dirty="0">
                <a:solidFill>
                  <a:srgbClr val="4D4D4D"/>
                </a:solidFill>
                <a:effectLst/>
                <a:latin typeface="-apple-system"/>
              </a:rPr>
              <a:t>MF</a:t>
            </a:r>
            <a:r>
              <a:rPr lang="zh-CN" altLang="en-US" b="0" i="0" dirty="0">
                <a:solidFill>
                  <a:srgbClr val="4D4D4D"/>
                </a:solidFill>
                <a:effectLst/>
                <a:latin typeface="-apple-system"/>
              </a:rPr>
              <a:t>设为</a:t>
            </a:r>
            <a:r>
              <a:rPr lang="en-US" altLang="zh-CN" b="0" i="0" dirty="0">
                <a:solidFill>
                  <a:srgbClr val="4D4D4D"/>
                </a:solidFill>
                <a:effectLst/>
                <a:latin typeface="-apple-system"/>
              </a:rPr>
              <a:t>1</a:t>
            </a:r>
            <a:r>
              <a:rPr lang="zh-CN" altLang="en-US" b="0" i="0" dirty="0">
                <a:solidFill>
                  <a:srgbClr val="4D4D4D"/>
                </a:solidFill>
                <a:effectLst/>
                <a:latin typeface="-apple-system"/>
              </a:rPr>
              <a:t>。</a:t>
            </a:r>
          </a:p>
          <a:p>
            <a:pPr algn="l"/>
            <a:r>
              <a:rPr lang="en-US" altLang="zh-CN" b="0" i="0" dirty="0">
                <a:solidFill>
                  <a:srgbClr val="4D4D4D"/>
                </a:solidFill>
                <a:effectLst/>
                <a:latin typeface="-apple-system"/>
              </a:rPr>
              <a:t>Bit 0: reserved, must be zero Bit 1: (DF) 0 = May Fragment, 1 = Don't Fragment. Bit 2: (MF) 0 = Last Fragment, 1 = More Fragments.</a:t>
            </a:r>
          </a:p>
          <a:p>
            <a:pPr algn="l"/>
            <a:r>
              <a:rPr lang="zh-CN" altLang="en-US" b="0" i="0" dirty="0">
                <a:solidFill>
                  <a:srgbClr val="4D4D4D"/>
                </a:solidFill>
                <a:effectLst/>
                <a:latin typeface="-apple-system"/>
              </a:rPr>
              <a:t>分段序号（</a:t>
            </a:r>
            <a:r>
              <a:rPr lang="en-US" altLang="zh-CN" b="0" i="0" dirty="0">
                <a:solidFill>
                  <a:srgbClr val="4D4D4D"/>
                </a:solidFill>
                <a:effectLst/>
                <a:latin typeface="-apple-system"/>
              </a:rPr>
              <a:t>Fragment Offset</a:t>
            </a:r>
            <a:r>
              <a:rPr lang="zh-CN" altLang="en-US" b="0" i="0" dirty="0">
                <a:solidFill>
                  <a:srgbClr val="4D4D4D"/>
                </a:solidFill>
                <a:effectLst/>
                <a:latin typeface="-apple-system"/>
              </a:rPr>
              <a:t>）：长度</a:t>
            </a:r>
            <a:r>
              <a:rPr lang="en-US" altLang="zh-CN" b="0" i="0" dirty="0">
                <a:solidFill>
                  <a:srgbClr val="4D4D4D"/>
                </a:solidFill>
                <a:effectLst/>
                <a:latin typeface="-apple-system"/>
              </a:rPr>
              <a:t>13</a:t>
            </a:r>
            <a:r>
              <a:rPr lang="zh-CN" altLang="en-US" b="0" i="0" dirty="0">
                <a:solidFill>
                  <a:srgbClr val="4D4D4D"/>
                </a:solidFill>
                <a:effectLst/>
                <a:latin typeface="-apple-system"/>
              </a:rPr>
              <a:t>比特。该字段对包含分段的上层数据包的</a:t>
            </a:r>
            <a:r>
              <a:rPr lang="en-US" altLang="zh-CN" b="0" i="0" dirty="0">
                <a:solidFill>
                  <a:srgbClr val="4D4D4D"/>
                </a:solidFill>
                <a:effectLst/>
                <a:latin typeface="-apple-system"/>
              </a:rPr>
              <a:t>IP</a:t>
            </a:r>
            <a:r>
              <a:rPr lang="zh-CN" altLang="en-US" b="0" i="0" dirty="0">
                <a:solidFill>
                  <a:srgbClr val="4D4D4D"/>
                </a:solidFill>
                <a:effectLst/>
                <a:latin typeface="-apple-system"/>
              </a:rPr>
              <a:t>包赋予序号。由于</a:t>
            </a:r>
            <a:r>
              <a:rPr lang="en-US" altLang="zh-CN" b="0" i="0" dirty="0">
                <a:solidFill>
                  <a:srgbClr val="4D4D4D"/>
                </a:solidFill>
                <a:effectLst/>
                <a:latin typeface="-apple-system"/>
              </a:rPr>
              <a:t>IP</a:t>
            </a:r>
            <a:r>
              <a:rPr lang="zh-CN" altLang="en-US" b="0" i="0" dirty="0">
                <a:solidFill>
                  <a:srgbClr val="4D4D4D"/>
                </a:solidFill>
                <a:effectLst/>
                <a:latin typeface="-apple-system"/>
              </a:rPr>
              <a:t>包在网络上传送的时候不一定能按顺序到达，这个字段保证了目标路由器在接受到</a:t>
            </a:r>
            <a:r>
              <a:rPr lang="en-US" altLang="zh-CN" b="0" i="0" dirty="0">
                <a:solidFill>
                  <a:srgbClr val="4D4D4D"/>
                </a:solidFill>
                <a:effectLst/>
                <a:latin typeface="-apple-system"/>
              </a:rPr>
              <a:t>IP</a:t>
            </a:r>
            <a:r>
              <a:rPr lang="zh-CN" altLang="en-US" b="0" i="0" dirty="0">
                <a:solidFill>
                  <a:srgbClr val="4D4D4D"/>
                </a:solidFill>
                <a:effectLst/>
                <a:latin typeface="-apple-system"/>
              </a:rPr>
              <a:t>包之后能够还原分段的上层数据包。到某个包含分段的上层数据包的</a:t>
            </a:r>
            <a:r>
              <a:rPr lang="en-US" altLang="zh-CN" b="0" i="0" dirty="0">
                <a:solidFill>
                  <a:srgbClr val="4D4D4D"/>
                </a:solidFill>
                <a:effectLst/>
                <a:latin typeface="-apple-system"/>
              </a:rPr>
              <a:t>IP</a:t>
            </a:r>
            <a:r>
              <a:rPr lang="zh-CN" altLang="en-US" b="0" i="0" dirty="0">
                <a:solidFill>
                  <a:srgbClr val="4D4D4D"/>
                </a:solidFill>
                <a:effectLst/>
                <a:latin typeface="-apple-system"/>
              </a:rPr>
              <a:t>包在传送是丢失，则整个一系列包含分段的上层数据包的</a:t>
            </a:r>
            <a:r>
              <a:rPr lang="en-US" altLang="zh-CN" b="0" i="0" dirty="0">
                <a:solidFill>
                  <a:srgbClr val="4D4D4D"/>
                </a:solidFill>
                <a:effectLst/>
                <a:latin typeface="-apple-system"/>
              </a:rPr>
              <a:t>IP</a:t>
            </a:r>
            <a:r>
              <a:rPr lang="zh-CN" altLang="en-US" b="0" i="0" dirty="0">
                <a:solidFill>
                  <a:srgbClr val="4D4D4D"/>
                </a:solidFill>
                <a:effectLst/>
                <a:latin typeface="-apple-system"/>
              </a:rPr>
              <a:t>包都会被要求重传。</a:t>
            </a:r>
          </a:p>
          <a:p>
            <a:pPr algn="l"/>
            <a:r>
              <a:rPr lang="zh-CN" altLang="en-US" b="0" i="0" dirty="0">
                <a:solidFill>
                  <a:srgbClr val="4D4D4D"/>
                </a:solidFill>
                <a:effectLst/>
                <a:latin typeface="-apple-system"/>
              </a:rPr>
              <a:t>生存时间（</a:t>
            </a:r>
            <a:r>
              <a:rPr lang="en-US" altLang="zh-CN" b="0" i="0" dirty="0">
                <a:solidFill>
                  <a:srgbClr val="4D4D4D"/>
                </a:solidFill>
                <a:effectLst/>
                <a:latin typeface="-apple-system"/>
              </a:rPr>
              <a:t>Time to Live</a:t>
            </a:r>
            <a:r>
              <a:rPr lang="zh-CN" altLang="en-US" b="0" i="0" dirty="0">
                <a:solidFill>
                  <a:srgbClr val="4D4D4D"/>
                </a:solidFill>
                <a:effectLst/>
                <a:latin typeface="-apple-system"/>
              </a:rPr>
              <a:t>）：长度</a:t>
            </a:r>
            <a:r>
              <a:rPr lang="en-US" altLang="zh-CN" b="0" i="0" dirty="0">
                <a:solidFill>
                  <a:srgbClr val="4D4D4D"/>
                </a:solidFill>
                <a:effectLst/>
                <a:latin typeface="-apple-system"/>
              </a:rPr>
              <a:t>8</a:t>
            </a:r>
            <a:r>
              <a:rPr lang="zh-CN" altLang="en-US" b="0" i="0" dirty="0">
                <a:solidFill>
                  <a:srgbClr val="4D4D4D"/>
                </a:solidFill>
                <a:effectLst/>
                <a:latin typeface="-apple-system"/>
              </a:rPr>
              <a:t>比特。当</a:t>
            </a:r>
            <a:r>
              <a:rPr lang="en-US" altLang="zh-CN" b="0" i="0" dirty="0">
                <a:solidFill>
                  <a:srgbClr val="4D4D4D"/>
                </a:solidFill>
                <a:effectLst/>
                <a:latin typeface="-apple-system"/>
              </a:rPr>
              <a:t>IP</a:t>
            </a:r>
            <a:r>
              <a:rPr lang="zh-CN" altLang="en-US" b="0" i="0" dirty="0">
                <a:solidFill>
                  <a:srgbClr val="4D4D4D"/>
                </a:solidFill>
                <a:effectLst/>
                <a:latin typeface="-apple-system"/>
              </a:rPr>
              <a:t>包进行传送时，先会对该字段赋予某个特定的值。当</a:t>
            </a:r>
            <a:r>
              <a:rPr lang="en-US" altLang="zh-CN" b="0" i="0" dirty="0">
                <a:solidFill>
                  <a:srgbClr val="4D4D4D"/>
                </a:solidFill>
                <a:effectLst/>
                <a:latin typeface="-apple-system"/>
              </a:rPr>
              <a:t>IP</a:t>
            </a:r>
            <a:r>
              <a:rPr lang="zh-CN" altLang="en-US" b="0" i="0" dirty="0">
                <a:solidFill>
                  <a:srgbClr val="4D4D4D"/>
                </a:solidFill>
                <a:effectLst/>
                <a:latin typeface="-apple-system"/>
              </a:rPr>
              <a:t>包经过每一个沿途的路由器的时候，每个沿途的路由器会将</a:t>
            </a:r>
            <a:r>
              <a:rPr lang="en-US" altLang="zh-CN" b="0" i="0" dirty="0">
                <a:solidFill>
                  <a:srgbClr val="4D4D4D"/>
                </a:solidFill>
                <a:effectLst/>
                <a:latin typeface="-apple-system"/>
              </a:rPr>
              <a:t>IP</a:t>
            </a:r>
            <a:r>
              <a:rPr lang="zh-CN" altLang="en-US" b="0" i="0" dirty="0">
                <a:solidFill>
                  <a:srgbClr val="4D4D4D"/>
                </a:solidFill>
                <a:effectLst/>
                <a:latin typeface="-apple-system"/>
              </a:rPr>
              <a:t>包的</a:t>
            </a:r>
            <a:r>
              <a:rPr lang="en-US" altLang="zh-CN" b="0" i="0" dirty="0">
                <a:solidFill>
                  <a:srgbClr val="4D4D4D"/>
                </a:solidFill>
                <a:effectLst/>
                <a:latin typeface="-apple-system"/>
              </a:rPr>
              <a:t>TTL</a:t>
            </a:r>
            <a:r>
              <a:rPr lang="zh-CN" altLang="en-US" b="0" i="0" dirty="0">
                <a:solidFill>
                  <a:srgbClr val="4D4D4D"/>
                </a:solidFill>
                <a:effectLst/>
                <a:latin typeface="-apple-system"/>
              </a:rPr>
              <a:t>值减少</a:t>
            </a:r>
            <a:r>
              <a:rPr lang="en-US" altLang="zh-CN" b="0" i="0" dirty="0">
                <a:solidFill>
                  <a:srgbClr val="4D4D4D"/>
                </a:solidFill>
                <a:effectLst/>
                <a:latin typeface="-apple-system"/>
              </a:rPr>
              <a:t>1</a:t>
            </a:r>
            <a:r>
              <a:rPr lang="zh-CN" altLang="en-US" b="0" i="0" dirty="0">
                <a:solidFill>
                  <a:srgbClr val="4D4D4D"/>
                </a:solidFill>
                <a:effectLst/>
                <a:latin typeface="-apple-system"/>
              </a:rPr>
              <a:t>。如果</a:t>
            </a:r>
            <a:r>
              <a:rPr lang="en-US" altLang="zh-CN" b="0" i="0" dirty="0">
                <a:solidFill>
                  <a:srgbClr val="4D4D4D"/>
                </a:solidFill>
                <a:effectLst/>
                <a:latin typeface="-apple-system"/>
              </a:rPr>
              <a:t>TTL</a:t>
            </a:r>
            <a:r>
              <a:rPr lang="zh-CN" altLang="en-US" b="0" i="0" dirty="0">
                <a:solidFill>
                  <a:srgbClr val="4D4D4D"/>
                </a:solidFill>
                <a:effectLst/>
                <a:latin typeface="-apple-system"/>
              </a:rPr>
              <a:t>减少为</a:t>
            </a:r>
            <a:r>
              <a:rPr lang="en-US" altLang="zh-CN" b="0" i="0" dirty="0">
                <a:solidFill>
                  <a:srgbClr val="4D4D4D"/>
                </a:solidFill>
                <a:effectLst/>
                <a:latin typeface="-apple-system"/>
              </a:rPr>
              <a:t>0</a:t>
            </a:r>
            <a:r>
              <a:rPr lang="zh-CN" altLang="en-US" b="0" i="0" dirty="0">
                <a:solidFill>
                  <a:srgbClr val="4D4D4D"/>
                </a:solidFill>
                <a:effectLst/>
                <a:latin typeface="-apple-system"/>
              </a:rPr>
              <a:t>，则该</a:t>
            </a:r>
            <a:r>
              <a:rPr lang="en-US" altLang="zh-CN" b="0" i="0" dirty="0">
                <a:solidFill>
                  <a:srgbClr val="4D4D4D"/>
                </a:solidFill>
                <a:effectLst/>
                <a:latin typeface="-apple-system"/>
              </a:rPr>
              <a:t>IP</a:t>
            </a:r>
            <a:r>
              <a:rPr lang="zh-CN" altLang="en-US" b="0" i="0" dirty="0">
                <a:solidFill>
                  <a:srgbClr val="4D4D4D"/>
                </a:solidFill>
                <a:effectLst/>
                <a:latin typeface="-apple-system"/>
              </a:rPr>
              <a:t>包会被丢弃。这个字段可以防止由于故障而导致</a:t>
            </a:r>
            <a:r>
              <a:rPr lang="en-US" altLang="zh-CN" b="0" i="0" dirty="0">
                <a:solidFill>
                  <a:srgbClr val="4D4D4D"/>
                </a:solidFill>
                <a:effectLst/>
                <a:latin typeface="-apple-system"/>
              </a:rPr>
              <a:t>IP</a:t>
            </a:r>
            <a:r>
              <a:rPr lang="zh-CN" altLang="en-US" b="0" i="0" dirty="0">
                <a:solidFill>
                  <a:srgbClr val="4D4D4D"/>
                </a:solidFill>
                <a:effectLst/>
                <a:latin typeface="-apple-system"/>
              </a:rPr>
              <a:t>包在网络中不停被转发。</a:t>
            </a:r>
          </a:p>
          <a:p>
            <a:pPr algn="l"/>
            <a:r>
              <a:rPr lang="zh-CN" altLang="en-US" b="0" i="0" dirty="0">
                <a:solidFill>
                  <a:srgbClr val="4D4D4D"/>
                </a:solidFill>
                <a:effectLst/>
                <a:latin typeface="-apple-system"/>
              </a:rPr>
              <a:t>协议（</a:t>
            </a:r>
            <a:r>
              <a:rPr lang="en-US" altLang="zh-CN" b="0" i="0" dirty="0">
                <a:solidFill>
                  <a:srgbClr val="4D4D4D"/>
                </a:solidFill>
                <a:effectLst/>
                <a:latin typeface="-apple-system"/>
              </a:rPr>
              <a:t>Protocol</a:t>
            </a:r>
            <a:r>
              <a:rPr lang="zh-CN" altLang="en-US" b="0" i="0" dirty="0">
                <a:solidFill>
                  <a:srgbClr val="4D4D4D"/>
                </a:solidFill>
                <a:effectLst/>
                <a:latin typeface="-apple-system"/>
              </a:rPr>
              <a:t>）：长度</a:t>
            </a:r>
            <a:r>
              <a:rPr lang="en-US" altLang="zh-CN" b="0" i="0" dirty="0">
                <a:solidFill>
                  <a:srgbClr val="4D4D4D"/>
                </a:solidFill>
                <a:effectLst/>
                <a:latin typeface="-apple-system"/>
              </a:rPr>
              <a:t>8</a:t>
            </a:r>
            <a:r>
              <a:rPr lang="zh-CN" altLang="en-US" b="0" i="0" dirty="0">
                <a:solidFill>
                  <a:srgbClr val="4D4D4D"/>
                </a:solidFill>
                <a:effectLst/>
                <a:latin typeface="-apple-system"/>
              </a:rPr>
              <a:t>比特。标识了上层所使用的协议。</a:t>
            </a:r>
          </a:p>
          <a:p>
            <a:pPr algn="l"/>
            <a:r>
              <a:rPr lang="zh-CN" altLang="en-US" b="0" i="0" dirty="0">
                <a:solidFill>
                  <a:srgbClr val="4D4D4D"/>
                </a:solidFill>
                <a:effectLst/>
                <a:latin typeface="-apple-system"/>
              </a:rPr>
              <a:t>头部校验（</a:t>
            </a:r>
            <a:r>
              <a:rPr lang="en-US" altLang="zh-CN" b="0" i="0" dirty="0">
                <a:solidFill>
                  <a:srgbClr val="4D4D4D"/>
                </a:solidFill>
                <a:effectLst/>
                <a:latin typeface="-apple-system"/>
              </a:rPr>
              <a:t>Header Checksum</a:t>
            </a:r>
            <a:r>
              <a:rPr lang="zh-CN" altLang="en-US" b="0" i="0" dirty="0">
                <a:solidFill>
                  <a:srgbClr val="4D4D4D"/>
                </a:solidFill>
                <a:effectLst/>
                <a:latin typeface="-apple-system"/>
              </a:rPr>
              <a:t>）：长度</a:t>
            </a:r>
            <a:r>
              <a:rPr lang="en-US" altLang="zh-CN" b="0" i="0" dirty="0">
                <a:solidFill>
                  <a:srgbClr val="4D4D4D"/>
                </a:solidFill>
                <a:effectLst/>
                <a:latin typeface="-apple-system"/>
              </a:rPr>
              <a:t>16</a:t>
            </a:r>
            <a:r>
              <a:rPr lang="zh-CN" altLang="en-US" b="0" i="0" dirty="0">
                <a:solidFill>
                  <a:srgbClr val="4D4D4D"/>
                </a:solidFill>
                <a:effectLst/>
                <a:latin typeface="-apple-system"/>
              </a:rPr>
              <a:t>比特，由于</a:t>
            </a:r>
            <a:r>
              <a:rPr lang="en-US" altLang="zh-CN" b="0" i="0" dirty="0">
                <a:solidFill>
                  <a:srgbClr val="4D4D4D"/>
                </a:solidFill>
                <a:effectLst/>
                <a:latin typeface="-apple-system"/>
              </a:rPr>
              <a:t>IP</a:t>
            </a:r>
            <a:r>
              <a:rPr lang="zh-CN" altLang="en-US" b="0" i="0" dirty="0">
                <a:solidFill>
                  <a:srgbClr val="4D4D4D"/>
                </a:solidFill>
                <a:effectLst/>
                <a:latin typeface="-apple-system"/>
              </a:rPr>
              <a:t>包头是变长的，所以提供一个头部校验来保证</a:t>
            </a:r>
            <a:r>
              <a:rPr lang="en-US" altLang="zh-CN" b="0" i="0" dirty="0">
                <a:solidFill>
                  <a:srgbClr val="4D4D4D"/>
                </a:solidFill>
                <a:effectLst/>
                <a:latin typeface="-apple-system"/>
              </a:rPr>
              <a:t>IP</a:t>
            </a:r>
            <a:r>
              <a:rPr lang="zh-CN" altLang="en-US" b="0" i="0" dirty="0">
                <a:solidFill>
                  <a:srgbClr val="4D4D4D"/>
                </a:solidFill>
                <a:effectLst/>
                <a:latin typeface="-apple-system"/>
              </a:rPr>
              <a:t>包头中信息的正确性。</a:t>
            </a:r>
          </a:p>
          <a:p>
            <a:pPr algn="l"/>
            <a:r>
              <a:rPr lang="zh-CN" altLang="en-US" b="0" i="0" dirty="0">
                <a:solidFill>
                  <a:srgbClr val="4D4D4D"/>
                </a:solidFill>
                <a:effectLst/>
                <a:latin typeface="-apple-system"/>
              </a:rPr>
              <a:t>源</a:t>
            </a:r>
            <a:r>
              <a:rPr lang="en-US" altLang="zh-CN" b="0" i="0" dirty="0">
                <a:solidFill>
                  <a:srgbClr val="4D4D4D"/>
                </a:solidFill>
                <a:effectLst/>
                <a:latin typeface="-apple-system"/>
              </a:rPr>
              <a:t>IP</a:t>
            </a:r>
            <a:r>
              <a:rPr lang="zh-CN" altLang="en-US" b="0" i="0" dirty="0">
                <a:solidFill>
                  <a:srgbClr val="4D4D4D"/>
                </a:solidFill>
                <a:effectLst/>
                <a:latin typeface="-apple-system"/>
              </a:rPr>
              <a:t>地址（</a:t>
            </a:r>
            <a:r>
              <a:rPr lang="en-US" altLang="zh-CN" b="0" i="0" dirty="0">
                <a:solidFill>
                  <a:srgbClr val="4D4D4D"/>
                </a:solidFill>
                <a:effectLst/>
                <a:latin typeface="-apple-system"/>
              </a:rPr>
              <a:t>Source IP Addresses</a:t>
            </a:r>
            <a:r>
              <a:rPr lang="zh-CN" altLang="en-US" b="0" i="0" dirty="0">
                <a:solidFill>
                  <a:srgbClr val="4D4D4D"/>
                </a:solidFill>
                <a:effectLst/>
                <a:latin typeface="-apple-system"/>
              </a:rPr>
              <a:t>）：长度</a:t>
            </a:r>
            <a:r>
              <a:rPr lang="en-US" altLang="zh-CN" b="0" i="0" dirty="0">
                <a:solidFill>
                  <a:srgbClr val="4D4D4D"/>
                </a:solidFill>
                <a:effectLst/>
                <a:latin typeface="-apple-system"/>
              </a:rPr>
              <a:t>16</a:t>
            </a:r>
            <a:r>
              <a:rPr lang="zh-CN" altLang="en-US" b="0" i="0" dirty="0">
                <a:solidFill>
                  <a:srgbClr val="4D4D4D"/>
                </a:solidFill>
                <a:effectLst/>
                <a:latin typeface="-apple-system"/>
              </a:rPr>
              <a:t>比特。标识了这个</a:t>
            </a:r>
            <a:r>
              <a:rPr lang="en-US" altLang="zh-CN" b="0" i="0" dirty="0">
                <a:solidFill>
                  <a:srgbClr val="4D4D4D"/>
                </a:solidFill>
                <a:effectLst/>
                <a:latin typeface="-apple-system"/>
              </a:rPr>
              <a:t>IP</a:t>
            </a:r>
            <a:r>
              <a:rPr lang="zh-CN" altLang="en-US" b="0" i="0" dirty="0">
                <a:solidFill>
                  <a:srgbClr val="4D4D4D"/>
                </a:solidFill>
                <a:effectLst/>
                <a:latin typeface="-apple-system"/>
              </a:rPr>
              <a:t>包的源</a:t>
            </a:r>
            <a:r>
              <a:rPr lang="en-US" altLang="zh-CN" b="0" i="0" dirty="0">
                <a:solidFill>
                  <a:srgbClr val="4D4D4D"/>
                </a:solidFill>
                <a:effectLst/>
                <a:latin typeface="-apple-system"/>
              </a:rPr>
              <a:t>IP</a:t>
            </a:r>
            <a:r>
              <a:rPr lang="zh-CN" altLang="en-US" b="0" i="0" dirty="0">
                <a:solidFill>
                  <a:srgbClr val="4D4D4D"/>
                </a:solidFill>
                <a:effectLst/>
                <a:latin typeface="-apple-system"/>
              </a:rPr>
              <a:t>地址。</a:t>
            </a:r>
          </a:p>
          <a:p>
            <a:pPr algn="l"/>
            <a:r>
              <a:rPr lang="zh-CN" altLang="en-US" b="0" i="0" dirty="0">
                <a:solidFill>
                  <a:srgbClr val="4D4D4D"/>
                </a:solidFill>
                <a:effectLst/>
                <a:latin typeface="-apple-system"/>
              </a:rPr>
              <a:t>目的</a:t>
            </a:r>
            <a:r>
              <a:rPr lang="en-US" altLang="zh-CN" b="0" i="0" dirty="0">
                <a:solidFill>
                  <a:srgbClr val="4D4D4D"/>
                </a:solidFill>
                <a:effectLst/>
                <a:latin typeface="-apple-system"/>
              </a:rPr>
              <a:t>IP</a:t>
            </a:r>
            <a:r>
              <a:rPr lang="zh-CN" altLang="en-US" b="0" i="0" dirty="0">
                <a:solidFill>
                  <a:srgbClr val="4D4D4D"/>
                </a:solidFill>
                <a:effectLst/>
                <a:latin typeface="-apple-system"/>
              </a:rPr>
              <a:t>地址（</a:t>
            </a:r>
            <a:r>
              <a:rPr lang="en-US" altLang="zh-CN" b="0" i="0" dirty="0">
                <a:solidFill>
                  <a:srgbClr val="4D4D4D"/>
                </a:solidFill>
                <a:effectLst/>
                <a:latin typeface="-apple-system"/>
              </a:rPr>
              <a:t>Destination IP Address</a:t>
            </a:r>
            <a:r>
              <a:rPr lang="zh-CN" altLang="en-US" b="0" i="0" dirty="0">
                <a:solidFill>
                  <a:srgbClr val="4D4D4D"/>
                </a:solidFill>
                <a:effectLst/>
                <a:latin typeface="-apple-system"/>
              </a:rPr>
              <a:t>）：长度</a:t>
            </a:r>
            <a:r>
              <a:rPr lang="en-US" altLang="zh-CN" b="0" i="0" dirty="0">
                <a:solidFill>
                  <a:srgbClr val="4D4D4D"/>
                </a:solidFill>
                <a:effectLst/>
                <a:latin typeface="-apple-system"/>
              </a:rPr>
              <a:t>16</a:t>
            </a:r>
            <a:r>
              <a:rPr lang="zh-CN" altLang="en-US" b="0" i="0" dirty="0">
                <a:solidFill>
                  <a:srgbClr val="4D4D4D"/>
                </a:solidFill>
                <a:effectLst/>
                <a:latin typeface="-apple-system"/>
              </a:rPr>
              <a:t>比特。标识了这个</a:t>
            </a:r>
            <a:r>
              <a:rPr lang="en-US" altLang="zh-CN" b="0" i="0" dirty="0">
                <a:solidFill>
                  <a:srgbClr val="4D4D4D"/>
                </a:solidFill>
                <a:effectLst/>
                <a:latin typeface="-apple-system"/>
              </a:rPr>
              <a:t>IP</a:t>
            </a:r>
            <a:r>
              <a:rPr lang="zh-CN" altLang="en-US" b="0" i="0" dirty="0">
                <a:solidFill>
                  <a:srgbClr val="4D4D4D"/>
                </a:solidFill>
                <a:effectLst/>
                <a:latin typeface="-apple-system"/>
              </a:rPr>
              <a:t>包的目的</a:t>
            </a:r>
            <a:r>
              <a:rPr lang="en-US" altLang="zh-CN" b="0" i="0" dirty="0">
                <a:solidFill>
                  <a:srgbClr val="4D4D4D"/>
                </a:solidFill>
                <a:effectLst/>
                <a:latin typeface="-apple-system"/>
              </a:rPr>
              <a:t>IP</a:t>
            </a:r>
            <a:r>
              <a:rPr lang="zh-CN" altLang="en-US" b="0" i="0" dirty="0">
                <a:solidFill>
                  <a:srgbClr val="4D4D4D"/>
                </a:solidFill>
                <a:effectLst/>
                <a:latin typeface="-apple-system"/>
              </a:rPr>
              <a:t>地址。</a:t>
            </a:r>
          </a:p>
          <a:p>
            <a:pPr algn="l"/>
            <a:r>
              <a:rPr lang="zh-CN" altLang="en-US" b="0" i="0" dirty="0">
                <a:solidFill>
                  <a:srgbClr val="4D4D4D"/>
                </a:solidFill>
                <a:effectLst/>
                <a:latin typeface="-apple-system"/>
              </a:rPr>
              <a:t>可选项（</a:t>
            </a:r>
            <a:r>
              <a:rPr lang="en-US" altLang="zh-CN" b="0" i="0" dirty="0">
                <a:solidFill>
                  <a:srgbClr val="4D4D4D"/>
                </a:solidFill>
                <a:effectLst/>
                <a:latin typeface="-apple-system"/>
              </a:rPr>
              <a:t>Options</a:t>
            </a:r>
            <a:r>
              <a:rPr lang="zh-CN" altLang="en-US" b="0" i="0" dirty="0">
                <a:solidFill>
                  <a:srgbClr val="4D4D4D"/>
                </a:solidFill>
                <a:effectLst/>
                <a:latin typeface="-apple-system"/>
              </a:rPr>
              <a:t>）：这是一个可变长的字段，长度为</a:t>
            </a:r>
            <a:r>
              <a:rPr lang="en-US" altLang="zh-CN" b="0" i="0" dirty="0">
                <a:solidFill>
                  <a:srgbClr val="4D4D4D"/>
                </a:solidFill>
                <a:effectLst/>
                <a:latin typeface="-apple-system"/>
              </a:rPr>
              <a:t>0</a:t>
            </a:r>
            <a:r>
              <a:rPr lang="zh-CN" altLang="en-US" b="0" i="0" dirty="0">
                <a:solidFill>
                  <a:srgbClr val="4D4D4D"/>
                </a:solidFill>
                <a:effectLst/>
                <a:latin typeface="-apple-system"/>
              </a:rPr>
              <a:t>或</a:t>
            </a:r>
            <a:r>
              <a:rPr lang="en-US" altLang="zh-CN" b="0" i="0" dirty="0">
                <a:solidFill>
                  <a:srgbClr val="4D4D4D"/>
                </a:solidFill>
                <a:effectLst/>
                <a:latin typeface="-apple-system"/>
              </a:rPr>
              <a:t>32bit</a:t>
            </a:r>
            <a:r>
              <a:rPr lang="zh-CN" altLang="en-US" b="0" i="0" dirty="0">
                <a:solidFill>
                  <a:srgbClr val="4D4D4D"/>
                </a:solidFill>
                <a:effectLst/>
                <a:latin typeface="-apple-system"/>
              </a:rPr>
              <a:t>的整倍数，最大</a:t>
            </a:r>
            <a:r>
              <a:rPr lang="en-US" altLang="zh-CN" b="0" i="0" dirty="0">
                <a:solidFill>
                  <a:srgbClr val="4D4D4D"/>
                </a:solidFill>
                <a:effectLst/>
                <a:latin typeface="-apple-system"/>
              </a:rPr>
              <a:t>320bit</a:t>
            </a:r>
            <a:r>
              <a:rPr lang="zh-CN" altLang="en-US" b="0" i="0" dirty="0">
                <a:solidFill>
                  <a:srgbClr val="4D4D4D"/>
                </a:solidFill>
                <a:effectLst/>
                <a:latin typeface="-apple-system"/>
              </a:rPr>
              <a:t>，如果不足则填充到满。</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99</a:t>
            </a:fld>
            <a:endParaRPr lang="en-US" sz="1300" dirty="0">
              <a:solidFill>
                <a:schemeClr val="dk1"/>
              </a:solidFill>
            </a:endParaRPr>
          </a:p>
        </p:txBody>
      </p:sp>
    </p:spTree>
    <p:extLst>
      <p:ext uri="{BB962C8B-B14F-4D97-AF65-F5344CB8AC3E}">
        <p14:creationId xmlns:p14="http://schemas.microsoft.com/office/powerpoint/2010/main" val="41864341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1E832D-747C-4B31-804C-0BA2CAC7E99D}" type="slidenum">
              <a:rPr lang="zh-CN" altLang="en-US" sz="1200" smtClean="0">
                <a:latin typeface="Times New Roman" panose="02020603050405020304" pitchFamily="18" charset="0"/>
              </a:rPr>
              <a:pPr/>
              <a:t>102</a:t>
            </a:fld>
            <a:endParaRPr lang="en-US" altLang="zh-CN"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36954772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ECA07E-66B5-465E-BEC1-EC975562A2BD}" type="slidenum">
              <a:rPr lang="zh-CN" altLang="en-US" sz="1200" smtClean="0">
                <a:latin typeface="Times New Roman" panose="02020603050405020304" pitchFamily="18" charset="0"/>
              </a:rPr>
              <a:pPr/>
              <a:t>103</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1073668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ECA07E-66B5-465E-BEC1-EC975562A2BD}" type="slidenum">
              <a:rPr lang="zh-CN" altLang="en-US" sz="1200" smtClean="0">
                <a:latin typeface="Times New Roman" panose="02020603050405020304" pitchFamily="18" charset="0"/>
              </a:rPr>
              <a:pPr/>
              <a:t>104</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36981639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A5833D9-1DBE-4489-BB27-210C7B19D1BA}" type="slidenum">
              <a:rPr lang="en-US" altLang="zh-CN" smtClean="0"/>
              <a:pPr>
                <a:defRPr/>
              </a:pPr>
              <a:t>105</a:t>
            </a:fld>
            <a:endParaRPr lang="en-US" altLang="zh-CN"/>
          </a:p>
        </p:txBody>
      </p:sp>
    </p:spTree>
    <p:extLst>
      <p:ext uri="{BB962C8B-B14F-4D97-AF65-F5344CB8AC3E}">
        <p14:creationId xmlns:p14="http://schemas.microsoft.com/office/powerpoint/2010/main" val="23864627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47ECBD-4283-453C-9040-4E01E7AAE0F0}" type="slidenum">
              <a:rPr lang="zh-CN" altLang="en-US" sz="1200" smtClean="0">
                <a:latin typeface="Times New Roman" panose="02020603050405020304" pitchFamily="18" charset="0"/>
              </a:rPr>
              <a:pPr/>
              <a:t>106</a:t>
            </a:fld>
            <a:endParaRPr lang="en-US" altLang="zh-CN"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为什么</a:t>
            </a:r>
            <a:r>
              <a:rPr lang="en-US" altLang="zh-CN" dirty="0"/>
              <a:t>IPv4</a:t>
            </a:r>
            <a:r>
              <a:rPr lang="zh-CN" altLang="en-US" dirty="0"/>
              <a:t>的</a:t>
            </a:r>
            <a:r>
              <a:rPr lang="en-US" altLang="zh-CN" dirty="0"/>
              <a:t>checksum</a:t>
            </a:r>
            <a:r>
              <a:rPr lang="zh-CN" altLang="en-US" dirty="0"/>
              <a:t>字段仅对</a:t>
            </a:r>
            <a:r>
              <a:rPr lang="en-US" altLang="zh-CN" dirty="0"/>
              <a:t>IPv4</a:t>
            </a:r>
            <a:r>
              <a:rPr lang="zh-CN" altLang="en-US" dirty="0"/>
              <a:t>头部进行校验？</a:t>
            </a:r>
          </a:p>
          <a:p>
            <a:pPr eaLnBrk="1" hangingPunct="1"/>
            <a:r>
              <a:rPr lang="en-US" altLang="zh-CN" dirty="0"/>
              <a:t>1.IPv4</a:t>
            </a:r>
            <a:r>
              <a:rPr lang="zh-CN" altLang="en-US" dirty="0"/>
              <a:t>数据报中所有的高层协议均有校验和字段来对整个分组进行校验；</a:t>
            </a:r>
          </a:p>
          <a:p>
            <a:pPr eaLnBrk="1" hangingPunct="1"/>
            <a:r>
              <a:rPr lang="en-US" altLang="zh-CN" dirty="0"/>
              <a:t>2.IPv4</a:t>
            </a:r>
            <a:r>
              <a:rPr lang="zh-CN" altLang="en-US" dirty="0"/>
              <a:t>头部在经过路由器是会发生改变，而数据字段不变，即校验和仅需要对变化的部分进行校验。</a:t>
            </a:r>
          </a:p>
          <a:p>
            <a:pPr eaLnBrk="1" hangingPunct="1"/>
            <a:r>
              <a:rPr lang="zh-CN" altLang="en-US" dirty="0"/>
              <a:t>如果对整个分组进行校验，则会增加处理时间。</a:t>
            </a:r>
          </a:p>
        </p:txBody>
      </p:sp>
    </p:spTree>
    <p:extLst>
      <p:ext uri="{BB962C8B-B14F-4D97-AF65-F5344CB8AC3E}">
        <p14:creationId xmlns:p14="http://schemas.microsoft.com/office/powerpoint/2010/main" val="1619386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9</a:t>
            </a:fld>
            <a:endParaRPr lang="en-US" sz="1300" dirty="0">
              <a:solidFill>
                <a:schemeClr val="dk1"/>
              </a:solidFill>
            </a:endParaRPr>
          </a:p>
        </p:txBody>
      </p:sp>
    </p:spTree>
    <p:extLst>
      <p:ext uri="{BB962C8B-B14F-4D97-AF65-F5344CB8AC3E}">
        <p14:creationId xmlns:p14="http://schemas.microsoft.com/office/powerpoint/2010/main" val="2562910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676D86-E72D-489C-AC1E-CD7189628EA1}" type="slidenum">
              <a:rPr lang="zh-CN" altLang="en-US" sz="1200" smtClean="0">
                <a:latin typeface="Times New Roman" panose="02020603050405020304" pitchFamily="18" charset="0"/>
              </a:rPr>
              <a:pPr/>
              <a:t>107</a:t>
            </a:fld>
            <a:endParaRPr lang="en-US" altLang="zh-CN"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dirty="0"/>
              <a:t>A datagram can travel through different networks. Each router decapsulates the IP datagram from the frame it receives, processes it, and then encapsulates it in another frame. </a:t>
            </a:r>
          </a:p>
          <a:p>
            <a:pPr eaLnBrk="1" hangingPunct="1"/>
            <a:r>
              <a:rPr lang="en-US" altLang="zh-CN" dirty="0"/>
              <a:t>The format and size of the received frame depend on the protocol used by the physical network through which the frame has just traveled. </a:t>
            </a:r>
          </a:p>
          <a:p>
            <a:pPr eaLnBrk="1" hangingPunct="1"/>
            <a:r>
              <a:rPr lang="en-US" altLang="zh-CN" dirty="0"/>
              <a:t>The format and size of the sent frame depend on the protocol used by the physical network through which the frame is going to travel. </a:t>
            </a:r>
          </a:p>
          <a:p>
            <a:pPr eaLnBrk="1" hangingPunct="1"/>
            <a:r>
              <a:rPr lang="en-US" altLang="zh-CN" dirty="0"/>
              <a:t>For example, if a router connects a LAN to a WAN, it receives a frame in the LAN format and sends a frame in the WAN format.</a:t>
            </a:r>
            <a:endParaRPr lang="zh-CN" altLang="en-US" dirty="0"/>
          </a:p>
        </p:txBody>
      </p:sp>
    </p:spTree>
    <p:extLst>
      <p:ext uri="{BB962C8B-B14F-4D97-AF65-F5344CB8AC3E}">
        <p14:creationId xmlns:p14="http://schemas.microsoft.com/office/powerpoint/2010/main" val="4233899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以太网</a:t>
            </a:r>
            <a:r>
              <a:rPr lang="en-US" altLang="zh-CN" dirty="0"/>
              <a:t>MTU</a:t>
            </a:r>
            <a:r>
              <a:rPr lang="zh-CN" altLang="en-US" dirty="0"/>
              <a:t>为</a:t>
            </a:r>
            <a:r>
              <a:rPr lang="en-US" altLang="zh-CN" dirty="0"/>
              <a:t>1500B</a:t>
            </a:r>
            <a:r>
              <a:rPr lang="zh-CN" altLang="en-US" dirty="0"/>
              <a:t>，</a:t>
            </a:r>
            <a:r>
              <a:rPr lang="en-US" altLang="zh-CN" dirty="0"/>
              <a:t>IP</a:t>
            </a:r>
            <a:r>
              <a:rPr lang="zh-CN" altLang="en-US" dirty="0"/>
              <a:t>头部</a:t>
            </a:r>
            <a:r>
              <a:rPr lang="en-US" altLang="zh-CN" dirty="0"/>
              <a:t>20B</a:t>
            </a:r>
            <a:r>
              <a:rPr lang="zh-CN" altLang="en-US" dirty="0"/>
              <a:t>，</a:t>
            </a:r>
            <a:r>
              <a:rPr lang="en-US" altLang="zh-CN" dirty="0"/>
              <a:t>IP</a:t>
            </a:r>
            <a:r>
              <a:rPr lang="zh-CN" altLang="en-US" dirty="0"/>
              <a:t>净荷</a:t>
            </a:r>
            <a:r>
              <a:rPr lang="en-US" altLang="zh-CN" dirty="0"/>
              <a:t>1500-20=1480</a:t>
            </a:r>
            <a:r>
              <a:rPr lang="zh-CN" altLang="en-US" dirty="0"/>
              <a:t>，正好是</a:t>
            </a:r>
            <a:r>
              <a:rPr lang="en-US" altLang="zh-CN" dirty="0"/>
              <a:t>8</a:t>
            </a:r>
            <a:r>
              <a:rPr lang="zh-CN" altLang="en-US" dirty="0"/>
              <a:t>的整数倍。</a:t>
            </a:r>
            <a:endParaRPr lang="en-US" altLang="zh-CN" dirty="0"/>
          </a:p>
          <a:p>
            <a:r>
              <a:rPr lang="zh-CN" altLang="en-US" dirty="0"/>
              <a:t>故按照每个分段中</a:t>
            </a:r>
            <a:r>
              <a:rPr lang="en-US" altLang="zh-CN" dirty="0"/>
              <a:t>IP</a:t>
            </a:r>
            <a:r>
              <a:rPr lang="zh-CN" altLang="en-US" dirty="0"/>
              <a:t>净荷</a:t>
            </a:r>
            <a:r>
              <a:rPr lang="en-US" altLang="zh-CN" dirty="0"/>
              <a:t>1480</a:t>
            </a:r>
            <a:r>
              <a:rPr lang="zh-CN" altLang="en-US" dirty="0"/>
              <a:t>进行划分。</a:t>
            </a:r>
            <a:r>
              <a:rPr lang="en-US" altLang="zh-CN" dirty="0"/>
              <a:t>4000-1480-1480=1040</a:t>
            </a:r>
            <a:endParaRPr lang="zh-CN" altLang="en-US" dirty="0"/>
          </a:p>
        </p:txBody>
      </p:sp>
      <p:sp>
        <p:nvSpPr>
          <p:cNvPr id="4" name="灯片编号占位符 3"/>
          <p:cNvSpPr>
            <a:spLocks noGrp="1"/>
          </p:cNvSpPr>
          <p:nvPr>
            <p:ph type="sldNum" sz="quarter" idx="5"/>
          </p:nvPr>
        </p:nvSpPr>
        <p:spPr/>
        <p:txBody>
          <a:bodyPr/>
          <a:lstStyle/>
          <a:p>
            <a:pPr>
              <a:defRPr/>
            </a:pPr>
            <a:fld id="{6A5833D9-1DBE-4489-BB27-210C7B19D1BA}" type="slidenum">
              <a:rPr lang="en-US" altLang="zh-CN" smtClean="0"/>
              <a:pPr>
                <a:defRPr/>
              </a:pPr>
              <a:t>108</a:t>
            </a:fld>
            <a:endParaRPr lang="en-US" altLang="zh-CN"/>
          </a:p>
        </p:txBody>
      </p:sp>
    </p:spTree>
    <p:extLst>
      <p:ext uri="{BB962C8B-B14F-4D97-AF65-F5344CB8AC3E}">
        <p14:creationId xmlns:p14="http://schemas.microsoft.com/office/powerpoint/2010/main" val="17486214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576-20=556/8=69..4</a:t>
            </a:r>
            <a:r>
              <a:rPr lang="zh-CN" altLang="en-US" dirty="0"/>
              <a:t>故选择</a:t>
            </a:r>
            <a:r>
              <a:rPr lang="en-US" altLang="zh-CN" dirty="0"/>
              <a:t>552</a:t>
            </a:r>
            <a:r>
              <a:rPr lang="zh-CN" altLang="en-US" dirty="0"/>
              <a:t>作为每个分片净荷的长度</a:t>
            </a:r>
            <a:endParaRPr lang="en-US" altLang="zh-CN"/>
          </a:p>
          <a:p>
            <a:endParaRPr lang="zh-CN" altLang="en-US" dirty="0"/>
          </a:p>
        </p:txBody>
      </p:sp>
      <p:sp>
        <p:nvSpPr>
          <p:cNvPr id="4" name="灯片编号占位符 3"/>
          <p:cNvSpPr>
            <a:spLocks noGrp="1"/>
          </p:cNvSpPr>
          <p:nvPr>
            <p:ph type="sldNum" sz="quarter" idx="5"/>
          </p:nvPr>
        </p:nvSpPr>
        <p:spPr/>
        <p:txBody>
          <a:bodyPr/>
          <a:lstStyle/>
          <a:p>
            <a:pPr>
              <a:defRPr/>
            </a:pPr>
            <a:fld id="{6A5833D9-1DBE-4489-BB27-210C7B19D1BA}" type="slidenum">
              <a:rPr lang="en-US" altLang="zh-CN" smtClean="0"/>
              <a:pPr>
                <a:defRPr/>
              </a:pPr>
              <a:t>109</a:t>
            </a:fld>
            <a:endParaRPr lang="en-US" altLang="zh-CN"/>
          </a:p>
        </p:txBody>
      </p:sp>
    </p:spTree>
    <p:extLst>
      <p:ext uri="{BB962C8B-B14F-4D97-AF65-F5344CB8AC3E}">
        <p14:creationId xmlns:p14="http://schemas.microsoft.com/office/powerpoint/2010/main" val="12582805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ECA07E-66B5-465E-BEC1-EC975562A2BD}" type="slidenum">
              <a:rPr lang="zh-CN" altLang="en-US" sz="1200" smtClean="0">
                <a:latin typeface="Times New Roman" panose="02020603050405020304" pitchFamily="18" charset="0"/>
              </a:rPr>
              <a:pPr/>
              <a:t>110</a:t>
            </a:fld>
            <a:endParaRPr lang="en-US" altLang="zh-CN"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38615991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111</a:t>
            </a:fld>
            <a:endParaRPr lang="en-US" sz="1200" dirty="0"/>
          </a:p>
        </p:txBody>
      </p:sp>
    </p:spTree>
    <p:extLst>
      <p:ext uri="{BB962C8B-B14F-4D97-AF65-F5344CB8AC3E}">
        <p14:creationId xmlns:p14="http://schemas.microsoft.com/office/powerpoint/2010/main" val="15721300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9905EA-ECAB-4CDF-BCC2-925447B9631D}" type="slidenum">
              <a:rPr lang="zh-CN" altLang="en-US" sz="1200" smtClean="0">
                <a:latin typeface="Times New Roman" panose="02020603050405020304" pitchFamily="18" charset="0"/>
              </a:rPr>
              <a:pPr/>
              <a:t>113</a:t>
            </a:fld>
            <a:endParaRPr lang="en-US" altLang="zh-CN"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0931930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AC8FCC-55D3-43EE-B113-8E1F2CB64FAC}" type="slidenum">
              <a:rPr lang="zh-CN" altLang="en-US" sz="1200" smtClean="0">
                <a:latin typeface="Times New Roman" panose="02020603050405020304" pitchFamily="18" charset="0"/>
              </a:rPr>
              <a:pPr/>
              <a:t>114</a:t>
            </a:fld>
            <a:endParaRPr lang="en-US" altLang="zh-CN"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36038517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115</a:t>
            </a:fld>
            <a:endParaRPr lang="en-US" sz="1300" dirty="0">
              <a:solidFill>
                <a:schemeClr val="dk1"/>
              </a:solidFill>
            </a:endParaRPr>
          </a:p>
        </p:txBody>
      </p:sp>
    </p:spTree>
    <p:extLst>
      <p:ext uri="{BB962C8B-B14F-4D97-AF65-F5344CB8AC3E}">
        <p14:creationId xmlns:p14="http://schemas.microsoft.com/office/powerpoint/2010/main" val="21223489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116</a:t>
            </a:fld>
            <a:endParaRPr lang="en-US" sz="1300" dirty="0">
              <a:solidFill>
                <a:schemeClr val="dk1"/>
              </a:solidFill>
            </a:endParaRPr>
          </a:p>
        </p:txBody>
      </p:sp>
    </p:spTree>
    <p:extLst>
      <p:ext uri="{BB962C8B-B14F-4D97-AF65-F5344CB8AC3E}">
        <p14:creationId xmlns:p14="http://schemas.microsoft.com/office/powerpoint/2010/main" val="4103707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A7D9AE-3D66-4A6F-A9BB-DB7AFF93D97A}" type="slidenum">
              <a:rPr lang="zh-CN" altLang="en-US" sz="1200" smtClean="0">
                <a:latin typeface="Times New Roman" panose="02020603050405020304" pitchFamily="18" charset="0"/>
              </a:rPr>
              <a:pPr/>
              <a:t>117</a:t>
            </a:fld>
            <a:endParaRPr lang="en-US" altLang="zh-CN" sz="120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595502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extLst>
      <p:ext uri="{BB962C8B-B14F-4D97-AF65-F5344CB8AC3E}">
        <p14:creationId xmlns:p14="http://schemas.microsoft.com/office/powerpoint/2010/main" val="1393573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1636207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smtClean="0">
                <a:ea typeface="+mn-ea"/>
              </a:defRPr>
            </a:lvl1pPr>
          </a:lstStyle>
          <a:p>
            <a:pPr>
              <a:defRPr/>
            </a:pPr>
            <a:r>
              <a:rPr lang="en-US"/>
              <a:t>Computer Networks, Chapter 5 The Network Layer</a:t>
            </a:r>
            <a:endParaRPr lang="en-US" dirty="0"/>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fld id="{E72F8DF8-3BEB-4E7D-B2AA-A2B563D54388}" type="slidenum">
              <a:rPr lang="en-US" altLang="zh-CN"/>
              <a:pPr>
                <a:defRPr/>
              </a:pPr>
              <a:t>‹#›</a:t>
            </a:fld>
            <a:endParaRPr lang="en-US" altLang="zh-CN"/>
          </a:p>
        </p:txBody>
      </p:sp>
    </p:spTree>
    <p:extLst>
      <p:ext uri="{BB962C8B-B14F-4D97-AF65-F5344CB8AC3E}">
        <p14:creationId xmlns:p14="http://schemas.microsoft.com/office/powerpoint/2010/main" val="26491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2134487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3"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4"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C8E49D09-55AD-4B77-AE06-399EC13D3F1B}" type="slidenum">
              <a:rPr lang="zh-CN" altLang="en-US"/>
              <a:pPr>
                <a:defRPr/>
              </a:pPr>
              <a:t>‹#›</a:t>
            </a:fld>
            <a:endParaRPr lang="en-US" altLang="zh-CN"/>
          </a:p>
        </p:txBody>
      </p:sp>
    </p:spTree>
    <p:extLst>
      <p:ext uri="{BB962C8B-B14F-4D97-AF65-F5344CB8AC3E}">
        <p14:creationId xmlns:p14="http://schemas.microsoft.com/office/powerpoint/2010/main" val="173166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282700"/>
            <a:ext cx="3598862" cy="448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8350" y="1282700"/>
            <a:ext cx="3600450" cy="448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6"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7"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570CA4AB-E66C-467C-BE63-EC85EB7B174A}" type="slidenum">
              <a:rPr lang="zh-CN" altLang="en-US"/>
              <a:pPr>
                <a:defRPr/>
              </a:pPr>
              <a:t>‹#›</a:t>
            </a:fld>
            <a:endParaRPr lang="en-US" altLang="zh-CN"/>
          </a:p>
        </p:txBody>
      </p:sp>
    </p:spTree>
    <p:extLst>
      <p:ext uri="{BB962C8B-B14F-4D97-AF65-F5344CB8AC3E}">
        <p14:creationId xmlns:p14="http://schemas.microsoft.com/office/powerpoint/2010/main" val="601608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077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827088" y="1282700"/>
            <a:ext cx="7351712" cy="2165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7088" y="3600450"/>
            <a:ext cx="7351712" cy="21653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6"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7"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91378250-9CB1-4529-AFC5-205C9F207D1F}" type="slidenum">
              <a:rPr lang="zh-CN" altLang="en-US"/>
              <a:pPr>
                <a:defRPr/>
              </a:pPr>
              <a:t>‹#›</a:t>
            </a:fld>
            <a:endParaRPr lang="en-US" altLang="zh-CN"/>
          </a:p>
        </p:txBody>
      </p:sp>
    </p:spTree>
    <p:extLst>
      <p:ext uri="{BB962C8B-B14F-4D97-AF65-F5344CB8AC3E}">
        <p14:creationId xmlns:p14="http://schemas.microsoft.com/office/powerpoint/2010/main" val="909611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5145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Computer Networks, Chapter 5 The Network Layer</a:t>
            </a:r>
            <a:endParaRPr lang="en-US" altLang="zh-CN" i="0"/>
          </a:p>
        </p:txBody>
      </p:sp>
    </p:spTree>
    <p:extLst>
      <p:ext uri="{BB962C8B-B14F-4D97-AF65-F5344CB8AC3E}">
        <p14:creationId xmlns:p14="http://schemas.microsoft.com/office/powerpoint/2010/main" val="1836259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endParaRPr lang="en-US" altLang="zh-CN"/>
          </a:p>
        </p:txBody>
      </p:sp>
      <p:sp>
        <p:nvSpPr>
          <p:cNvPr id="4" name="Rectangle 25"/>
          <p:cNvSpPr>
            <a:spLocks noGrp="1" noChangeArrowheads="1"/>
          </p:cNvSpPr>
          <p:nvPr>
            <p:ph type="ftr" sz="quarter" idx="11"/>
          </p:nvPr>
        </p:nvSpPr>
        <p:spPr/>
        <p:txBody>
          <a:bodyPr/>
          <a:lstStyle>
            <a:lvl1pPr>
              <a:defRPr smtClean="0"/>
            </a:lvl1pPr>
          </a:lstStyle>
          <a:p>
            <a:pPr>
              <a:defRPr/>
            </a:pPr>
            <a:r>
              <a:rPr lang="en-US" altLang="zh-CN"/>
              <a:t>Computer Networks, Chapter 5 The Network Layer</a:t>
            </a:r>
          </a:p>
        </p:txBody>
      </p:sp>
      <p:sp>
        <p:nvSpPr>
          <p:cNvPr id="5" name="Rectangle 2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mtClean="0">
                <a:ea typeface="宋体" panose="02010600030101010101" pitchFamily="2" charset="-122"/>
              </a:defRPr>
            </a:lvl1pPr>
          </a:lstStyle>
          <a:p>
            <a:pPr>
              <a:defRPr/>
            </a:pPr>
            <a:fld id="{093EC794-061D-4949-BF91-AA9D0CDDEA6C}" type="slidenum">
              <a:rPr lang="zh-CN" altLang="en-US"/>
              <a:pPr>
                <a:defRPr/>
              </a:pPr>
              <a:t>‹#›</a:t>
            </a:fld>
            <a:endParaRPr lang="en-US" altLang="zh-CN"/>
          </a:p>
        </p:txBody>
      </p:sp>
    </p:spTree>
    <p:extLst>
      <p:ext uri="{BB962C8B-B14F-4D97-AF65-F5344CB8AC3E}">
        <p14:creationId xmlns:p14="http://schemas.microsoft.com/office/powerpoint/2010/main" val="404221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16" name="Shape 16"/>
          <p:cNvSpPr txBox="1"/>
          <p:nvPr/>
        </p:nvSpPr>
        <p:spPr>
          <a:xfrm>
            <a:off x="5861538" y="6357992"/>
            <a:ext cx="2901461" cy="200549"/>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3" name="矩形 2">
            <a:extLst>
              <a:ext uri="{FF2B5EF4-FFF2-40B4-BE49-F238E27FC236}">
                <a16:creationId xmlns:a16="http://schemas.microsoft.com/office/drawing/2014/main" id="{CB727A82-878D-4126-8899-88E59A258586}"/>
              </a:ext>
            </a:extLst>
          </p:cNvPr>
          <p:cNvSpPr/>
          <p:nvPr userDrawn="1"/>
        </p:nvSpPr>
        <p:spPr>
          <a:xfrm>
            <a:off x="509954" y="6429344"/>
            <a:ext cx="3159369" cy="276999"/>
          </a:xfrm>
          <a:prstGeom prst="rect">
            <a:avLst/>
          </a:prstGeom>
        </p:spPr>
        <p:txBody>
          <a:bodyPr wrap="squar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Computer Networks</a:t>
            </a:r>
            <a:endParaRPr lang="zh-CN" altLang="en-US" sz="1200" b="0" i="0" u="none" strike="noStrike" cap="none" dirty="0">
              <a:solidFill>
                <a:schemeClr val="tx1">
                  <a:lumMod val="50000"/>
                  <a:lumOff val="50000"/>
                </a:schemeClr>
              </a:solidFill>
              <a:latin typeface="Calibri Light" panose="020F0302020204030204" pitchFamily="34" charset="0"/>
              <a:cs typeface="Calibri Light" panose="020F0302020204030204" pitchFamily="34" charset="0"/>
              <a:sym typeface="Arial"/>
            </a:endParaRPr>
          </a:p>
        </p:txBody>
      </p:sp>
      <p:sp>
        <p:nvSpPr>
          <p:cNvPr id="4" name="矩形 3">
            <a:extLst>
              <a:ext uri="{FF2B5EF4-FFF2-40B4-BE49-F238E27FC236}">
                <a16:creationId xmlns:a16="http://schemas.microsoft.com/office/drawing/2014/main" id="{C4EA26D9-89E3-45F1-B336-FC273BFF7460}"/>
              </a:ext>
            </a:extLst>
          </p:cNvPr>
          <p:cNvSpPr/>
          <p:nvPr userDrawn="1"/>
        </p:nvSpPr>
        <p:spPr>
          <a:xfrm>
            <a:off x="3669323" y="6429344"/>
            <a:ext cx="1955985" cy="276999"/>
          </a:xfrm>
          <a:prstGeom prst="rect">
            <a:avLst/>
          </a:prstGeom>
        </p:spPr>
        <p:txBody>
          <a:bodyPr wrap="non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Chapter5 The Network Layer</a:t>
            </a:r>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71" r:id="rId3"/>
    <p:sldLayoutId id="2147483673" r:id="rId4"/>
    <p:sldLayoutId id="2147483654" r:id="rId5"/>
    <p:sldLayoutId id="2147483655" r:id="rId6"/>
    <p:sldLayoutId id="2147483656" r:id="rId7"/>
    <p:sldLayoutId id="2147483670" r:id="rId8"/>
    <p:sldLayoutId id="2147483669"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34.emf"/><Relationship Id="rId5" Type="http://schemas.openxmlformats.org/officeDocument/2006/relationships/image" Target="../media/image133.png"/><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emf"/><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emf"/><Relationship Id="rId4" Type="http://schemas.openxmlformats.org/officeDocument/2006/relationships/image" Target="../media/image20.png"/><Relationship Id="rId9" Type="http://schemas.openxmlformats.org/officeDocument/2006/relationships/image" Target="../media/image25.emf"/><Relationship Id="rId1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9.jpeg"/><Relationship Id="rId5" Type="http://schemas.openxmlformats.org/officeDocument/2006/relationships/image" Target="../media/image148.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28.emf"/><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18.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36.png"/><Relationship Id="rId5" Type="http://schemas.openxmlformats.org/officeDocument/2006/relationships/image" Target="../media/image25.emf"/><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2.emf"/><Relationship Id="rId9" Type="http://schemas.openxmlformats.org/officeDocument/2006/relationships/image" Target="../media/image34.png"/><Relationship Id="rId14" Type="http://schemas.openxmlformats.org/officeDocument/2006/relationships/image" Target="../media/image39.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115.xml"/><Relationship Id="rId1" Type="http://schemas.openxmlformats.org/officeDocument/2006/relationships/slideLayout" Target="../slideLayouts/slideLayout17.xml"/><Relationship Id="rId4" Type="http://schemas.openxmlformats.org/officeDocument/2006/relationships/image" Target="../media/image165.wmf"/></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19.png"/><Relationship Id="rId7" Type="http://schemas.openxmlformats.org/officeDocument/2006/relationships/image" Target="../media/image28.e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18.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48.png"/><Relationship Id="rId5" Type="http://schemas.openxmlformats.org/officeDocument/2006/relationships/image" Target="../media/image25.emf"/><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22.emf"/><Relationship Id="rId9" Type="http://schemas.openxmlformats.org/officeDocument/2006/relationships/image" Target="../media/image46.png"/><Relationship Id="rId14" Type="http://schemas.openxmlformats.org/officeDocument/2006/relationships/image" Target="../media/image51.png"/></Relationships>
</file>

<file path=ppt/slides/_rels/slide140.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4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1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emf"/></Relationships>
</file>

<file path=ppt/slides/_rels/slide16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6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emf"/></Relationships>
</file>

<file path=ppt/slides/_rels/slide16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82.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audio" Target="../media/audio2.wav"/><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audio" Target="../media/audio3.wav"/><Relationship Id="rId9" Type="http://schemas.openxmlformats.org/officeDocument/2006/relationships/image" Target="../media/image227.png"/><Relationship Id="rId14" Type="http://schemas.openxmlformats.org/officeDocument/2006/relationships/image" Target="../media/image232.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46.xml"/><Relationship Id="rId1" Type="http://schemas.openxmlformats.org/officeDocument/2006/relationships/slideLayout" Target="../slideLayouts/slideLayout10.xml"/><Relationship Id="rId4" Type="http://schemas.openxmlformats.org/officeDocument/2006/relationships/image" Target="../media/image24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audio1.wav"/><Relationship Id="rId7"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DE595E-E123-48ED-ADBB-CE1FC2CDC877}"/>
              </a:ext>
            </a:extLst>
          </p:cNvPr>
          <p:cNvSpPr>
            <a:spLocks noGrp="1"/>
          </p:cNvSpPr>
          <p:nvPr>
            <p:ph type="ctrTitle"/>
          </p:nvPr>
        </p:nvSpPr>
        <p:spPr/>
        <p:txBody>
          <a:bodyPr/>
          <a:lstStyle/>
          <a:p>
            <a:r>
              <a:rPr lang="en-US" altLang="zh-CN" dirty="0"/>
              <a:t>COMPUTER NETWORKS</a:t>
            </a:r>
            <a:endParaRPr lang="zh-CN" altLang="en-US" dirty="0"/>
          </a:p>
        </p:txBody>
      </p:sp>
      <p:sp>
        <p:nvSpPr>
          <p:cNvPr id="4" name="Text Placeholder 3">
            <a:extLst>
              <a:ext uri="{FF2B5EF4-FFF2-40B4-BE49-F238E27FC236}">
                <a16:creationId xmlns:a16="http://schemas.microsoft.com/office/drawing/2014/main" id="{EA87E256-A566-4CB4-B641-73EBACC55A95}"/>
              </a:ext>
            </a:extLst>
          </p:cNvPr>
          <p:cNvSpPr>
            <a:spLocks noGrp="1"/>
          </p:cNvSpPr>
          <p:nvPr>
            <p:ph type="subTitle" idx="1"/>
          </p:nvPr>
        </p:nvSpPr>
        <p:spPr/>
        <p:txBody>
          <a:bodyPr/>
          <a:lstStyle/>
          <a:p>
            <a:pPr algn="ctr"/>
            <a:r>
              <a:rPr lang="en-US" altLang="zh-CN" sz="3200" dirty="0"/>
              <a:t>Chapter 5 The Network Layer</a:t>
            </a:r>
          </a:p>
        </p:txBody>
      </p:sp>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Connection-Oriented Service</a:t>
            </a:r>
          </a:p>
        </p:txBody>
      </p:sp>
      <p:sp>
        <p:nvSpPr>
          <p:cNvPr id="3" name="Text Placeholder 2"/>
          <p:cNvSpPr>
            <a:spLocks noGrp="1"/>
          </p:cNvSpPr>
          <p:nvPr>
            <p:ph type="body" idx="1"/>
          </p:nvPr>
        </p:nvSpPr>
        <p:spPr>
          <a:xfrm>
            <a:off x="457200" y="6212717"/>
            <a:ext cx="8229600" cy="416683"/>
          </a:xfrm>
        </p:spPr>
        <p:txBody>
          <a:bodyPr/>
          <a:lstStyle/>
          <a:p>
            <a:pPr algn="ctr"/>
            <a:r>
              <a:rPr lang="en-US" dirty="0"/>
              <a:t>Routing within a virtual-circuit network </a:t>
            </a:r>
          </a:p>
        </p:txBody>
      </p:sp>
      <p:pic>
        <p:nvPicPr>
          <p:cNvPr id="11" name="Picture Placeholder 10" descr="Short Description: &#10;An illustration shows the routing within a virtual circuit network.&#10;&#10;Long Description: &#10;The illustration shows a shaded oval at the center and hosts H 1 with process 1 and H 3 with process 3 to the left and host H 2 with process 2 to the right. The oval is labeled as I S P’s equipment which consists of five routers, A, B, C, D, and E interconnected through the transmission lines to transmit the data packets. Host H 1 and host H 3 is connected to router A and router E is connected to router F (to the right and outside the shaded oval). Router F is further connected to host H 2 over a LAN. The data packets and their transmission routes are as follows. Packet 1 from E to F, packet 2 from C to E, and packets 3 and 4 from A to C. Three tables are shown with each table having two columns and two rows. The column headings for all the tables are in and out.&#10;A’s table has data as follows. Row 1. In, H 1 (1). Out C (1). Row 2. In, H 3 (1). Out C (2).&#10;C’s table has data as follows. Row 1. In, A (1). Out E (1). Row 2. In, A (2). Out E (2).&#10;E’s table has data as follows. Row 1. In, C (1). Out F (1). Row 2. In, C (2). Out F (2).&#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853183" y="2615872"/>
            <a:ext cx="5682127" cy="3611895"/>
          </a:xfrm>
        </p:spPr>
      </p:pic>
      <p:sp>
        <p:nvSpPr>
          <p:cNvPr id="4" name="矩形 3">
            <a:extLst>
              <a:ext uri="{FF2B5EF4-FFF2-40B4-BE49-F238E27FC236}">
                <a16:creationId xmlns:a16="http://schemas.microsoft.com/office/drawing/2014/main" id="{14634AA9-D0D7-40E2-B380-D4500A1B2E4E}"/>
              </a:ext>
            </a:extLst>
          </p:cNvPr>
          <p:cNvSpPr/>
          <p:nvPr/>
        </p:nvSpPr>
        <p:spPr>
          <a:xfrm>
            <a:off x="326136" y="1179939"/>
            <a:ext cx="8491728" cy="1477328"/>
          </a:xfrm>
          <a:prstGeom prst="rect">
            <a:avLst/>
          </a:prstGeom>
        </p:spPr>
        <p:txBody>
          <a:bodyPr wrap="square">
            <a:spAutoFit/>
          </a:bodyPr>
          <a:lstStyle/>
          <a:p>
            <a:r>
              <a:rPr lang="en-US" altLang="zh-CN" sz="1800" dirty="0">
                <a:ea typeface="宋体" panose="02010600030101010101" pitchFamily="2" charset="-122"/>
              </a:rPr>
              <a:t>Packet is forwarded along a virtual circuit using tag inside it</a:t>
            </a:r>
          </a:p>
          <a:p>
            <a:pPr marL="285750" lvl="1" indent="-285750">
              <a:buFont typeface="Arial" panose="020B0604020202020204" pitchFamily="34" charset="0"/>
              <a:buChar char="•"/>
            </a:pPr>
            <a:r>
              <a:rPr lang="en-US" altLang="zh-CN" sz="1800" dirty="0">
                <a:ea typeface="宋体" panose="02010600030101010101" pitchFamily="2" charset="-122"/>
              </a:rPr>
              <a:t>Virtual circuit (VC) is set up ahead of time</a:t>
            </a:r>
          </a:p>
          <a:p>
            <a:pPr marL="285750" lvl="1" indent="-285750">
              <a:buFont typeface="Arial" panose="020B0604020202020204" pitchFamily="34" charset="0"/>
              <a:buChar char="•"/>
            </a:pPr>
            <a:r>
              <a:rPr lang="en-US" altLang="zh-CN" sz="1800" dirty="0">
                <a:ea typeface="宋体" panose="02010600030101010101" pitchFamily="2" charset="-122"/>
              </a:rPr>
              <a:t>Every router on source-</a:t>
            </a:r>
            <a:r>
              <a:rPr lang="en-US" altLang="zh-CN" sz="1800" dirty="0" err="1">
                <a:ea typeface="宋体" panose="02010600030101010101" pitchFamily="2" charset="-122"/>
              </a:rPr>
              <a:t>dest</a:t>
            </a:r>
            <a:r>
              <a:rPr lang="en-US" altLang="zh-CN" sz="1800" dirty="0">
                <a:ea typeface="宋体" panose="02010600030101010101" pitchFamily="2" charset="-122"/>
              </a:rPr>
              <a:t> path maintains “state” for each passing connection</a:t>
            </a:r>
          </a:p>
          <a:p>
            <a:pPr marL="285750" lvl="1" indent="-285750">
              <a:buFont typeface="Arial" panose="020B0604020202020204" pitchFamily="34" charset="0"/>
              <a:buChar char="•"/>
            </a:pPr>
            <a:r>
              <a:rPr lang="en-US" altLang="zh-CN" sz="1800" dirty="0">
                <a:ea typeface="宋体" panose="02010600030101010101" pitchFamily="2" charset="-122"/>
              </a:rPr>
              <a:t>Link, router resources (bandwidth, buffers) may be allocated to VC(dedicated resources = predictable service)</a:t>
            </a:r>
          </a:p>
        </p:txBody>
      </p:sp>
    </p:spTree>
    <p:extLst>
      <p:ext uri="{BB962C8B-B14F-4D97-AF65-F5344CB8AC3E}">
        <p14:creationId xmlns:p14="http://schemas.microsoft.com/office/powerpoint/2010/main" val="26743997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The IP Version 4 Protocol (2 of 2)</a:t>
            </a:r>
            <a:endParaRPr lang="en-US" dirty="0"/>
          </a:p>
        </p:txBody>
      </p:sp>
      <p:sp>
        <p:nvSpPr>
          <p:cNvPr id="3" name="Text Placeholder 2"/>
          <p:cNvSpPr>
            <a:spLocks noGrp="1"/>
          </p:cNvSpPr>
          <p:nvPr>
            <p:ph type="body" idx="1"/>
          </p:nvPr>
        </p:nvSpPr>
        <p:spPr/>
        <p:txBody>
          <a:bodyPr/>
          <a:lstStyle/>
          <a:p>
            <a:pPr algn="ctr"/>
            <a:r>
              <a:rPr lang="en-US" dirty="0"/>
              <a:t>Some of the IP options </a:t>
            </a:r>
          </a:p>
        </p:txBody>
      </p:sp>
      <p:pic>
        <p:nvPicPr>
          <p:cNvPr id="7" name="Picture 6">
            <a:extLst>
              <a:ext uri="{FF2B5EF4-FFF2-40B4-BE49-F238E27FC236}">
                <a16:creationId xmlns:a16="http://schemas.microsoft.com/office/drawing/2014/main" id="{72D7085A-8DC6-3746-B664-29942189DF12}"/>
              </a:ext>
            </a:extLst>
          </p:cNvPr>
          <p:cNvPicPr>
            <a:picLocks noChangeAspect="1"/>
          </p:cNvPicPr>
          <p:nvPr/>
        </p:nvPicPr>
        <p:blipFill>
          <a:blip r:embed="rId2"/>
          <a:stretch>
            <a:fillRect/>
          </a:stretch>
        </p:blipFill>
        <p:spPr>
          <a:xfrm>
            <a:off x="457200" y="2273014"/>
            <a:ext cx="8229600" cy="2311972"/>
          </a:xfrm>
          <a:prstGeom prst="rect">
            <a:avLst/>
          </a:prstGeom>
        </p:spPr>
      </p:pic>
    </p:spTree>
    <p:extLst>
      <p:ext uri="{BB962C8B-B14F-4D97-AF65-F5344CB8AC3E}">
        <p14:creationId xmlns:p14="http://schemas.microsoft.com/office/powerpoint/2010/main" val="1530924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E0080F0D-9167-4E0E-A3AB-23C59F82CCF7}"/>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a:t>Multiplexing and demultiplexing using the value of the protocol field</a:t>
            </a:r>
            <a:endParaRPr lang="zh-CN" alt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435" y="3635409"/>
            <a:ext cx="5460178" cy="254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49" y="4269492"/>
            <a:ext cx="22066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520" y="1516307"/>
            <a:ext cx="5799137"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9609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89DFAD9-1C94-4AFF-8BA2-F8EAAF5D9368}"/>
              </a:ext>
            </a:extLst>
          </p:cNvPr>
          <p:cNvSpPr>
            <a:spLocks noGrp="1"/>
          </p:cNvSpPr>
          <p:nvPr>
            <p:ph type="body" idx="1"/>
          </p:nvPr>
        </p:nvSpPr>
        <p:spPr/>
        <p:txBody>
          <a:bodyPr/>
          <a:lstStyle/>
          <a:p>
            <a:endParaRPr lang="zh-CN" altLang="en-US" dirty="0"/>
          </a:p>
        </p:txBody>
      </p:sp>
      <p:sp>
        <p:nvSpPr>
          <p:cNvPr id="2" name="标题 1">
            <a:extLst>
              <a:ext uri="{FF2B5EF4-FFF2-40B4-BE49-F238E27FC236}">
                <a16:creationId xmlns:a16="http://schemas.microsoft.com/office/drawing/2014/main" id="{2DC082A0-BE25-433F-B47F-5EBC0718DC78}"/>
              </a:ext>
            </a:extLst>
          </p:cNvPr>
          <p:cNvSpPr>
            <a:spLocks noGrp="1"/>
          </p:cNvSpPr>
          <p:nvPr>
            <p:ph type="title"/>
          </p:nvPr>
        </p:nvSpPr>
        <p:spPr/>
        <p:txBody>
          <a:bodyPr/>
          <a:lstStyle/>
          <a:p>
            <a:r>
              <a:rPr lang="en-US" altLang="zh-CN" dirty="0"/>
              <a:t>Example</a:t>
            </a:r>
            <a:endParaRPr lang="zh-CN" altLang="en-US" dirty="0"/>
          </a:p>
        </p:txBody>
      </p:sp>
      <p:sp>
        <p:nvSpPr>
          <p:cNvPr id="105475" name="Rectangle 2"/>
          <p:cNvSpPr>
            <a:spLocks noChangeArrowheads="1"/>
          </p:cNvSpPr>
          <p:nvPr/>
        </p:nvSpPr>
        <p:spPr bwMode="auto">
          <a:xfrm>
            <a:off x="228600" y="1434193"/>
            <a:ext cx="8686800" cy="138499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An IPv4 packet has arrived with the first 8 bits as shown:</a:t>
            </a:r>
          </a:p>
          <a:p>
            <a:pPr algn="ctr">
              <a:spcBef>
                <a:spcPct val="0"/>
              </a:spcBef>
              <a:buClrTx/>
              <a:buFontTx/>
              <a:buNone/>
            </a:pPr>
            <a:r>
              <a:rPr lang="en-US" altLang="zh-CN" sz="2800" b="1" i="1" dirty="0">
                <a:solidFill>
                  <a:schemeClr val="folHlink"/>
                </a:solidFill>
                <a:latin typeface="Calibri" panose="020F0502020204030204" pitchFamily="34" charset="0"/>
                <a:ea typeface="宋体" panose="02010600030101010101" pitchFamily="2" charset="-122"/>
                <a:cs typeface="Calibri" panose="020F0502020204030204" pitchFamily="34" charset="0"/>
              </a:rPr>
              <a:t>01000010</a:t>
            </a:r>
          </a:p>
          <a:p>
            <a:pPr algn="just">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The receiver discards the packet. Why?</a:t>
            </a:r>
          </a:p>
        </p:txBody>
      </p:sp>
      <p:sp>
        <p:nvSpPr>
          <p:cNvPr id="923651" name="Rectangle 3"/>
          <p:cNvSpPr>
            <a:spLocks noChangeArrowheads="1"/>
          </p:cNvSpPr>
          <p:nvPr/>
        </p:nvSpPr>
        <p:spPr bwMode="auto">
          <a:xfrm>
            <a:off x="228600" y="3106738"/>
            <a:ext cx="8686800" cy="2677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There is an error in this packet. The 4 leftmost bits (0100) show the version, which is correct. The next 4 bits (0010) show an invalid header length (2 × 4 = 8). The minimum number of bytes in the header must be </a:t>
            </a:r>
            <a:r>
              <a:rPr lang="en-US" altLang="zh-CN" sz="2800" b="1" i="1">
                <a:solidFill>
                  <a:schemeClr val="folHlink"/>
                </a:solidFill>
                <a:latin typeface="Calibri" panose="020F0502020204030204" pitchFamily="34" charset="0"/>
                <a:ea typeface="宋体" panose="02010600030101010101" pitchFamily="2" charset="-122"/>
                <a:cs typeface="Calibri" panose="020F0502020204030204" pitchFamily="34" charset="0"/>
              </a:rPr>
              <a:t>20</a:t>
            </a:r>
            <a:r>
              <a:rPr lang="en-US" altLang="zh-CN" sz="2800" b="1" i="1">
                <a:latin typeface="Calibri" panose="020F0502020204030204" pitchFamily="34" charset="0"/>
                <a:ea typeface="宋体" panose="02010600030101010101" pitchFamily="2" charset="-122"/>
                <a:cs typeface="Calibri" panose="020F0502020204030204" pitchFamily="34" charset="0"/>
              </a:rPr>
              <a:t>. The packet has been corrupted in transmission.</a:t>
            </a:r>
          </a:p>
        </p:txBody>
      </p:sp>
    </p:spTree>
    <p:extLst>
      <p:ext uri="{BB962C8B-B14F-4D97-AF65-F5344CB8AC3E}">
        <p14:creationId xmlns:p14="http://schemas.microsoft.com/office/powerpoint/2010/main" val="339132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3651">
                                            <p:txEl>
                                              <p:pRg st="0" end="0"/>
                                            </p:txEl>
                                          </p:spTgt>
                                        </p:tgtEl>
                                        <p:attrNameLst>
                                          <p:attrName>style.visibility</p:attrName>
                                        </p:attrNameLst>
                                      </p:cBhvr>
                                      <p:to>
                                        <p:strVal val="visible"/>
                                      </p:to>
                                    </p:set>
                                    <p:animEffect transition="in" filter="blinds(horizontal)">
                                      <p:cBhvr>
                                        <p:cTn id="7" dur="500"/>
                                        <p:tgtEl>
                                          <p:spTgt spid="92365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3651">
                                            <p:txEl>
                                              <p:pRg st="1" end="1"/>
                                            </p:txEl>
                                          </p:spTgt>
                                        </p:tgtEl>
                                        <p:attrNameLst>
                                          <p:attrName>style.visibility</p:attrName>
                                        </p:attrNameLst>
                                      </p:cBhvr>
                                      <p:to>
                                        <p:strVal val="visible"/>
                                      </p:to>
                                    </p:set>
                                    <p:animEffect transition="in" filter="blinds(horizontal)">
                                      <p:cBhvr>
                                        <p:cTn id="10" dur="500"/>
                                        <p:tgtEl>
                                          <p:spTgt spid="923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32DB9A2-5951-457E-ADEA-180D4101A6C6}"/>
              </a:ext>
            </a:extLst>
          </p:cNvPr>
          <p:cNvSpPr>
            <a:spLocks noGrp="1"/>
          </p:cNvSpPr>
          <p:nvPr>
            <p:ph type="body" idx="1"/>
          </p:nvPr>
        </p:nvSpPr>
        <p:spPr/>
        <p:txBody>
          <a:bodyPr/>
          <a:lstStyle/>
          <a:p>
            <a:endParaRPr lang="zh-CN" altLang="en-US" dirty="0"/>
          </a:p>
        </p:txBody>
      </p:sp>
      <p:sp>
        <p:nvSpPr>
          <p:cNvPr id="2" name="标题 1">
            <a:extLst>
              <a:ext uri="{FF2B5EF4-FFF2-40B4-BE49-F238E27FC236}">
                <a16:creationId xmlns:a16="http://schemas.microsoft.com/office/drawing/2014/main" id="{42E32BB4-8D10-434E-9431-9FE319EC74AF}"/>
              </a:ext>
            </a:extLst>
          </p:cNvPr>
          <p:cNvSpPr>
            <a:spLocks noGrp="1"/>
          </p:cNvSpPr>
          <p:nvPr>
            <p:ph type="title"/>
          </p:nvPr>
        </p:nvSpPr>
        <p:spPr/>
        <p:txBody>
          <a:bodyPr/>
          <a:lstStyle/>
          <a:p>
            <a:r>
              <a:rPr lang="en-US" altLang="zh-CN" dirty="0"/>
              <a:t>Example</a:t>
            </a:r>
            <a:endParaRPr lang="zh-CN" altLang="en-US" dirty="0"/>
          </a:p>
        </p:txBody>
      </p:sp>
      <p:sp>
        <p:nvSpPr>
          <p:cNvPr id="107523" name="Rectangle 2"/>
          <p:cNvSpPr>
            <a:spLocks noChangeArrowheads="1"/>
          </p:cNvSpPr>
          <p:nvPr/>
        </p:nvSpPr>
        <p:spPr bwMode="auto">
          <a:xfrm>
            <a:off x="228600" y="1522773"/>
            <a:ext cx="8686800" cy="138499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In an IPv4 packet, the value of HLEN is 1000 in binary. How many bytes of options are being carried by this packet?</a:t>
            </a:r>
          </a:p>
        </p:txBody>
      </p:sp>
      <p:sp>
        <p:nvSpPr>
          <p:cNvPr id="925699" name="Rectangle 3"/>
          <p:cNvSpPr>
            <a:spLocks noChangeArrowheads="1"/>
          </p:cNvSpPr>
          <p:nvPr/>
        </p:nvSpPr>
        <p:spPr bwMode="auto">
          <a:xfrm>
            <a:off x="228600" y="3106738"/>
            <a:ext cx="8686800" cy="224676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The HLEN value is 8, which means the total number of bytes in the header is 8 × 4, or 32 bytes. The first 20 bytes are the base header, the next </a:t>
            </a:r>
            <a:r>
              <a:rPr lang="en-US" altLang="zh-CN" sz="2800" b="1" i="1">
                <a:solidFill>
                  <a:schemeClr val="folHlink"/>
                </a:solidFill>
                <a:latin typeface="Calibri" panose="020F0502020204030204" pitchFamily="34" charset="0"/>
                <a:ea typeface="宋体" panose="02010600030101010101" pitchFamily="2" charset="-122"/>
                <a:cs typeface="Calibri" panose="020F0502020204030204" pitchFamily="34" charset="0"/>
              </a:rPr>
              <a:t>12</a:t>
            </a:r>
            <a:r>
              <a:rPr lang="en-US" altLang="zh-CN" sz="2800" b="1" i="1">
                <a:latin typeface="Calibri" panose="020F0502020204030204" pitchFamily="34" charset="0"/>
                <a:ea typeface="宋体" panose="02010600030101010101" pitchFamily="2" charset="-122"/>
                <a:cs typeface="Calibri" panose="020F0502020204030204" pitchFamily="34" charset="0"/>
              </a:rPr>
              <a:t> bytes are the options.</a:t>
            </a:r>
          </a:p>
        </p:txBody>
      </p:sp>
    </p:spTree>
    <p:extLst>
      <p:ext uri="{BB962C8B-B14F-4D97-AF65-F5344CB8AC3E}">
        <p14:creationId xmlns:p14="http://schemas.microsoft.com/office/powerpoint/2010/main" val="1448988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linds(horizontal)">
                                      <p:cBhvr>
                                        <p:cTn id="7" dur="500"/>
                                        <p:tgtEl>
                                          <p:spTgt spid="925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5699">
                                            <p:txEl>
                                              <p:pRg st="1" end="1"/>
                                            </p:txEl>
                                          </p:spTgt>
                                        </p:tgtEl>
                                        <p:attrNameLst>
                                          <p:attrName>style.visibility</p:attrName>
                                        </p:attrNameLst>
                                      </p:cBhvr>
                                      <p:to>
                                        <p:strVal val="visible"/>
                                      </p:to>
                                    </p:set>
                                    <p:animEffect transition="in" filter="blinds(horizontal)">
                                      <p:cBhvr>
                                        <p:cTn id="10" dur="500"/>
                                        <p:tgtEl>
                                          <p:spTgt spid="92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5F1F95F-1002-4872-943F-5234F7C1653F}"/>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B5FF52D1-D8C0-49E8-896F-30C041FB54BD}"/>
              </a:ext>
            </a:extLst>
          </p:cNvPr>
          <p:cNvSpPr>
            <a:spLocks noGrp="1"/>
          </p:cNvSpPr>
          <p:nvPr>
            <p:ph type="title"/>
          </p:nvPr>
        </p:nvSpPr>
        <p:spPr/>
        <p:txBody>
          <a:bodyPr/>
          <a:lstStyle/>
          <a:p>
            <a:r>
              <a:rPr lang="en-US" altLang="zh-CN" dirty="0"/>
              <a:t>Example</a:t>
            </a:r>
            <a:endParaRPr lang="zh-CN" altLang="en-US" dirty="0"/>
          </a:p>
        </p:txBody>
      </p:sp>
      <p:sp>
        <p:nvSpPr>
          <p:cNvPr id="107523" name="Rectangle 2"/>
          <p:cNvSpPr>
            <a:spLocks noChangeArrowheads="1"/>
          </p:cNvSpPr>
          <p:nvPr/>
        </p:nvSpPr>
        <p:spPr bwMode="auto">
          <a:xfrm>
            <a:off x="228600" y="1279526"/>
            <a:ext cx="8686800" cy="270843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r>
              <a:rPr lang="en-US" altLang="zh-CN" sz="2800" b="1" i="1" dirty="0">
                <a:latin typeface="Calibri" panose="020F0502020204030204" pitchFamily="34" charset="0"/>
                <a:ea typeface="宋体" panose="02010600030101010101" pitchFamily="2" charset="-122"/>
                <a:cs typeface="Calibri" panose="020F0502020204030204" pitchFamily="34" charset="0"/>
              </a:rPr>
              <a:t>An IPv4 packet has arrived with the first few hexadecimal digits as shown.</a:t>
            </a:r>
          </a:p>
          <a:p>
            <a:pPr algn="just"/>
            <a:endParaRPr lang="en-US" altLang="zh-CN" sz="2800" b="1" i="1" dirty="0">
              <a:latin typeface="Calibri" panose="020F0502020204030204" pitchFamily="34" charset="0"/>
              <a:ea typeface="宋体" panose="02010600030101010101" pitchFamily="2" charset="-122"/>
              <a:cs typeface="Calibri" panose="020F0502020204030204" pitchFamily="34" charset="0"/>
            </a:endParaRPr>
          </a:p>
          <a:p>
            <a:pPr algn="just"/>
            <a:r>
              <a:rPr lang="en-US" altLang="zh-CN" sz="2800" b="1" i="1" dirty="0">
                <a:latin typeface="Calibri" panose="020F0502020204030204" pitchFamily="34" charset="0"/>
                <a:ea typeface="宋体" panose="02010600030101010101" pitchFamily="2" charset="-122"/>
                <a:cs typeface="Calibri" panose="020F0502020204030204" pitchFamily="34" charset="0"/>
              </a:rPr>
              <a:t>How many hops can this packet travel before being dropped? The data belong to what upper-layer protocol?</a:t>
            </a:r>
          </a:p>
        </p:txBody>
      </p:sp>
      <p:sp>
        <p:nvSpPr>
          <p:cNvPr id="925699" name="Rectangle 3"/>
          <p:cNvSpPr>
            <a:spLocks noChangeArrowheads="1"/>
          </p:cNvSpPr>
          <p:nvPr/>
        </p:nvSpPr>
        <p:spPr bwMode="auto">
          <a:xfrm>
            <a:off x="228600" y="3863181"/>
            <a:ext cx="8686800" cy="2677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dirty="0">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lgn="just">
              <a:spcBef>
                <a:spcPct val="0"/>
              </a:spcBef>
              <a:buClrTx/>
            </a:pPr>
            <a:r>
              <a:rPr lang="en-US" altLang="zh-CN" sz="2800" b="1" i="1" dirty="0">
                <a:latin typeface="Calibri" panose="020F0502020204030204" pitchFamily="34" charset="0"/>
                <a:ea typeface="宋体" panose="02010600030101010101" pitchFamily="2" charset="-122"/>
                <a:cs typeface="Calibri" panose="020F0502020204030204" pitchFamily="34" charset="0"/>
              </a:rPr>
              <a:t>To find the time-to-live field, we skip 8 bytes (16 hexadecimal digits). The time-to-live field is the ninth byte, which is (01)</a:t>
            </a:r>
            <a:r>
              <a:rPr lang="en-US" altLang="zh-CN" sz="2800" b="1" i="1" baseline="-25000" dirty="0">
                <a:latin typeface="Calibri" panose="020F0502020204030204" pitchFamily="34" charset="0"/>
                <a:ea typeface="宋体" panose="02010600030101010101" pitchFamily="2" charset="-122"/>
                <a:cs typeface="Calibri" panose="020F0502020204030204" pitchFamily="34" charset="0"/>
              </a:rPr>
              <a:t>16</a:t>
            </a:r>
            <a:r>
              <a:rPr lang="en-US" altLang="zh-CN" sz="2800" b="1" i="1" dirty="0">
                <a:latin typeface="Calibri" panose="020F0502020204030204" pitchFamily="34" charset="0"/>
                <a:ea typeface="宋体" panose="02010600030101010101" pitchFamily="2" charset="-122"/>
                <a:cs typeface="Calibri" panose="020F0502020204030204" pitchFamily="34" charset="0"/>
              </a:rPr>
              <a:t>. This means the packet can travel only one hop. The protocol field is the next byte (02)</a:t>
            </a:r>
            <a:r>
              <a:rPr lang="en-US" altLang="zh-CN" sz="2800" b="1" i="1" baseline="-25000" dirty="0">
                <a:latin typeface="Calibri" panose="020F0502020204030204" pitchFamily="34" charset="0"/>
                <a:ea typeface="宋体" panose="02010600030101010101" pitchFamily="2" charset="-122"/>
                <a:cs typeface="Calibri" panose="020F0502020204030204" pitchFamily="34" charset="0"/>
              </a:rPr>
              <a:t>16</a:t>
            </a:r>
            <a:r>
              <a:rPr lang="en-US" altLang="zh-CN" sz="2800" b="1" i="1" dirty="0">
                <a:latin typeface="Calibri" panose="020F0502020204030204" pitchFamily="34" charset="0"/>
                <a:ea typeface="宋体" panose="02010600030101010101" pitchFamily="2" charset="-122"/>
                <a:cs typeface="Calibri" panose="020F0502020204030204" pitchFamily="34" charset="0"/>
              </a:rPr>
              <a:t>, which means that the upper-layer protocol is IGMP.</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127" y="2077323"/>
            <a:ext cx="49212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5673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linds(horizontal)">
                                      <p:cBhvr>
                                        <p:cTn id="7" dur="500"/>
                                        <p:tgtEl>
                                          <p:spTgt spid="925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5699">
                                            <p:txEl>
                                              <p:pRg st="1" end="1"/>
                                            </p:txEl>
                                          </p:spTgt>
                                        </p:tgtEl>
                                        <p:attrNameLst>
                                          <p:attrName>style.visibility</p:attrName>
                                        </p:attrNameLst>
                                      </p:cBhvr>
                                      <p:to>
                                        <p:strVal val="visible"/>
                                      </p:to>
                                    </p:set>
                                    <p:animEffect transition="in" filter="blinds(horizontal)">
                                      <p:cBhvr>
                                        <p:cTn id="10" dur="500"/>
                                        <p:tgtEl>
                                          <p:spTgt spid="92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871" y="5193644"/>
            <a:ext cx="3829759" cy="73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a:extLst>
              <a:ext uri="{FF2B5EF4-FFF2-40B4-BE49-F238E27FC236}">
                <a16:creationId xmlns:a16="http://schemas.microsoft.com/office/drawing/2014/main" id="{8CB64757-0DBB-4D56-9267-BF294342807D}"/>
              </a:ext>
            </a:extLst>
          </p:cNvPr>
          <p:cNvSpPr>
            <a:spLocks noGrp="1"/>
          </p:cNvSpPr>
          <p:nvPr>
            <p:ph type="body" idx="1"/>
          </p:nvPr>
        </p:nvSpPr>
        <p:spPr/>
        <p:txBody>
          <a:bodyPr/>
          <a:lstStyle/>
          <a:p>
            <a:endParaRPr lang="zh-CN" altLang="en-US"/>
          </a:p>
        </p:txBody>
      </p:sp>
      <p:sp>
        <p:nvSpPr>
          <p:cNvPr id="11" name="标题 10"/>
          <p:cNvSpPr>
            <a:spLocks noGrp="1"/>
          </p:cNvSpPr>
          <p:nvPr>
            <p:ph type="title"/>
          </p:nvPr>
        </p:nvSpPr>
        <p:spPr/>
        <p:txBody>
          <a:bodyPr/>
          <a:lstStyle/>
          <a:p>
            <a:r>
              <a:rPr lang="en-US" altLang="zh-CN" dirty="0">
                <a:latin typeface="Calibri" panose="020F0502020204030204" pitchFamily="34" charset="0"/>
                <a:ea typeface="宋体" panose="02010600030101010101" pitchFamily="2" charset="-122"/>
                <a:cs typeface="Calibri" panose="020F0502020204030204" pitchFamily="34" charset="0"/>
              </a:rPr>
              <a:t>An example of a checksum calculation for an IPv4 header without options</a:t>
            </a:r>
            <a:endParaRPr lang="zh-CN"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42" y="1141412"/>
            <a:ext cx="499427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79" y="3059112"/>
            <a:ext cx="4202113"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779" y="2001837"/>
            <a:ext cx="482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5779704" y="1154102"/>
            <a:ext cx="3287712" cy="3416320"/>
          </a:xfrm>
          <a:prstGeom prst="rect">
            <a:avLst/>
          </a:prstGeom>
        </p:spPr>
        <p:txBody>
          <a:bodyPr wrap="square">
            <a:spAutoFit/>
          </a:bodyPr>
          <a:lstStyle/>
          <a:p>
            <a:pPr marL="285750" indent="-285750">
              <a:buFont typeface="Arial" panose="020B0604020202020204" pitchFamily="34" charset="0"/>
              <a:buChar char="•"/>
            </a:pPr>
            <a:r>
              <a:rPr lang="en-US" altLang="zh-CN" sz="2400">
                <a:latin typeface="Calibri" panose="020F0502020204030204" pitchFamily="34" charset="0"/>
                <a:cs typeface="Calibri" panose="020F0502020204030204" pitchFamily="34" charset="0"/>
              </a:rPr>
              <a:t>The header is divided into 16-bit sections. </a:t>
            </a:r>
          </a:p>
          <a:p>
            <a:pPr marL="285750" indent="-285750">
              <a:buFont typeface="Arial" panose="020B0604020202020204" pitchFamily="34" charset="0"/>
              <a:buChar char="•"/>
            </a:pPr>
            <a:r>
              <a:rPr lang="en-US" altLang="zh-CN" sz="2400">
                <a:latin typeface="Calibri" panose="020F0502020204030204" pitchFamily="34" charset="0"/>
                <a:cs typeface="Calibri" panose="020F0502020204030204" pitchFamily="34" charset="0"/>
              </a:rPr>
              <a:t>All the sections are added and the sum is complemented after wrapping the leftmost digit. </a:t>
            </a:r>
          </a:p>
          <a:p>
            <a:pPr marL="285750" indent="-285750">
              <a:buFont typeface="Arial" panose="020B0604020202020204" pitchFamily="34" charset="0"/>
              <a:buChar char="•"/>
            </a:pPr>
            <a:r>
              <a:rPr lang="en-US" altLang="zh-CN" sz="2400">
                <a:latin typeface="Calibri" panose="020F0502020204030204" pitchFamily="34" charset="0"/>
                <a:cs typeface="Calibri" panose="020F0502020204030204" pitchFamily="34" charset="0"/>
              </a:rPr>
              <a:t>The result is inserted in the checksum field.</a:t>
            </a:r>
            <a:endParaRPr lang="zh-CN" altLang="en-US" sz="2400"/>
          </a:p>
        </p:txBody>
      </p:sp>
    </p:spTree>
    <p:extLst>
      <p:ext uri="{BB962C8B-B14F-4D97-AF65-F5344CB8AC3E}">
        <p14:creationId xmlns:p14="http://schemas.microsoft.com/office/powerpoint/2010/main" val="3345715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88B0BE-22FD-4703-8803-F2CB1CC3447E}"/>
              </a:ext>
            </a:extLst>
          </p:cNvPr>
          <p:cNvSpPr>
            <a:spLocks noGrp="1"/>
          </p:cNvSpPr>
          <p:nvPr>
            <p:ph type="ctrTitle"/>
          </p:nvPr>
        </p:nvSpPr>
        <p:spPr/>
        <p:txBody>
          <a:bodyPr/>
          <a:lstStyle/>
          <a:p>
            <a:r>
              <a:rPr lang="en-US" altLang="zh-CN" dirty="0">
                <a:ea typeface="宋体" panose="02010600030101010101" pitchFamily="2" charset="-122"/>
              </a:rPr>
              <a:t>Why the checksum in IPv4 covers only the header, not the data?</a:t>
            </a:r>
            <a:endParaRPr lang="zh-CN" altLang="en-US" dirty="0"/>
          </a:p>
        </p:txBody>
      </p:sp>
      <p:sp>
        <p:nvSpPr>
          <p:cNvPr id="103428" name="Rectangle 3"/>
          <p:cNvSpPr>
            <a:spLocks noGrp="1" noChangeArrowheads="1"/>
          </p:cNvSpPr>
          <p:nvPr>
            <p:ph type="subTitle" idx="1"/>
          </p:nvPr>
        </p:nvSpPr>
        <p:spPr/>
        <p:txBody>
          <a:bodyPr/>
          <a:lstStyle/>
          <a:p>
            <a:pPr eaLnBrk="1" hangingPunct="1"/>
            <a:r>
              <a:rPr lang="en-US" altLang="zh-CN" dirty="0"/>
              <a:t>1.IPv4</a:t>
            </a:r>
            <a:r>
              <a:rPr lang="zh-CN" altLang="en-US" dirty="0"/>
              <a:t>数据报中所有的高层协议均有校验和字段来对整个分组进行校验；</a:t>
            </a:r>
          </a:p>
          <a:p>
            <a:pPr eaLnBrk="1" hangingPunct="1"/>
            <a:r>
              <a:rPr lang="en-US" altLang="zh-CN" dirty="0"/>
              <a:t>2.IPv4</a:t>
            </a:r>
            <a:r>
              <a:rPr lang="zh-CN" altLang="en-US" dirty="0"/>
              <a:t>头部在经过路由器是会发生改变，而数据字段不变，即校验和仅需要对变化的部分进行校验。</a:t>
            </a:r>
            <a:endParaRPr lang="en-US" altLang="zh-CN" dirty="0"/>
          </a:p>
          <a:p>
            <a:pPr eaLnBrk="1" hangingPunct="1"/>
            <a:endParaRPr lang="zh-CN" altLang="en-US" dirty="0"/>
          </a:p>
          <a:p>
            <a:pPr eaLnBrk="1" hangingPunct="1"/>
            <a:r>
              <a:rPr lang="zh-CN" altLang="en-US" dirty="0"/>
              <a:t>如果对整个分组进行校验，则会增加处理时间。</a:t>
            </a:r>
            <a:endParaRPr lang="en-US" altLang="zh-CN" dirty="0">
              <a:ea typeface="宋体" panose="02010600030101010101" pitchFamily="2" charset="-122"/>
            </a:endParaRPr>
          </a:p>
        </p:txBody>
      </p:sp>
    </p:spTree>
    <p:extLst>
      <p:ext uri="{BB962C8B-B14F-4D97-AF65-F5344CB8AC3E}">
        <p14:creationId xmlns:p14="http://schemas.microsoft.com/office/powerpoint/2010/main" val="16046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0E320F3-A5BB-444F-92C1-AEA44662E8E5}"/>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F2147482-AC09-4719-AA1E-4A14C793EFAE}"/>
              </a:ext>
            </a:extLst>
          </p:cNvPr>
          <p:cNvSpPr>
            <a:spLocks noGrp="1"/>
          </p:cNvSpPr>
          <p:nvPr>
            <p:ph type="title"/>
          </p:nvPr>
        </p:nvSpPr>
        <p:spPr/>
        <p:txBody>
          <a:bodyPr/>
          <a:lstStyle/>
          <a:p>
            <a:r>
              <a:rPr lang="en-US" altLang="zh-CN" dirty="0"/>
              <a:t>Maximum transfer unit (MTU)</a:t>
            </a:r>
            <a:endParaRPr lang="zh-CN" altLang="en-US" dirty="0"/>
          </a:p>
        </p:txBody>
      </p:sp>
      <p:pic>
        <p:nvPicPr>
          <p:cNvPr id="1095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64443"/>
            <a:ext cx="6400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7748" name="Text Box 4"/>
          <p:cNvSpPr txBox="1">
            <a:spLocks noChangeArrowheads="1"/>
          </p:cNvSpPr>
          <p:nvPr/>
        </p:nvSpPr>
        <p:spPr bwMode="auto">
          <a:xfrm>
            <a:off x="4489450" y="4191000"/>
            <a:ext cx="389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b="1" i="1">
                <a:latin typeface="Times New Roman" panose="02020603050405020304" pitchFamily="18" charset="0"/>
                <a:ea typeface="宋体" panose="02010600030101010101" pitchFamily="2" charset="-122"/>
              </a:rPr>
              <a:t>MTUs for some networks</a:t>
            </a:r>
          </a:p>
        </p:txBody>
      </p:sp>
      <p:pic>
        <p:nvPicPr>
          <p:cNvPr id="9277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100600"/>
            <a:ext cx="4465638"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849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7749"/>
                                        </p:tgtEl>
                                        <p:attrNameLst>
                                          <p:attrName>style.visibility</p:attrName>
                                        </p:attrNameLst>
                                      </p:cBhvr>
                                      <p:to>
                                        <p:strVal val="visible"/>
                                      </p:to>
                                    </p:set>
                                    <p:animEffect transition="in" filter="blinds(horizontal)">
                                      <p:cBhvr>
                                        <p:cTn id="7" dur="500"/>
                                        <p:tgtEl>
                                          <p:spTgt spid="9277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27748"/>
                                        </p:tgtEl>
                                        <p:attrNameLst>
                                          <p:attrName>style.visibility</p:attrName>
                                        </p:attrNameLst>
                                      </p:cBhvr>
                                      <p:to>
                                        <p:strVal val="visible"/>
                                      </p:to>
                                    </p:set>
                                    <p:animEffect transition="in" filter="blinds(horizontal)">
                                      <p:cBhvr>
                                        <p:cTn id="10" dur="500"/>
                                        <p:tgtEl>
                                          <p:spTgt spid="927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F9603D-5659-47F9-92C3-B3303199E97E}"/>
              </a:ext>
            </a:extLst>
          </p:cNvPr>
          <p:cNvSpPr>
            <a:spLocks noGrp="1"/>
          </p:cNvSpPr>
          <p:nvPr>
            <p:ph type="body" idx="1"/>
          </p:nvPr>
        </p:nvSpPr>
        <p:spPr/>
        <p:txBody>
          <a:bodyPr/>
          <a:lstStyle/>
          <a:p>
            <a:endParaRPr lang="zh-CN" altLang="en-US" dirty="0"/>
          </a:p>
        </p:txBody>
      </p:sp>
      <p:sp>
        <p:nvSpPr>
          <p:cNvPr id="111619" name="Rectangle 2"/>
          <p:cNvSpPr>
            <a:spLocks noGrp="1" noChangeArrowheads="1"/>
          </p:cNvSpPr>
          <p:nvPr>
            <p:ph type="title"/>
          </p:nvPr>
        </p:nvSpPr>
        <p:spPr/>
        <p:txBody>
          <a:bodyPr/>
          <a:lstStyle/>
          <a:p>
            <a:r>
              <a:rPr lang="en-US" altLang="zh-CN" sz="2800">
                <a:ea typeface="宋体" panose="02010600030101010101" pitchFamily="2" charset="-122"/>
              </a:rPr>
              <a:t>IP Fragmentation and Reassembly</a:t>
            </a:r>
            <a:endParaRPr lang="en-US" altLang="zh-CN">
              <a:ea typeface="宋体" panose="02010600030101010101" pitchFamily="2" charset="-122"/>
            </a:endParaRPr>
          </a:p>
        </p:txBody>
      </p:sp>
      <p:grpSp>
        <p:nvGrpSpPr>
          <p:cNvPr id="111620" name="Group 3"/>
          <p:cNvGrpSpPr>
            <a:grpSpLocks/>
          </p:cNvGrpSpPr>
          <p:nvPr/>
        </p:nvGrpSpPr>
        <p:grpSpPr bwMode="auto">
          <a:xfrm>
            <a:off x="3606800" y="1498600"/>
            <a:ext cx="4800600" cy="4046538"/>
            <a:chOff x="1218" y="944"/>
            <a:chExt cx="3024" cy="2549"/>
          </a:xfrm>
        </p:grpSpPr>
        <p:grpSp>
          <p:nvGrpSpPr>
            <p:cNvPr id="111626" name="Group 4"/>
            <p:cNvGrpSpPr>
              <a:grpSpLocks/>
            </p:cNvGrpSpPr>
            <p:nvPr/>
          </p:nvGrpSpPr>
          <p:grpSpPr bwMode="auto">
            <a:xfrm>
              <a:off x="1218" y="944"/>
              <a:ext cx="2676" cy="419"/>
              <a:chOff x="3006" y="1208"/>
              <a:chExt cx="2676" cy="419"/>
            </a:xfrm>
          </p:grpSpPr>
          <p:sp>
            <p:nvSpPr>
              <p:cNvPr id="111670" name="Rectangle 5"/>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71"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72" name="Text Box 7"/>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73" name="Text Box 8"/>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74" name="Text Box 9"/>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dirty="0" err="1">
                    <a:latin typeface="Calibri" panose="020F0502020204030204" pitchFamily="34" charset="0"/>
                    <a:ea typeface="宋体" panose="02010600030101010101" pitchFamily="2" charset="-122"/>
                    <a:cs typeface="Calibri" panose="020F0502020204030204" pitchFamily="34" charset="0"/>
                  </a:rPr>
                  <a:t>fragflag</a:t>
                </a:r>
                <a:endParaRPr lang="en-US" altLang="zh-CN" sz="1800" dirty="0">
                  <a:latin typeface="Calibri" panose="020F0502020204030204" pitchFamily="34" charset="0"/>
                  <a:ea typeface="宋体" panose="02010600030101010101" pitchFamily="2" charset="-122"/>
                  <a:cs typeface="Calibri" panose="020F0502020204030204" pitchFamily="34" charset="0"/>
                </a:endParaRPr>
              </a:p>
              <a:p>
                <a:pPr algn="ctr">
                  <a:spcBef>
                    <a:spcPct val="0"/>
                  </a:spcBef>
                  <a:buClrTx/>
                  <a:buFontTx/>
                  <a:buNone/>
                </a:pPr>
                <a:r>
                  <a:rPr lang="en-US" altLang="zh-CN" sz="1800" dirty="0">
                    <a:latin typeface="Calibri" panose="020F0502020204030204" pitchFamily="34" charset="0"/>
                    <a:ea typeface="宋体" panose="02010600030101010101" pitchFamily="2" charset="-122"/>
                    <a:cs typeface="Calibri" panose="020F0502020204030204" pitchFamily="34" charset="0"/>
                  </a:rPr>
                  <a:t>=0</a:t>
                </a:r>
              </a:p>
            </p:txBody>
          </p:sp>
          <p:sp>
            <p:nvSpPr>
              <p:cNvPr id="111675" name="Text Box 10"/>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=4000</a:t>
                </a:r>
              </a:p>
            </p:txBody>
          </p:sp>
          <p:sp>
            <p:nvSpPr>
              <p:cNvPr id="111676" name="Line 11"/>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77" name="Line 12"/>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78" name="Line 13"/>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79" name="Line 14"/>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80" name="Line 15"/>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81" name="Rectangle 16"/>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grpSp>
          <p:nvGrpSpPr>
            <p:cNvPr id="111627" name="Group 17"/>
            <p:cNvGrpSpPr>
              <a:grpSpLocks/>
            </p:cNvGrpSpPr>
            <p:nvPr/>
          </p:nvGrpSpPr>
          <p:grpSpPr bwMode="auto">
            <a:xfrm>
              <a:off x="1566" y="2048"/>
              <a:ext cx="2676" cy="419"/>
              <a:chOff x="3006" y="1208"/>
              <a:chExt cx="2676" cy="419"/>
            </a:xfrm>
          </p:grpSpPr>
          <p:sp>
            <p:nvSpPr>
              <p:cNvPr id="111658" name="Rectangle 18"/>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59"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60" name="Text Box 20"/>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61" name="Text Box 21"/>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62" name="Text Box 22"/>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a:t>
                </a:r>
              </a:p>
            </p:txBody>
          </p:sp>
          <p:sp>
            <p:nvSpPr>
              <p:cNvPr id="111663" name="Text Box 23"/>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=1500</a:t>
                </a:r>
              </a:p>
            </p:txBody>
          </p:sp>
          <p:sp>
            <p:nvSpPr>
              <p:cNvPr id="111664" name="Line 24"/>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5" name="Line 25"/>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6" name="Line 26"/>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7" name="Line 27"/>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8" name="Line 28"/>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69" name="Rectangle 29"/>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grpSp>
          <p:nvGrpSpPr>
            <p:cNvPr id="111628" name="Group 30"/>
            <p:cNvGrpSpPr>
              <a:grpSpLocks/>
            </p:cNvGrpSpPr>
            <p:nvPr/>
          </p:nvGrpSpPr>
          <p:grpSpPr bwMode="auto">
            <a:xfrm>
              <a:off x="1566" y="2552"/>
              <a:ext cx="2676" cy="419"/>
              <a:chOff x="3006" y="1208"/>
              <a:chExt cx="2676" cy="419"/>
            </a:xfrm>
          </p:grpSpPr>
          <p:sp>
            <p:nvSpPr>
              <p:cNvPr id="111646" name="Rectangle 31"/>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47"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48" name="Text Box 33"/>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49" name="Text Box 34"/>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=185</a:t>
                </a:r>
              </a:p>
            </p:txBody>
          </p:sp>
          <p:sp>
            <p:nvSpPr>
              <p:cNvPr id="111650" name="Text Box 35"/>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a:t>
                </a:r>
              </a:p>
            </p:txBody>
          </p:sp>
          <p:sp>
            <p:nvSpPr>
              <p:cNvPr id="111651" name="Text Box 36"/>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=1500</a:t>
                </a:r>
              </a:p>
            </p:txBody>
          </p:sp>
          <p:sp>
            <p:nvSpPr>
              <p:cNvPr id="111652" name="Line 37"/>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3" name="Line 38"/>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4" name="Line 39"/>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5" name="Line 40"/>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6" name="Line 41"/>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57" name="Rectangle 42"/>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grpSp>
          <p:nvGrpSpPr>
            <p:cNvPr id="111629" name="Group 43"/>
            <p:cNvGrpSpPr>
              <a:grpSpLocks/>
            </p:cNvGrpSpPr>
            <p:nvPr/>
          </p:nvGrpSpPr>
          <p:grpSpPr bwMode="auto">
            <a:xfrm>
              <a:off x="1560" y="3074"/>
              <a:ext cx="2676" cy="419"/>
              <a:chOff x="3006" y="1208"/>
              <a:chExt cx="2676" cy="419"/>
            </a:xfrm>
          </p:grpSpPr>
          <p:sp>
            <p:nvSpPr>
              <p:cNvPr id="111634" name="Rectangle 44"/>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35"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sp>
            <p:nvSpPr>
              <p:cNvPr id="111636" name="Text Box 46"/>
              <p:cNvSpPr txBox="1">
                <a:spLocks noChangeArrowheads="1"/>
              </p:cNvSpPr>
              <p:nvPr/>
            </p:nvSpPr>
            <p:spPr bwMode="auto">
              <a:xfrm>
                <a:off x="3734" y="1208"/>
                <a:ext cx="2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ID</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=x</a:t>
                </a:r>
              </a:p>
            </p:txBody>
          </p:sp>
          <p:sp>
            <p:nvSpPr>
              <p:cNvPr id="111637" name="Text Box 47"/>
              <p:cNvSpPr txBox="1">
                <a:spLocks noChangeArrowheads="1"/>
              </p:cNvSpPr>
              <p:nvPr/>
            </p:nvSpPr>
            <p:spPr bwMode="auto">
              <a:xfrm>
                <a:off x="4655" y="1220"/>
                <a:ext cx="45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=370</a:t>
                </a:r>
              </a:p>
            </p:txBody>
          </p:sp>
          <p:sp>
            <p:nvSpPr>
              <p:cNvPr id="111638" name="Text Box 48"/>
              <p:cNvSpPr txBox="1">
                <a:spLocks noChangeArrowheads="1"/>
              </p:cNvSpPr>
              <p:nvPr/>
            </p:nvSpPr>
            <p:spPr bwMode="auto">
              <a:xfrm>
                <a:off x="4034" y="1220"/>
                <a:ext cx="56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fragflag</a:t>
                </a:r>
              </a:p>
              <a:p>
                <a:pPr algn="ct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=0</a:t>
                </a:r>
              </a:p>
            </p:txBody>
          </p:sp>
          <p:sp>
            <p:nvSpPr>
              <p:cNvPr id="111639" name="Text Box 49"/>
              <p:cNvSpPr txBox="1">
                <a:spLocks noChangeArrowheads="1"/>
              </p:cNvSpPr>
              <p:nvPr/>
            </p:nvSpPr>
            <p:spPr bwMode="auto">
              <a:xfrm>
                <a:off x="3230" y="1208"/>
                <a:ext cx="49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length</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=1040</a:t>
                </a:r>
              </a:p>
            </p:txBody>
          </p:sp>
          <p:sp>
            <p:nvSpPr>
              <p:cNvPr id="111640" name="Line 50"/>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1" name="Line 51"/>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2" name="Line 52"/>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3" name="Line 53"/>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4" name="Line 54"/>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45" name="Rectangle 55"/>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Calibri" panose="020F0502020204030204" pitchFamily="34" charset="0"/>
                  <a:ea typeface="宋体" panose="02010600030101010101" pitchFamily="2" charset="-122"/>
                  <a:cs typeface="Calibri" panose="020F0502020204030204" pitchFamily="34" charset="0"/>
                </a:endParaRPr>
              </a:p>
            </p:txBody>
          </p:sp>
        </p:grpSp>
        <p:sp>
          <p:nvSpPr>
            <p:cNvPr id="111630" name="Freeform 56"/>
            <p:cNvSpPr>
              <a:spLocks/>
            </p:cNvSpPr>
            <p:nvPr/>
          </p:nvSpPr>
          <p:spPr bwMode="auto">
            <a:xfrm>
              <a:off x="1290" y="1422"/>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Lst>
              <a:ahLst/>
              <a:cxnLst>
                <a:cxn ang="T6">
                  <a:pos x="T0" y="T1"/>
                </a:cxn>
                <a:cxn ang="T7">
                  <a:pos x="T2" y="T3"/>
                </a:cxn>
                <a:cxn ang="T8">
                  <a:pos x="T4" y="T5"/>
                </a:cxn>
              </a:cxnLst>
              <a:rect l="0" t="0" r="r" b="b"/>
              <a:pathLst>
                <a:path w="210" h="1362">
                  <a:moveTo>
                    <a:pt x="0" y="0"/>
                  </a:moveTo>
                  <a:lnTo>
                    <a:pt x="0" y="1362"/>
                  </a:lnTo>
                  <a:lnTo>
                    <a:pt x="210" y="858"/>
                  </a:lnTo>
                </a:path>
              </a:pathLst>
            </a:custGeom>
            <a:noFill/>
            <a:ln w="190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31" name="Line 57"/>
            <p:cNvSpPr>
              <a:spLocks noChangeShapeType="1"/>
            </p:cNvSpPr>
            <p:nvPr/>
          </p:nvSpPr>
          <p:spPr bwMode="auto">
            <a:xfrm>
              <a:off x="1290" y="2766"/>
              <a:ext cx="22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32" name="Line 58"/>
            <p:cNvSpPr>
              <a:spLocks noChangeShapeType="1"/>
            </p:cNvSpPr>
            <p:nvPr/>
          </p:nvSpPr>
          <p:spPr bwMode="auto">
            <a:xfrm>
              <a:off x="1296" y="2772"/>
              <a:ext cx="210" cy="49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libri" panose="020F0502020204030204" pitchFamily="34" charset="0"/>
                <a:cs typeface="Calibri" panose="020F0502020204030204" pitchFamily="34" charset="0"/>
              </a:endParaRPr>
            </a:p>
          </p:txBody>
        </p:sp>
        <p:sp>
          <p:nvSpPr>
            <p:cNvPr id="111633" name="Text Box 59"/>
            <p:cNvSpPr txBox="1">
              <a:spLocks noChangeArrowheads="1"/>
            </p:cNvSpPr>
            <p:nvPr/>
          </p:nvSpPr>
          <p:spPr bwMode="auto">
            <a:xfrm>
              <a:off x="1274" y="1472"/>
              <a:ext cx="1849"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FF0000"/>
                  </a:solidFill>
                  <a:latin typeface="Calibri" panose="020F0502020204030204" pitchFamily="34" charset="0"/>
                  <a:ea typeface="宋体" panose="02010600030101010101" pitchFamily="2" charset="-122"/>
                  <a:cs typeface="Calibri" panose="020F0502020204030204" pitchFamily="34" charset="0"/>
                </a:rPr>
                <a:t>One large datagram becomes</a:t>
              </a:r>
            </a:p>
            <a:p>
              <a:pPr>
                <a:spcBef>
                  <a:spcPct val="0"/>
                </a:spcBef>
                <a:buClrTx/>
                <a:buFontTx/>
                <a:buNone/>
              </a:pPr>
              <a:r>
                <a:rPr lang="en-US" altLang="zh-CN" sz="1800">
                  <a:solidFill>
                    <a:srgbClr val="FF0000"/>
                  </a:solidFill>
                  <a:latin typeface="Calibri" panose="020F0502020204030204" pitchFamily="34" charset="0"/>
                  <a:ea typeface="宋体" panose="02010600030101010101" pitchFamily="2" charset="-122"/>
                  <a:cs typeface="Calibri" panose="020F0502020204030204" pitchFamily="34" charset="0"/>
                </a:rPr>
                <a:t>several smaller datagrams</a:t>
              </a:r>
              <a:endParaRPr lang="en-US" altLang="zh-CN" sz="1800">
                <a:latin typeface="Calibri" panose="020F0502020204030204" pitchFamily="34" charset="0"/>
                <a:ea typeface="宋体" panose="02010600030101010101" pitchFamily="2" charset="-122"/>
                <a:cs typeface="Calibri" panose="020F0502020204030204" pitchFamily="34" charset="0"/>
              </a:endParaRPr>
            </a:p>
          </p:txBody>
        </p:sp>
      </p:grpSp>
      <p:sp>
        <p:nvSpPr>
          <p:cNvPr id="111621" name="Rectangle 60"/>
          <p:cNvSpPr>
            <a:spLocks noChangeArrowheads="1"/>
          </p:cNvSpPr>
          <p:nvPr/>
        </p:nvSpPr>
        <p:spPr bwMode="auto">
          <a:xfrm>
            <a:off x="331788" y="1801813"/>
            <a:ext cx="2830512"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08585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42875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177165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2288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6860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1432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6004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5000"/>
              </a:spcBef>
              <a:buClr>
                <a:srgbClr val="993300"/>
              </a:buClr>
              <a:buSzPct val="90000"/>
              <a:buFont typeface="Monotype Sorts" pitchFamily="2" charset="2"/>
              <a:buNone/>
            </a:pPr>
            <a:r>
              <a:rPr kumimoji="1" lang="en-US" altLang="zh-CN" sz="1800" u="sng" dirty="0">
                <a:solidFill>
                  <a:srgbClr val="FF0000"/>
                </a:solidFill>
                <a:latin typeface="Helvetica" panose="020B0604020202020204" pitchFamily="34" charset="0"/>
                <a:ea typeface="宋体" panose="02010600030101010101" pitchFamily="2" charset="-122"/>
              </a:rPr>
              <a:t>Example</a:t>
            </a:r>
            <a:endParaRPr kumimoji="1" lang="en-US" altLang="zh-CN" sz="1800" dirty="0">
              <a:latin typeface="Helvetica" panose="020B0604020202020204" pitchFamily="34" charset="0"/>
              <a:ea typeface="宋体" panose="02010600030101010101" pitchFamily="2" charset="-122"/>
            </a:endParaRPr>
          </a:p>
          <a:p>
            <a:pPr>
              <a:spcBef>
                <a:spcPct val="35000"/>
              </a:spcBef>
              <a:buClr>
                <a:srgbClr val="993300"/>
              </a:buClr>
              <a:buSzPct val="90000"/>
              <a:buFont typeface="Monotype Sorts" pitchFamily="2" charset="2"/>
              <a:buChar char="n"/>
            </a:pPr>
            <a:r>
              <a:rPr kumimoji="1" lang="en-US" altLang="zh-CN" sz="1800" dirty="0">
                <a:latin typeface="Helvetica" panose="020B0604020202020204" pitchFamily="34" charset="0"/>
                <a:ea typeface="宋体" panose="02010600030101010101" pitchFamily="2" charset="-122"/>
              </a:rPr>
              <a:t>4000 byte datagram</a:t>
            </a:r>
          </a:p>
          <a:p>
            <a:pPr>
              <a:spcBef>
                <a:spcPct val="35000"/>
              </a:spcBef>
              <a:buClr>
                <a:srgbClr val="993300"/>
              </a:buClr>
              <a:buSzPct val="90000"/>
              <a:buFont typeface="Monotype Sorts" pitchFamily="2" charset="2"/>
              <a:buChar char="n"/>
            </a:pPr>
            <a:r>
              <a:rPr kumimoji="1" lang="en-US" altLang="zh-CN" sz="1800" dirty="0">
                <a:latin typeface="Helvetica" panose="020B0604020202020204" pitchFamily="34" charset="0"/>
                <a:ea typeface="宋体" panose="02010600030101010101" pitchFamily="2" charset="-122"/>
              </a:rPr>
              <a:t>MTU = 1500 bytes</a:t>
            </a:r>
          </a:p>
          <a:p>
            <a:pPr>
              <a:spcBef>
                <a:spcPct val="35000"/>
              </a:spcBef>
              <a:buClr>
                <a:srgbClr val="993300"/>
              </a:buClr>
              <a:buSzPct val="90000"/>
              <a:buFont typeface="Monotype Sorts" pitchFamily="2" charset="2"/>
              <a:buChar char="n"/>
            </a:pPr>
            <a:endParaRPr kumimoji="1" lang="zh-CN" altLang="en-US" sz="1800" dirty="0">
              <a:latin typeface="Helvetica" panose="020B0604020202020204" pitchFamily="34" charset="0"/>
              <a:ea typeface="宋体" panose="02010600030101010101" pitchFamily="2" charset="-122"/>
            </a:endParaRPr>
          </a:p>
        </p:txBody>
      </p:sp>
      <p:sp>
        <p:nvSpPr>
          <p:cNvPr id="111622" name="Text Box 61"/>
          <p:cNvSpPr txBox="1">
            <a:spLocks noChangeArrowheads="1"/>
          </p:cNvSpPr>
          <p:nvPr/>
        </p:nvSpPr>
        <p:spPr bwMode="auto">
          <a:xfrm>
            <a:off x="463550" y="3756025"/>
            <a:ext cx="14918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1480 bytes in </a:t>
            </a:r>
            <a:br>
              <a:rPr lang="en-US" altLang="zh-CN" sz="1800">
                <a:latin typeface="Calibri" panose="020F0502020204030204" pitchFamily="34" charset="0"/>
                <a:ea typeface="宋体" panose="02010600030101010101" pitchFamily="2" charset="-122"/>
                <a:cs typeface="Calibri" panose="020F0502020204030204" pitchFamily="34" charset="0"/>
              </a:rPr>
            </a:br>
            <a:r>
              <a:rPr lang="en-US" altLang="zh-CN" sz="1800">
                <a:latin typeface="Calibri" panose="020F0502020204030204" pitchFamily="34" charset="0"/>
                <a:ea typeface="宋体" panose="02010600030101010101" pitchFamily="2" charset="-122"/>
                <a:cs typeface="Calibri" panose="020F0502020204030204" pitchFamily="34" charset="0"/>
              </a:rPr>
              <a:t>data field</a:t>
            </a:r>
          </a:p>
        </p:txBody>
      </p:sp>
      <p:sp>
        <p:nvSpPr>
          <p:cNvPr id="111623" name="Line 62"/>
          <p:cNvSpPr>
            <a:spLocks noChangeShapeType="1"/>
          </p:cNvSpPr>
          <p:nvPr/>
        </p:nvSpPr>
        <p:spPr bwMode="auto">
          <a:xfrm flipV="1">
            <a:off x="2085975" y="3592513"/>
            <a:ext cx="2536825" cy="581025"/>
          </a:xfrm>
          <a:prstGeom prst="line">
            <a:avLst/>
          </a:prstGeom>
          <a:noFill/>
          <a:ln w="19050">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4" name="Text Box 63"/>
          <p:cNvSpPr txBox="1">
            <a:spLocks noChangeArrowheads="1"/>
          </p:cNvSpPr>
          <p:nvPr/>
        </p:nvSpPr>
        <p:spPr bwMode="auto">
          <a:xfrm>
            <a:off x="1839913" y="4567238"/>
            <a:ext cx="9124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offset =</a:t>
            </a:r>
          </a:p>
          <a:p>
            <a:pPr>
              <a:spcBef>
                <a:spcPct val="0"/>
              </a:spcBef>
              <a:buClrTx/>
              <a:buFontTx/>
              <a:buNone/>
            </a:pPr>
            <a:r>
              <a:rPr lang="en-US" altLang="zh-CN" sz="1800">
                <a:latin typeface="Calibri" panose="020F0502020204030204" pitchFamily="34" charset="0"/>
                <a:ea typeface="宋体" panose="02010600030101010101" pitchFamily="2" charset="-122"/>
                <a:cs typeface="Calibri" panose="020F0502020204030204" pitchFamily="34" charset="0"/>
              </a:rPr>
              <a:t>1480/8 </a:t>
            </a:r>
          </a:p>
        </p:txBody>
      </p:sp>
      <p:sp>
        <p:nvSpPr>
          <p:cNvPr id="111625" name="Line 64"/>
          <p:cNvSpPr>
            <a:spLocks noChangeShapeType="1"/>
          </p:cNvSpPr>
          <p:nvPr/>
        </p:nvSpPr>
        <p:spPr bwMode="auto">
          <a:xfrm flipV="1">
            <a:off x="2870200" y="4440238"/>
            <a:ext cx="4032250" cy="412750"/>
          </a:xfrm>
          <a:prstGeom prst="line">
            <a:avLst/>
          </a:prstGeom>
          <a:noFill/>
          <a:ln w="19050">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611383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3"/>
          <p:cNvSpPr>
            <a:spLocks noGrp="1" noChangeArrowheads="1"/>
          </p:cNvSpPr>
          <p:nvPr>
            <p:ph type="body" idx="1"/>
          </p:nvPr>
        </p:nvSpPr>
        <p:spPr/>
        <p:txBody>
          <a:bodyPr/>
          <a:lstStyle/>
          <a:p>
            <a:pPr>
              <a:lnSpc>
                <a:spcPct val="90000"/>
              </a:lnSpc>
            </a:pPr>
            <a:r>
              <a:rPr lang="en-US" altLang="zh-CN" sz="2000" dirty="0">
                <a:ea typeface="宋体" panose="02010600030101010101" pitchFamily="2" charset="-122"/>
              </a:rPr>
              <a:t>A packet is to be forwarded to a network with MTU of 576 bytes. The packet has an IP header of 20 bytes and a data part of 1484 bytes. </a:t>
            </a:r>
          </a:p>
          <a:p>
            <a:pPr>
              <a:lnSpc>
                <a:spcPct val="90000"/>
              </a:lnSpc>
            </a:pPr>
            <a:r>
              <a:rPr lang="en-US" altLang="zh-CN" sz="2000" dirty="0">
                <a:ea typeface="宋体" panose="02010600030101010101" pitchFamily="2" charset="-122"/>
              </a:rPr>
              <a:t>For each fragment, Maximum data length per fragment = 576 - 20 = 556 bytes.</a:t>
            </a:r>
          </a:p>
          <a:p>
            <a:pPr>
              <a:lnSpc>
                <a:spcPct val="90000"/>
              </a:lnSpc>
            </a:pPr>
            <a:r>
              <a:rPr lang="en-US" altLang="zh-CN" sz="2000" dirty="0">
                <a:ea typeface="宋体" panose="02010600030101010101" pitchFamily="2" charset="-122"/>
              </a:rPr>
              <a:t>We set maximum data length to 552 bytes to get multiple of 8.  </a:t>
            </a:r>
          </a:p>
        </p:txBody>
      </p:sp>
      <p:sp>
        <p:nvSpPr>
          <p:cNvPr id="112643" name="Rectangle 2"/>
          <p:cNvSpPr>
            <a:spLocks noGrp="1" noChangeArrowheads="1"/>
          </p:cNvSpPr>
          <p:nvPr>
            <p:ph type="title"/>
          </p:nvPr>
        </p:nvSpPr>
        <p:spPr/>
        <p:txBody>
          <a:bodyPr/>
          <a:lstStyle/>
          <a:p>
            <a:r>
              <a:rPr lang="en-US" altLang="zh-CN" sz="2800" dirty="0">
                <a:ea typeface="宋体" panose="02010600030101010101" pitchFamily="2" charset="-122"/>
              </a:rPr>
              <a:t>Example:  Fragmenting a Packet</a:t>
            </a:r>
          </a:p>
        </p:txBody>
      </p:sp>
      <p:graphicFrame>
        <p:nvGraphicFramePr>
          <p:cNvPr id="930860" name="Group 44"/>
          <p:cNvGraphicFramePr>
            <a:graphicFrameLocks noGrp="1"/>
          </p:cNvGraphicFramePr>
          <p:nvPr/>
        </p:nvGraphicFramePr>
        <p:xfrm>
          <a:off x="1265238" y="3656013"/>
          <a:ext cx="6419850" cy="2625726"/>
        </p:xfrm>
        <a:graphic>
          <a:graphicData uri="http://schemas.openxmlformats.org/drawingml/2006/table">
            <a:tbl>
              <a:tblPr/>
              <a:tblGrid>
                <a:gridCol w="2336800">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gridCol w="484188">
                  <a:extLst>
                    <a:ext uri="{9D8B030D-6E8A-4147-A177-3AD203B41FA5}">
                      <a16:colId xmlns:a16="http://schemas.microsoft.com/office/drawing/2014/main" val="20002"/>
                    </a:ext>
                  </a:extLst>
                </a:gridCol>
                <a:gridCol w="606425">
                  <a:extLst>
                    <a:ext uri="{9D8B030D-6E8A-4147-A177-3AD203B41FA5}">
                      <a16:colId xmlns:a16="http://schemas.microsoft.com/office/drawing/2014/main" val="20003"/>
                    </a:ext>
                  </a:extLst>
                </a:gridCol>
                <a:gridCol w="1635125">
                  <a:extLst>
                    <a:ext uri="{9D8B030D-6E8A-4147-A177-3AD203B41FA5}">
                      <a16:colId xmlns:a16="http://schemas.microsoft.com/office/drawing/2014/main" val="20004"/>
                    </a:ext>
                  </a:extLst>
                </a:gridCol>
              </a:tblGrid>
              <a:tr h="771525">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 </a:t>
                      </a:r>
                      <a:endParaRPr kumimoji="1" lang="zh-CN" altLang="en-US"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Total Length</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Id</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MF</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Offset</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Original packet</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1504</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075">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1</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572</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663">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2</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572</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69</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3075">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Fragment 3</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400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x</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0</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a:spcBef>
                          <a:spcPct val="35000"/>
                        </a:spcBef>
                        <a:buClr>
                          <a:schemeClr val="hlink"/>
                        </a:buClr>
                        <a:buSzPct val="75000"/>
                        <a:defRPr kumimoji="1" sz="1600">
                          <a:solidFill>
                            <a:schemeClr val="tx1"/>
                          </a:solidFill>
                          <a:latin typeface="Helvetica" panose="020B0604020202020204" pitchFamily="34" charset="0"/>
                        </a:defRPr>
                      </a:lvl4pPr>
                      <a:lvl5pPr>
                        <a:spcBef>
                          <a:spcPct val="35000"/>
                        </a:spcBef>
                        <a:buClr>
                          <a:srgbClr val="FF0066"/>
                        </a:buClr>
                        <a:buSzPct val="75000"/>
                        <a:defRPr kumimoji="1" sz="1600">
                          <a:solidFill>
                            <a:schemeClr val="tx1"/>
                          </a:solidFill>
                          <a:latin typeface="Helvetica" panose="020B0604020202020204" pitchFamily="34" charset="0"/>
                        </a:defRPr>
                      </a:lvl5pPr>
                      <a:lvl6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1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rPr>
                        <a:t>138</a:t>
                      </a:r>
                      <a:endParaRPr kumimoji="1" lang="en-US" altLang="zh-CN" sz="3800" b="0" i="0" u="none" strike="noStrike" cap="none" normalizeH="0" baseline="0">
                        <a:ln>
                          <a:noFill/>
                        </a:ln>
                        <a:solidFill>
                          <a:schemeClr val="tx1"/>
                        </a:solidFill>
                        <a:effectLst/>
                        <a:latin typeface="Helvetica"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289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0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22663E0E-B553-4380-BEFA-96E5E3BDD763}"/>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Forwarding process in a router when used in a virtual circuit network</a:t>
            </a:r>
            <a:endParaRPr lang="zh-CN" alt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2152650"/>
            <a:ext cx="222408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3" y="4102100"/>
            <a:ext cx="64531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814763"/>
            <a:ext cx="24685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814763"/>
            <a:ext cx="25209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8850" y="3106738"/>
            <a:ext cx="110966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088" y="3103563"/>
            <a:ext cx="8239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13" y="4203700"/>
            <a:ext cx="110648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8575" y="4206875"/>
            <a:ext cx="10890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18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AC181C6-FF2F-45D9-AEAD-F1F3216A3447}"/>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AE0A952B-D11B-496E-8710-D5C678E53D15}"/>
              </a:ext>
            </a:extLst>
          </p:cNvPr>
          <p:cNvSpPr>
            <a:spLocks noGrp="1"/>
          </p:cNvSpPr>
          <p:nvPr>
            <p:ph type="title"/>
          </p:nvPr>
        </p:nvSpPr>
        <p:spPr/>
        <p:txBody>
          <a:bodyPr/>
          <a:lstStyle/>
          <a:p>
            <a:r>
              <a:rPr lang="en-US" altLang="zh-CN" dirty="0"/>
              <a:t>Example</a:t>
            </a:r>
            <a:endParaRPr lang="zh-CN" altLang="en-US" dirty="0"/>
          </a:p>
        </p:txBody>
      </p:sp>
      <p:sp>
        <p:nvSpPr>
          <p:cNvPr id="107523" name="Rectangle 2"/>
          <p:cNvSpPr>
            <a:spLocks noChangeArrowheads="1"/>
          </p:cNvSpPr>
          <p:nvPr/>
        </p:nvSpPr>
        <p:spPr bwMode="auto">
          <a:xfrm>
            <a:off x="228600" y="1283488"/>
            <a:ext cx="8686800" cy="181588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r>
              <a:rPr lang="en-US" altLang="zh-CN" sz="2800" b="1" i="1" dirty="0">
                <a:latin typeface="Calibri" panose="020F0502020204030204" pitchFamily="34" charset="0"/>
                <a:ea typeface="宋体" panose="02010600030101010101" pitchFamily="2" charset="-122"/>
                <a:cs typeface="Calibri" panose="020F0502020204030204" pitchFamily="34" charset="0"/>
              </a:rPr>
              <a:t>A packet has arrived in which the offset value is 100, the value of HLEN is 5, and the value of the total length field is 100. What are the numbers of the first byte and the last byte?</a:t>
            </a:r>
          </a:p>
        </p:txBody>
      </p:sp>
      <p:sp>
        <p:nvSpPr>
          <p:cNvPr id="925699" name="Rectangle 3"/>
          <p:cNvSpPr>
            <a:spLocks noChangeArrowheads="1"/>
          </p:cNvSpPr>
          <p:nvPr/>
        </p:nvSpPr>
        <p:spPr bwMode="auto">
          <a:xfrm>
            <a:off x="228600" y="3106738"/>
            <a:ext cx="8686800" cy="2677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dirty="0">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lgn="just">
              <a:spcBef>
                <a:spcPct val="0"/>
              </a:spcBef>
              <a:buClrTx/>
            </a:pPr>
            <a:r>
              <a:rPr lang="en-US" altLang="zh-CN" sz="2800" b="1" i="1" dirty="0">
                <a:latin typeface="Calibri" panose="020F0502020204030204" pitchFamily="34" charset="0"/>
                <a:ea typeface="宋体" panose="02010600030101010101" pitchFamily="2" charset="-122"/>
                <a:cs typeface="Calibri" panose="020F0502020204030204" pitchFamily="34" charset="0"/>
              </a:rPr>
              <a:t>The first byte number is 100 × 8 = 800. The total length is 100 bytes, and the header length is 20 bytes (5 × 4), which means that there are 80 bytes in this datagram. If the first byte number is 800, the last byte number must be 879.</a:t>
            </a:r>
          </a:p>
        </p:txBody>
      </p:sp>
    </p:spTree>
    <p:extLst>
      <p:ext uri="{BB962C8B-B14F-4D97-AF65-F5344CB8AC3E}">
        <p14:creationId xmlns:p14="http://schemas.microsoft.com/office/powerpoint/2010/main" val="3417815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linds(horizontal)">
                                      <p:cBhvr>
                                        <p:cTn id="7" dur="500"/>
                                        <p:tgtEl>
                                          <p:spTgt spid="925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5699">
                                            <p:txEl>
                                              <p:pRg st="1" end="1"/>
                                            </p:txEl>
                                          </p:spTgt>
                                        </p:tgtEl>
                                        <p:attrNameLst>
                                          <p:attrName>style.visibility</p:attrName>
                                        </p:attrNameLst>
                                      </p:cBhvr>
                                      <p:to>
                                        <p:strVal val="visible"/>
                                      </p:to>
                                    </p:set>
                                    <p:animEffect transition="in" filter="blinds(horizontal)">
                                      <p:cBhvr>
                                        <p:cTn id="10" dur="500"/>
                                        <p:tgtEl>
                                          <p:spTgt spid="92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Text Placeholder 2"/>
          <p:cNvSpPr>
            <a:spLocks noGrp="1"/>
          </p:cNvSpPr>
          <p:nvPr>
            <p:ph type="body" idx="1"/>
          </p:nvPr>
        </p:nvSpPr>
        <p:spPr/>
        <p:txBody>
          <a:bodyPr/>
          <a:lstStyle/>
          <a:p>
            <a:r>
              <a:rPr lang="en-US" dirty="0"/>
              <a:t>Prefixes</a:t>
            </a:r>
          </a:p>
          <a:p>
            <a:pPr lvl="1"/>
            <a:r>
              <a:rPr lang="en-US" dirty="0"/>
              <a:t>A contiguous block of IP address space</a:t>
            </a:r>
          </a:p>
          <a:p>
            <a:r>
              <a:rPr lang="en-US" dirty="0"/>
              <a:t>Subnets</a:t>
            </a:r>
          </a:p>
          <a:p>
            <a:r>
              <a:rPr lang="en-US" dirty="0"/>
              <a:t>CIDR—Classless InterDomain Routing</a:t>
            </a:r>
          </a:p>
          <a:p>
            <a:r>
              <a:rPr lang="en-US" dirty="0"/>
              <a:t>Classful and special addressing</a:t>
            </a:r>
          </a:p>
          <a:p>
            <a:r>
              <a:rPr lang="en-US" dirty="0"/>
              <a:t>NAT—Network Address Translation</a:t>
            </a:r>
          </a:p>
        </p:txBody>
      </p:sp>
    </p:spTree>
    <p:extLst>
      <p:ext uri="{BB962C8B-B14F-4D97-AF65-F5344CB8AC3E}">
        <p14:creationId xmlns:p14="http://schemas.microsoft.com/office/powerpoint/2010/main" val="1050832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3"/>
          <p:cNvSpPr>
            <a:spLocks noGrp="1" noChangeArrowheads="1"/>
          </p:cNvSpPr>
          <p:nvPr>
            <p:ph type="body" idx="1"/>
          </p:nvPr>
        </p:nvSpPr>
        <p:spPr/>
        <p:txBody>
          <a:bodyPr/>
          <a:lstStyle/>
          <a:p>
            <a:r>
              <a:rPr lang="en-US" altLang="zh-CN" sz="2800">
                <a:ea typeface="宋体" panose="02010600030101010101" pitchFamily="2" charset="-122"/>
              </a:rPr>
              <a:t>An </a:t>
            </a:r>
            <a:r>
              <a:rPr lang="en-US" altLang="zh-CN" sz="2800">
                <a:solidFill>
                  <a:schemeClr val="hlink"/>
                </a:solidFill>
                <a:ea typeface="宋体" panose="02010600030101010101" pitchFamily="2" charset="-122"/>
              </a:rPr>
              <a:t>IPv4 address</a:t>
            </a:r>
            <a:r>
              <a:rPr lang="en-US" altLang="zh-CN" sz="2800">
                <a:ea typeface="宋体" panose="02010600030101010101" pitchFamily="2" charset="-122"/>
              </a:rPr>
              <a:t> is a </a:t>
            </a:r>
            <a:r>
              <a:rPr lang="en-US" altLang="zh-CN" sz="2800">
                <a:solidFill>
                  <a:schemeClr val="folHlink"/>
                </a:solidFill>
                <a:ea typeface="宋体" panose="02010600030101010101" pitchFamily="2" charset="-122"/>
              </a:rPr>
              <a:t>32-bit</a:t>
            </a:r>
            <a:r>
              <a:rPr lang="en-US" altLang="zh-CN" sz="2800">
                <a:ea typeface="宋体" panose="02010600030101010101" pitchFamily="2" charset="-122"/>
              </a:rPr>
              <a:t> address that uniquely and universally defines the connection of a device (for example, a computer or a router) to the Internet.</a:t>
            </a:r>
          </a:p>
          <a:p>
            <a:endParaRPr lang="en-US" altLang="zh-CN" sz="2800">
              <a:ea typeface="宋体" panose="02010600030101010101" pitchFamily="2" charset="-122"/>
            </a:endParaRPr>
          </a:p>
          <a:p>
            <a:r>
              <a:rPr lang="en-US" altLang="zh-CN" sz="2800">
                <a:ea typeface="宋体" panose="02010600030101010101" pitchFamily="2" charset="-122"/>
              </a:rPr>
              <a:t>The address space of IPv4 is  2</a:t>
            </a:r>
            <a:r>
              <a:rPr lang="en-US" altLang="zh-CN" sz="2800" baseline="30000">
                <a:ea typeface="宋体" panose="02010600030101010101" pitchFamily="2" charset="-122"/>
              </a:rPr>
              <a:t>32</a:t>
            </a:r>
            <a:r>
              <a:rPr lang="en-US" altLang="zh-CN" sz="2800">
                <a:ea typeface="宋体" panose="02010600030101010101" pitchFamily="2" charset="-122"/>
              </a:rPr>
              <a:t>  or  4,294,967,296.</a:t>
            </a:r>
          </a:p>
          <a:p>
            <a:endParaRPr lang="en-US" altLang="zh-CN" sz="2800">
              <a:ea typeface="宋体" panose="02010600030101010101" pitchFamily="2" charset="-122"/>
            </a:endParaRPr>
          </a:p>
          <a:p>
            <a:endParaRPr lang="zh-CN" altLang="en-US" sz="2800">
              <a:ea typeface="宋体" panose="02010600030101010101" pitchFamily="2" charset="-122"/>
            </a:endParaRPr>
          </a:p>
        </p:txBody>
      </p:sp>
      <p:sp>
        <p:nvSpPr>
          <p:cNvPr id="113667" name="Rectangle 2"/>
          <p:cNvSpPr>
            <a:spLocks noGrp="1" noChangeArrowheads="1"/>
          </p:cNvSpPr>
          <p:nvPr>
            <p:ph type="title"/>
          </p:nvPr>
        </p:nvSpPr>
        <p:spPr/>
        <p:txBody>
          <a:bodyPr/>
          <a:lstStyle/>
          <a:p>
            <a:r>
              <a:rPr lang="en-US" altLang="zh-CN">
                <a:ea typeface="宋体" panose="02010600030101010101" pitchFamily="2" charset="-122"/>
              </a:rPr>
              <a:t>IPv4 Addresses</a:t>
            </a:r>
          </a:p>
        </p:txBody>
      </p:sp>
    </p:spTree>
    <p:extLst>
      <p:ext uri="{BB962C8B-B14F-4D97-AF65-F5344CB8AC3E}">
        <p14:creationId xmlns:p14="http://schemas.microsoft.com/office/powerpoint/2010/main" val="20917644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BF02849-2438-430E-9014-152DE3A3C69B}"/>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B37DC907-9A8D-4FC7-A9CE-A5E882C0D9DE}"/>
              </a:ext>
            </a:extLst>
          </p:cNvPr>
          <p:cNvSpPr>
            <a:spLocks noGrp="1"/>
          </p:cNvSpPr>
          <p:nvPr>
            <p:ph type="title"/>
          </p:nvPr>
        </p:nvSpPr>
        <p:spPr/>
        <p:txBody>
          <a:bodyPr/>
          <a:lstStyle/>
          <a:p>
            <a:r>
              <a:rPr lang="en-US" altLang="zh-CN" dirty="0"/>
              <a:t>Dotted-decimal Notation and Binary notation for an IPv4 address</a:t>
            </a:r>
            <a:endParaRPr lang="zh-CN" altLang="en-US" dirty="0"/>
          </a:p>
        </p:txBody>
      </p:sp>
      <p:pic>
        <p:nvPicPr>
          <p:cNvPr id="1146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5" y="2533650"/>
            <a:ext cx="7650163"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402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7A2D9ED-335F-4417-A2E7-97C7A436112C}"/>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563F1784-4D1B-48FA-82BD-C377A5E17A9E}"/>
              </a:ext>
            </a:extLst>
          </p:cNvPr>
          <p:cNvSpPr>
            <a:spLocks noGrp="1"/>
          </p:cNvSpPr>
          <p:nvPr>
            <p:ph type="title"/>
          </p:nvPr>
        </p:nvSpPr>
        <p:spPr/>
        <p:txBody>
          <a:bodyPr/>
          <a:lstStyle/>
          <a:p>
            <a:r>
              <a:rPr lang="en-US" altLang="zh-CN" dirty="0"/>
              <a:t>Example</a:t>
            </a:r>
            <a:endParaRPr lang="zh-CN" altLang="en-US" dirty="0"/>
          </a:p>
        </p:txBody>
      </p:sp>
      <p:sp>
        <p:nvSpPr>
          <p:cNvPr id="120835" name="Rectangle 2"/>
          <p:cNvSpPr>
            <a:spLocks noChangeArrowheads="1"/>
          </p:cNvSpPr>
          <p:nvPr/>
        </p:nvSpPr>
        <p:spPr bwMode="auto">
          <a:xfrm>
            <a:off x="228600" y="1340643"/>
            <a:ext cx="8686800"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Find the error, if any, in the following IPv4 addresses.</a:t>
            </a:r>
          </a:p>
        </p:txBody>
      </p:sp>
      <p:pic>
        <p:nvPicPr>
          <p:cNvPr id="1208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7" y="1958056"/>
            <a:ext cx="2793381" cy="160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05" name="Rectangle 5"/>
          <p:cNvSpPr>
            <a:spLocks noChangeArrowheads="1"/>
          </p:cNvSpPr>
          <p:nvPr/>
        </p:nvSpPr>
        <p:spPr bwMode="auto">
          <a:xfrm>
            <a:off x="304800" y="3657600"/>
            <a:ext cx="8686800" cy="230832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Solution</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a.</a:t>
            </a:r>
            <a:r>
              <a:rPr lang="en-US" altLang="zh-CN" b="1" i="1">
                <a:latin typeface="Calibri" panose="020F0502020204030204" pitchFamily="34" charset="0"/>
                <a:ea typeface="宋体" panose="02010600030101010101" pitchFamily="2" charset="-122"/>
                <a:cs typeface="Calibri" panose="020F0502020204030204" pitchFamily="34" charset="0"/>
              </a:rPr>
              <a:t> There must be no leading zero (045).</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b.</a:t>
            </a:r>
            <a:r>
              <a:rPr lang="en-US" altLang="zh-CN" b="1" i="1">
                <a:latin typeface="Calibri" panose="020F0502020204030204" pitchFamily="34" charset="0"/>
                <a:ea typeface="宋体" panose="02010600030101010101" pitchFamily="2" charset="-122"/>
                <a:cs typeface="Calibri" panose="020F0502020204030204" pitchFamily="34" charset="0"/>
              </a:rPr>
              <a:t> There can be no more than four bytes in IP address.</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c.</a:t>
            </a:r>
            <a:r>
              <a:rPr lang="en-US" altLang="zh-CN" b="1" i="1">
                <a:latin typeface="Calibri" panose="020F0502020204030204" pitchFamily="34" charset="0"/>
                <a:ea typeface="宋体" panose="02010600030101010101" pitchFamily="2" charset="-122"/>
                <a:cs typeface="Calibri" panose="020F0502020204030204" pitchFamily="34" charset="0"/>
              </a:rPr>
              <a:t> Each number needs to be less than or equal to 255.</a:t>
            </a:r>
          </a:p>
          <a:p>
            <a:pPr>
              <a:spcBef>
                <a:spcPct val="0"/>
              </a:spcBef>
              <a:buClrTx/>
              <a:buFontTx/>
              <a:buNone/>
            </a:pPr>
            <a:r>
              <a:rPr lang="en-US" altLang="zh-CN" b="1" i="1">
                <a:solidFill>
                  <a:schemeClr val="hlink"/>
                </a:solidFill>
                <a:latin typeface="Calibri" panose="020F0502020204030204" pitchFamily="34" charset="0"/>
                <a:ea typeface="宋体" panose="02010600030101010101" pitchFamily="2" charset="-122"/>
                <a:cs typeface="Calibri" panose="020F0502020204030204" pitchFamily="34" charset="0"/>
              </a:rPr>
              <a:t>d.</a:t>
            </a:r>
            <a:r>
              <a:rPr lang="en-US" altLang="zh-CN" b="1" i="1">
                <a:latin typeface="Calibri" panose="020F0502020204030204" pitchFamily="34" charset="0"/>
                <a:ea typeface="宋体" panose="02010600030101010101" pitchFamily="2" charset="-122"/>
                <a:cs typeface="Calibri" panose="020F0502020204030204" pitchFamily="34" charset="0"/>
              </a:rPr>
              <a:t> A mixture of binary notation and dotted-decimal</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notation is not allowed.</a:t>
            </a:r>
          </a:p>
        </p:txBody>
      </p:sp>
    </p:spTree>
    <p:extLst>
      <p:ext uri="{BB962C8B-B14F-4D97-AF65-F5344CB8AC3E}">
        <p14:creationId xmlns:p14="http://schemas.microsoft.com/office/powerpoint/2010/main" val="844481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blinds(horizontal)">
                                      <p:cBhvr>
                                        <p:cTn id="7" dur="500"/>
                                        <p:tgtEl>
                                          <p:spTgt spid="81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Prefixes</a:t>
            </a:r>
            <a:endParaRPr lang="en-US" dirty="0"/>
          </a:p>
        </p:txBody>
      </p:sp>
      <p:sp>
        <p:nvSpPr>
          <p:cNvPr id="3" name="Text Placeholder 2"/>
          <p:cNvSpPr>
            <a:spLocks noGrp="1"/>
          </p:cNvSpPr>
          <p:nvPr>
            <p:ph type="body" idx="1"/>
          </p:nvPr>
        </p:nvSpPr>
        <p:spPr/>
        <p:txBody>
          <a:bodyPr/>
          <a:lstStyle/>
          <a:p>
            <a:pPr algn="ctr"/>
            <a:r>
              <a:rPr lang="en-US" dirty="0"/>
              <a:t>A prefix and a subnet mask</a:t>
            </a:r>
          </a:p>
        </p:txBody>
      </p:sp>
      <p:pic>
        <p:nvPicPr>
          <p:cNvPr id="5" name="Picture Placeholder 4" descr="Short Description:&#10;A diagram shows the I P prefix and subnet mask. The 32 bits are divided into prefix length = L bits, network and 32 minus L bits, host. The subnet mask has codes as 1 1 1 1 1 1 1 1 1 1 1 1 1 1 1 1 1 1 1 1 1 1 1 1 0 0 0 0 0 0 0 0.&#10;&#10;Long Description:&#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90728" y="3489073"/>
            <a:ext cx="7162542" cy="1850786"/>
          </a:xfrm>
        </p:spPr>
      </p:pic>
      <p:sp>
        <p:nvSpPr>
          <p:cNvPr id="4" name="矩形 3">
            <a:extLst>
              <a:ext uri="{FF2B5EF4-FFF2-40B4-BE49-F238E27FC236}">
                <a16:creationId xmlns:a16="http://schemas.microsoft.com/office/drawing/2014/main" id="{2EF089C6-5F3B-487B-82A1-2095C4E18B3F}"/>
              </a:ext>
            </a:extLst>
          </p:cNvPr>
          <p:cNvSpPr/>
          <p:nvPr/>
        </p:nvSpPr>
        <p:spPr>
          <a:xfrm>
            <a:off x="990728" y="1607406"/>
            <a:ext cx="7528803" cy="1569660"/>
          </a:xfrm>
          <a:prstGeom prst="rect">
            <a:avLst/>
          </a:prstGeom>
        </p:spPr>
        <p:txBody>
          <a:bodyPr wrap="square">
            <a:spAutoFit/>
          </a:bodyPr>
          <a:lstStyle/>
          <a:p>
            <a:r>
              <a:rPr lang="en-US" altLang="zh-CN" sz="2400" dirty="0">
                <a:ea typeface="宋体" panose="02010600030101010101" pitchFamily="2" charset="-122"/>
              </a:rPr>
              <a:t>Addresses are allocated in blocks called </a:t>
            </a:r>
            <a:r>
              <a:rPr lang="en-US" altLang="zh-CN" sz="2400" u="sng" dirty="0">
                <a:ea typeface="宋体" panose="02010600030101010101" pitchFamily="2" charset="-122"/>
              </a:rPr>
              <a:t>prefixes</a:t>
            </a:r>
          </a:p>
          <a:p>
            <a:pPr marL="342900" lvl="1" indent="-342900">
              <a:buFont typeface="Arial" panose="020B0604020202020204" pitchFamily="34" charset="0"/>
              <a:buChar char="•"/>
            </a:pPr>
            <a:r>
              <a:rPr lang="en-US" altLang="zh-CN" sz="2400" dirty="0">
                <a:ea typeface="宋体" panose="02010600030101010101" pitchFamily="2" charset="-122"/>
              </a:rPr>
              <a:t>Prefix is determined by the network portion</a:t>
            </a:r>
          </a:p>
          <a:p>
            <a:pPr marL="342900" lvl="1" indent="-342900">
              <a:buFont typeface="Arial" panose="020B0604020202020204" pitchFamily="34" charset="0"/>
              <a:buChar char="•"/>
            </a:pPr>
            <a:r>
              <a:rPr lang="en-US" altLang="zh-CN" sz="2400" dirty="0">
                <a:ea typeface="宋体" panose="02010600030101010101" pitchFamily="2" charset="-122"/>
              </a:rPr>
              <a:t>Has 2</a:t>
            </a:r>
            <a:r>
              <a:rPr lang="en-US" altLang="zh-CN" sz="2400" baseline="30000" dirty="0">
                <a:ea typeface="宋体" panose="02010600030101010101" pitchFamily="2" charset="-122"/>
              </a:rPr>
              <a:t>L</a:t>
            </a:r>
            <a:r>
              <a:rPr lang="en-US" altLang="zh-CN" sz="2400" dirty="0">
                <a:ea typeface="宋体" panose="02010600030101010101" pitchFamily="2" charset="-122"/>
              </a:rPr>
              <a:t> addresses aligned on 2</a:t>
            </a:r>
            <a:r>
              <a:rPr lang="en-US" altLang="zh-CN" sz="2400" baseline="30000" dirty="0">
                <a:ea typeface="宋体" panose="02010600030101010101" pitchFamily="2" charset="-122"/>
              </a:rPr>
              <a:t>L</a:t>
            </a:r>
            <a:r>
              <a:rPr lang="en-US" altLang="zh-CN" sz="2400" dirty="0">
                <a:ea typeface="宋体" panose="02010600030101010101" pitchFamily="2" charset="-122"/>
              </a:rPr>
              <a:t> boundary</a:t>
            </a:r>
          </a:p>
          <a:p>
            <a:pPr marL="342900" lvl="1" indent="-342900">
              <a:buFont typeface="Arial" panose="020B0604020202020204" pitchFamily="34" charset="0"/>
              <a:buChar char="•"/>
            </a:pPr>
            <a:r>
              <a:rPr lang="en-US" altLang="zh-CN" sz="2400" dirty="0">
                <a:ea typeface="宋体" panose="02010600030101010101" pitchFamily="2" charset="-122"/>
              </a:rPr>
              <a:t>Written address/length, e.g., 18.0.31.0/24</a:t>
            </a:r>
          </a:p>
        </p:txBody>
      </p:sp>
    </p:spTree>
    <p:extLst>
      <p:ext uri="{BB962C8B-B14F-4D97-AF65-F5344CB8AC3E}">
        <p14:creationId xmlns:p14="http://schemas.microsoft.com/office/powerpoint/2010/main" val="1034459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998FADCE-5D49-4AF6-8BF4-22674CDB707F}"/>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Information extraction in classless addressing</a:t>
            </a:r>
            <a:endParaRPr lang="zh-CN" altLang="en-US" dirty="0"/>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60" y="1295400"/>
            <a:ext cx="56197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98" y="3784600"/>
            <a:ext cx="46704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98" y="5689600"/>
            <a:ext cx="46704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5260" y="4676775"/>
            <a:ext cx="1333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0648" y="2057400"/>
            <a:ext cx="2438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eft Arrow Callout 4"/>
          <p:cNvSpPr/>
          <p:nvPr/>
        </p:nvSpPr>
        <p:spPr bwMode="auto">
          <a:xfrm>
            <a:off x="5355816" y="5314652"/>
            <a:ext cx="2133600" cy="1048190"/>
          </a:xfrm>
          <a:prstGeom prst="lef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Set all suffix bits</a:t>
            </a:r>
          </a:p>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to 1s</a:t>
            </a:r>
          </a:p>
        </p:txBody>
      </p:sp>
      <p:sp>
        <p:nvSpPr>
          <p:cNvPr id="11" name="Left Arrow Callout 22"/>
          <p:cNvSpPr/>
          <p:nvPr/>
        </p:nvSpPr>
        <p:spPr bwMode="auto">
          <a:xfrm>
            <a:off x="5390985" y="3422992"/>
            <a:ext cx="2133600" cy="1048190"/>
          </a:xfrm>
          <a:prstGeom prst="leftArrow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Set all suffix bits</a:t>
            </a:r>
          </a:p>
          <a:p>
            <a:pPr>
              <a:defRPr/>
            </a:pPr>
            <a:r>
              <a:rPr lang="en-US" sz="2000" i="0" dirty="0">
                <a:ln w="12700">
                  <a:solidFill>
                    <a:schemeClr val="tx2">
                      <a:satMod val="155000"/>
                    </a:schemeClr>
                  </a:solidFill>
                  <a:prstDash val="solid"/>
                </a:ln>
                <a:solidFill>
                  <a:srgbClr val="FF0000"/>
                </a:solidFill>
                <a:latin typeface="Arial" pitchFamily="34" charset="0"/>
                <a:cs typeface="Arial" pitchFamily="34" charset="0"/>
              </a:rPr>
              <a:t>to 0s</a:t>
            </a:r>
          </a:p>
        </p:txBody>
      </p:sp>
    </p:spTree>
    <p:extLst>
      <p:ext uri="{BB962C8B-B14F-4D97-AF65-F5344CB8AC3E}">
        <p14:creationId xmlns:p14="http://schemas.microsoft.com/office/powerpoint/2010/main" val="312638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EC8E2B1-E216-4FE6-B500-800D91BAD04C}"/>
              </a:ext>
            </a:extLst>
          </p:cNvPr>
          <p:cNvSpPr>
            <a:spLocks noGrp="1"/>
          </p:cNvSpPr>
          <p:nvPr>
            <p:ph type="body" idx="1"/>
          </p:nvPr>
        </p:nvSpPr>
        <p:spPr/>
        <p:txBody>
          <a:bodyPr/>
          <a:lstStyle/>
          <a:p>
            <a:endParaRPr lang="zh-CN" altLang="en-US" dirty="0"/>
          </a:p>
        </p:txBody>
      </p:sp>
      <p:sp>
        <p:nvSpPr>
          <p:cNvPr id="2" name="标题 1">
            <a:extLst>
              <a:ext uri="{FF2B5EF4-FFF2-40B4-BE49-F238E27FC236}">
                <a16:creationId xmlns:a16="http://schemas.microsoft.com/office/drawing/2014/main" id="{0FB0FC2F-7B72-4305-A765-C152A531B9CF}"/>
              </a:ext>
            </a:extLst>
          </p:cNvPr>
          <p:cNvSpPr>
            <a:spLocks noGrp="1"/>
          </p:cNvSpPr>
          <p:nvPr>
            <p:ph type="title"/>
          </p:nvPr>
        </p:nvSpPr>
        <p:spPr/>
        <p:txBody>
          <a:bodyPr/>
          <a:lstStyle/>
          <a:p>
            <a:r>
              <a:rPr lang="en-US" altLang="zh-CN" dirty="0"/>
              <a:t>A network configuration for the block 205.16.37.32/28</a:t>
            </a:r>
            <a:endParaRPr lang="zh-CN" altLang="en-US" dirty="0"/>
          </a:p>
        </p:txBody>
      </p:sp>
      <p:pic>
        <p:nvPicPr>
          <p:cNvPr id="1402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0"/>
            <a:ext cx="80168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1680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r>
              <a:rPr lang="en-US" altLang="zh-CN" sz="2000" dirty="0">
                <a:ea typeface="宋体" panose="02010600030101010101" pitchFamily="2" charset="-122"/>
              </a:rPr>
              <a:t>In classless addressing, an address cannot per se define the block the address belongs to. </a:t>
            </a:r>
          </a:p>
          <a:p>
            <a:r>
              <a:rPr lang="en-US" altLang="zh-CN" sz="2000" dirty="0">
                <a:ea typeface="宋体" panose="02010600030101010101" pitchFamily="2" charset="-122"/>
              </a:rPr>
              <a:t>For example, the address 230.8.24.56 can belong to many blocks. Some of them are shown below with the value of the prefix associated with that block.</a:t>
            </a:r>
          </a:p>
          <a:p>
            <a:endParaRPr lang="zh-CN" altLang="en-US" sz="2000" dirty="0"/>
          </a:p>
        </p:txBody>
      </p:sp>
      <p:sp>
        <p:nvSpPr>
          <p:cNvPr id="5" name="标题 4"/>
          <p:cNvSpPr>
            <a:spLocks noGrp="1"/>
          </p:cNvSpPr>
          <p:nvPr>
            <p:ph type="title"/>
          </p:nvPr>
        </p:nvSpPr>
        <p:spPr/>
        <p:txBody>
          <a:bodyPr/>
          <a:lstStyle/>
          <a:p>
            <a:r>
              <a:rPr lang="en-US" altLang="zh-CN"/>
              <a:t>Which address block does an IP address belong to?</a:t>
            </a:r>
            <a:endParaRPr lang="zh-CN" altLang="en-US"/>
          </a:p>
        </p:txBody>
      </p:sp>
      <p:grpSp>
        <p:nvGrpSpPr>
          <p:cNvPr id="7" name="Group 1"/>
          <p:cNvGrpSpPr>
            <a:grpSpLocks/>
          </p:cNvGrpSpPr>
          <p:nvPr/>
        </p:nvGrpSpPr>
        <p:grpSpPr bwMode="auto">
          <a:xfrm>
            <a:off x="182562" y="3576637"/>
            <a:ext cx="8778875" cy="2193925"/>
            <a:chOff x="152400" y="3200399"/>
            <a:chExt cx="8778240" cy="2194561"/>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3200399"/>
              <a:ext cx="8686800" cy="214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52400" y="3200400"/>
              <a:ext cx="8778240" cy="2194560"/>
            </a:xfrm>
            <a:prstGeom prst="rect">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39520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Subnets</a:t>
            </a:r>
            <a:endParaRPr lang="en-US" dirty="0"/>
          </a:p>
        </p:txBody>
      </p:sp>
      <p:sp>
        <p:nvSpPr>
          <p:cNvPr id="3" name="Text Placeholder 2"/>
          <p:cNvSpPr>
            <a:spLocks noGrp="1"/>
          </p:cNvSpPr>
          <p:nvPr>
            <p:ph type="body" idx="1"/>
          </p:nvPr>
        </p:nvSpPr>
        <p:spPr>
          <a:xfrm>
            <a:off x="457200" y="5588785"/>
            <a:ext cx="8229600" cy="1018367"/>
          </a:xfrm>
        </p:spPr>
        <p:txBody>
          <a:bodyPr/>
          <a:lstStyle/>
          <a:p>
            <a:pPr algn="ctr"/>
            <a:r>
              <a:rPr lang="en-US" dirty="0"/>
              <a:t>Splitting an IP prefix into separate networks with subnetting</a:t>
            </a:r>
          </a:p>
        </p:txBody>
      </p:sp>
      <p:pic>
        <p:nvPicPr>
          <p:cNvPr id="6" name="Picture Placeholder 5" descr="Short Description: &#10;An illustration depicts the splitting an I P prefix into separate networks with subnetting.&#10;&#10;Long Description: &#10;The illustration shows three hosts labeled, E E, C S, and art connected to internet with I P address 128 dot 208 dot 0 dot 0 slash 16 through the routers of I P address 128 dot 208 dot 0 dot 0 slash 18, 128 dot 208 dot 128 dot 0 slash 17, and 128 dot 208 dot 96 dot 0 slash 19.&#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03343" y="2334679"/>
            <a:ext cx="6225948" cy="2654474"/>
          </a:xfrm>
        </p:spPr>
      </p:pic>
      <p:sp>
        <p:nvSpPr>
          <p:cNvPr id="4" name="矩形 3">
            <a:extLst>
              <a:ext uri="{FF2B5EF4-FFF2-40B4-BE49-F238E27FC236}">
                <a16:creationId xmlns:a16="http://schemas.microsoft.com/office/drawing/2014/main" id="{B793C0C8-B17C-439F-8B56-05DD3AF301B6}"/>
              </a:ext>
            </a:extLst>
          </p:cNvPr>
          <p:cNvSpPr/>
          <p:nvPr/>
        </p:nvSpPr>
        <p:spPr>
          <a:xfrm>
            <a:off x="780585" y="1436291"/>
            <a:ext cx="7906215" cy="830997"/>
          </a:xfrm>
          <a:prstGeom prst="rect">
            <a:avLst/>
          </a:prstGeom>
        </p:spPr>
        <p:txBody>
          <a:bodyPr wrap="square">
            <a:spAutoFit/>
          </a:bodyPr>
          <a:lstStyle/>
          <a:p>
            <a:r>
              <a:rPr lang="en-US" altLang="zh-CN" sz="2400" dirty="0">
                <a:ea typeface="宋体" panose="02010600030101010101" pitchFamily="2" charset="-122"/>
              </a:rPr>
              <a:t>Subnetting splits up IP prefix to help with management</a:t>
            </a:r>
          </a:p>
          <a:p>
            <a:pPr marL="342900" lvl="1" indent="-342900">
              <a:buFont typeface="Arial" panose="020B0604020202020204" pitchFamily="34" charset="0"/>
              <a:buChar char="•"/>
            </a:pPr>
            <a:r>
              <a:rPr lang="en-US" altLang="zh-CN" sz="2400" dirty="0">
                <a:ea typeface="宋体" panose="02010600030101010101" pitchFamily="2" charset="-122"/>
              </a:rPr>
              <a:t>Looks like a single prefix outside the network</a:t>
            </a:r>
          </a:p>
        </p:txBody>
      </p:sp>
      <p:sp>
        <p:nvSpPr>
          <p:cNvPr id="5" name="矩形 4">
            <a:extLst>
              <a:ext uri="{FF2B5EF4-FFF2-40B4-BE49-F238E27FC236}">
                <a16:creationId xmlns:a16="http://schemas.microsoft.com/office/drawing/2014/main" id="{67E808D7-5824-4AEF-95CF-7AC49A23027F}"/>
              </a:ext>
            </a:extLst>
          </p:cNvPr>
          <p:cNvSpPr/>
          <p:nvPr/>
        </p:nvSpPr>
        <p:spPr>
          <a:xfrm>
            <a:off x="457200" y="5044979"/>
            <a:ext cx="5631366" cy="369332"/>
          </a:xfrm>
          <a:prstGeom prst="rect">
            <a:avLst/>
          </a:prstGeom>
        </p:spPr>
        <p:txBody>
          <a:bodyPr wrap="square">
            <a:spAutoFit/>
          </a:bodyPr>
          <a:lstStyle/>
          <a:p>
            <a:pPr eaLnBrk="1" hangingPunct="1">
              <a:spcBef>
                <a:spcPct val="0"/>
              </a:spcBef>
            </a:pPr>
            <a:r>
              <a:rPr lang="en-US" altLang="zh-CN" sz="1800" dirty="0"/>
              <a:t>There are 4K addresses left over. What is the prefix? </a:t>
            </a:r>
          </a:p>
        </p:txBody>
      </p:sp>
      <p:sp>
        <p:nvSpPr>
          <p:cNvPr id="7" name="矩形 6">
            <a:extLst>
              <a:ext uri="{FF2B5EF4-FFF2-40B4-BE49-F238E27FC236}">
                <a16:creationId xmlns:a16="http://schemas.microsoft.com/office/drawing/2014/main" id="{50821D19-8BB1-451F-84D0-924C1A070903}"/>
              </a:ext>
            </a:extLst>
          </p:cNvPr>
          <p:cNvSpPr/>
          <p:nvPr/>
        </p:nvSpPr>
        <p:spPr>
          <a:xfrm>
            <a:off x="5679564" y="3826949"/>
            <a:ext cx="1866217" cy="307777"/>
          </a:xfrm>
          <a:prstGeom prst="rect">
            <a:avLst/>
          </a:prstGeom>
        </p:spPr>
        <p:txBody>
          <a:bodyPr wrap="none">
            <a:spAutoFit/>
          </a:bodyPr>
          <a:lstStyle/>
          <a:p>
            <a:r>
              <a:rPr lang="en-US" altLang="zh-CN" dirty="0">
                <a:solidFill>
                  <a:srgbClr val="FF00FF"/>
                </a:solidFill>
              </a:rPr>
              <a:t>2^16=32K addresses</a:t>
            </a:r>
            <a:endParaRPr lang="zh-CN" altLang="en-US" dirty="0">
              <a:solidFill>
                <a:srgbClr val="FF00FF"/>
              </a:solidFill>
            </a:endParaRPr>
          </a:p>
        </p:txBody>
      </p:sp>
      <p:sp>
        <p:nvSpPr>
          <p:cNvPr id="8" name="矩形 7">
            <a:extLst>
              <a:ext uri="{FF2B5EF4-FFF2-40B4-BE49-F238E27FC236}">
                <a16:creationId xmlns:a16="http://schemas.microsoft.com/office/drawing/2014/main" id="{DEAB35FA-C379-479C-BEF0-1959AC934BBC}"/>
              </a:ext>
            </a:extLst>
          </p:cNvPr>
          <p:cNvSpPr/>
          <p:nvPr/>
        </p:nvSpPr>
        <p:spPr>
          <a:xfrm>
            <a:off x="2867475" y="3782723"/>
            <a:ext cx="1866217" cy="307777"/>
          </a:xfrm>
          <a:prstGeom prst="rect">
            <a:avLst/>
          </a:prstGeom>
        </p:spPr>
        <p:txBody>
          <a:bodyPr wrap="none">
            <a:spAutoFit/>
          </a:bodyPr>
          <a:lstStyle/>
          <a:p>
            <a:r>
              <a:rPr lang="en-US" altLang="zh-CN" dirty="0">
                <a:solidFill>
                  <a:srgbClr val="FF00FF"/>
                </a:solidFill>
              </a:rPr>
              <a:t>2^15=16K addresses</a:t>
            </a:r>
            <a:endParaRPr lang="zh-CN" altLang="en-US" dirty="0">
              <a:solidFill>
                <a:srgbClr val="FF00FF"/>
              </a:solidFill>
            </a:endParaRPr>
          </a:p>
        </p:txBody>
      </p:sp>
      <p:sp>
        <p:nvSpPr>
          <p:cNvPr id="9" name="矩形 8">
            <a:extLst>
              <a:ext uri="{FF2B5EF4-FFF2-40B4-BE49-F238E27FC236}">
                <a16:creationId xmlns:a16="http://schemas.microsoft.com/office/drawing/2014/main" id="{4CC1876F-6FFD-4BCF-A57A-EA19B47FB456}"/>
              </a:ext>
            </a:extLst>
          </p:cNvPr>
          <p:cNvSpPr/>
          <p:nvPr/>
        </p:nvSpPr>
        <p:spPr>
          <a:xfrm>
            <a:off x="2867475" y="2866739"/>
            <a:ext cx="1766830" cy="307777"/>
          </a:xfrm>
          <a:prstGeom prst="rect">
            <a:avLst/>
          </a:prstGeom>
        </p:spPr>
        <p:txBody>
          <a:bodyPr wrap="none">
            <a:spAutoFit/>
          </a:bodyPr>
          <a:lstStyle/>
          <a:p>
            <a:r>
              <a:rPr lang="en-US" altLang="zh-CN" dirty="0">
                <a:solidFill>
                  <a:srgbClr val="FF00FF"/>
                </a:solidFill>
              </a:rPr>
              <a:t>2^14=8K addresses</a:t>
            </a:r>
            <a:endParaRPr lang="zh-CN" altLang="en-US" dirty="0">
              <a:solidFill>
                <a:srgbClr val="FF00FF"/>
              </a:solidFill>
            </a:endParaRPr>
          </a:p>
        </p:txBody>
      </p:sp>
      <p:sp>
        <p:nvSpPr>
          <p:cNvPr id="10" name="矩形 9">
            <a:extLst>
              <a:ext uri="{FF2B5EF4-FFF2-40B4-BE49-F238E27FC236}">
                <a16:creationId xmlns:a16="http://schemas.microsoft.com/office/drawing/2014/main" id="{834BBFB2-D11D-41AD-ABF6-A25A251CA414}"/>
              </a:ext>
            </a:extLst>
          </p:cNvPr>
          <p:cNvSpPr/>
          <p:nvPr/>
        </p:nvSpPr>
        <p:spPr>
          <a:xfrm>
            <a:off x="2867475" y="4698707"/>
            <a:ext cx="1766830" cy="307777"/>
          </a:xfrm>
          <a:prstGeom prst="rect">
            <a:avLst/>
          </a:prstGeom>
        </p:spPr>
        <p:txBody>
          <a:bodyPr wrap="none">
            <a:spAutoFit/>
          </a:bodyPr>
          <a:lstStyle/>
          <a:p>
            <a:r>
              <a:rPr lang="en-US" altLang="zh-CN" dirty="0">
                <a:solidFill>
                  <a:srgbClr val="FF00FF"/>
                </a:solidFill>
              </a:rPr>
              <a:t>2^13=4K addresses</a:t>
            </a:r>
            <a:endParaRPr lang="zh-CN" altLang="en-US" dirty="0">
              <a:solidFill>
                <a:srgbClr val="FF00FF"/>
              </a:solidFill>
            </a:endParaRPr>
          </a:p>
        </p:txBody>
      </p:sp>
      <p:sp>
        <p:nvSpPr>
          <p:cNvPr id="11" name="矩形 10">
            <a:extLst>
              <a:ext uri="{FF2B5EF4-FFF2-40B4-BE49-F238E27FC236}">
                <a16:creationId xmlns:a16="http://schemas.microsoft.com/office/drawing/2014/main" id="{91AD6B57-31C3-4F6B-B556-BCBA03431E01}"/>
              </a:ext>
            </a:extLst>
          </p:cNvPr>
          <p:cNvSpPr/>
          <p:nvPr/>
        </p:nvSpPr>
        <p:spPr>
          <a:xfrm>
            <a:off x="6231169" y="5050021"/>
            <a:ext cx="1851789" cy="369332"/>
          </a:xfrm>
          <a:prstGeom prst="rect">
            <a:avLst/>
          </a:prstGeom>
        </p:spPr>
        <p:txBody>
          <a:bodyPr wrap="none">
            <a:spAutoFit/>
          </a:bodyPr>
          <a:lstStyle/>
          <a:p>
            <a:r>
              <a:rPr lang="en-US" altLang="zh-CN" sz="1800" dirty="0">
                <a:solidFill>
                  <a:srgbClr val="FF00FF"/>
                </a:solidFill>
              </a:rPr>
              <a:t>128.208.64.0/19</a:t>
            </a:r>
            <a:endParaRPr lang="zh-CN" altLang="en-US" sz="1800" dirty="0">
              <a:solidFill>
                <a:srgbClr val="FF00FF"/>
              </a:solidFill>
            </a:endParaRPr>
          </a:p>
        </p:txBody>
      </p:sp>
      <p:sp>
        <p:nvSpPr>
          <p:cNvPr id="12" name="矩形 11">
            <a:extLst>
              <a:ext uri="{FF2B5EF4-FFF2-40B4-BE49-F238E27FC236}">
                <a16:creationId xmlns:a16="http://schemas.microsoft.com/office/drawing/2014/main" id="{113F782C-F840-41A4-BD08-9DF29468328E}"/>
              </a:ext>
            </a:extLst>
          </p:cNvPr>
          <p:cNvSpPr/>
          <p:nvPr/>
        </p:nvSpPr>
        <p:spPr>
          <a:xfrm>
            <a:off x="457199" y="5442330"/>
            <a:ext cx="6278138" cy="369332"/>
          </a:xfrm>
          <a:prstGeom prst="rect">
            <a:avLst/>
          </a:prstGeom>
        </p:spPr>
        <p:txBody>
          <a:bodyPr wrap="square">
            <a:spAutoFit/>
          </a:bodyPr>
          <a:lstStyle/>
          <a:p>
            <a:pPr eaLnBrk="1" hangingPunct="1">
              <a:spcBef>
                <a:spcPct val="0"/>
              </a:spcBef>
            </a:pPr>
            <a:r>
              <a:rPr lang="en-US" altLang="zh-CN" sz="1800" dirty="0"/>
              <a:t>Can the prefix lengths just be changed between EE/CS/Art? </a:t>
            </a:r>
          </a:p>
        </p:txBody>
      </p:sp>
      <p:sp>
        <p:nvSpPr>
          <p:cNvPr id="13" name="矩形 12">
            <a:extLst>
              <a:ext uri="{FF2B5EF4-FFF2-40B4-BE49-F238E27FC236}">
                <a16:creationId xmlns:a16="http://schemas.microsoft.com/office/drawing/2014/main" id="{F6109397-0B02-412E-A7A3-59B70EBEE439}"/>
              </a:ext>
            </a:extLst>
          </p:cNvPr>
          <p:cNvSpPr/>
          <p:nvPr/>
        </p:nvSpPr>
        <p:spPr>
          <a:xfrm>
            <a:off x="457198" y="5811662"/>
            <a:ext cx="8452626" cy="369332"/>
          </a:xfrm>
          <a:prstGeom prst="rect">
            <a:avLst/>
          </a:prstGeom>
        </p:spPr>
        <p:txBody>
          <a:bodyPr wrap="square">
            <a:spAutoFit/>
          </a:bodyPr>
          <a:lstStyle/>
          <a:p>
            <a:r>
              <a:rPr lang="en-US" altLang="zh-CN" sz="1800" dirty="0">
                <a:solidFill>
                  <a:srgbClr val="FF00FF"/>
                </a:solidFill>
              </a:rPr>
              <a:t>No, then blocks of size 2^N would not always be aligned on a 2^N boundary.</a:t>
            </a:r>
            <a:endParaRPr lang="zh-CN" altLang="en-US" sz="1800" dirty="0">
              <a:solidFill>
                <a:srgbClr val="FF00FF"/>
              </a:solidFill>
            </a:endParaRPr>
          </a:p>
        </p:txBody>
      </p:sp>
    </p:spTree>
    <p:extLst>
      <p:ext uri="{BB962C8B-B14F-4D97-AF65-F5344CB8AC3E}">
        <p14:creationId xmlns:p14="http://schemas.microsoft.com/office/powerpoint/2010/main" val="386727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a:extLst>
              <a:ext uri="{FF2B5EF4-FFF2-40B4-BE49-F238E27FC236}">
                <a16:creationId xmlns:a16="http://schemas.microsoft.com/office/drawing/2014/main" id="{33A2D26D-B795-49C9-A7BB-9684CCE87E08}"/>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Sending request packet in a virtual-circuit network</a:t>
            </a:r>
            <a:endParaRPr lang="zh-CN" altLang="en-US" dirty="0"/>
          </a:p>
        </p:txBody>
      </p:sp>
      <p:grpSp>
        <p:nvGrpSpPr>
          <p:cNvPr id="5" name="Group 7"/>
          <p:cNvGrpSpPr>
            <a:grpSpLocks/>
          </p:cNvGrpSpPr>
          <p:nvPr/>
        </p:nvGrpSpPr>
        <p:grpSpPr bwMode="auto">
          <a:xfrm>
            <a:off x="500173" y="2549525"/>
            <a:ext cx="7789862" cy="2463800"/>
            <a:chOff x="515333" y="2412935"/>
            <a:chExt cx="7790467" cy="2463865"/>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33" y="2412935"/>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888" y="4652958"/>
              <a:ext cx="132712" cy="22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35" y="1279525"/>
            <a:ext cx="24241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235" y="3233738"/>
            <a:ext cx="33337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7035" y="4419600"/>
            <a:ext cx="21939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0748" y="4030663"/>
            <a:ext cx="12588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4848" y="2846388"/>
            <a:ext cx="2211387"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
          <p:cNvGrpSpPr>
            <a:grpSpLocks/>
          </p:cNvGrpSpPr>
          <p:nvPr/>
        </p:nvGrpSpPr>
        <p:grpSpPr bwMode="auto">
          <a:xfrm>
            <a:off x="974835" y="2763838"/>
            <a:ext cx="1828800" cy="346075"/>
            <a:chOff x="990600" y="2627100"/>
            <a:chExt cx="1828800" cy="346500"/>
          </a:xfrm>
        </p:grpSpPr>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7194" y="2627100"/>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3"/>
          <p:cNvGrpSpPr>
            <a:grpSpLocks/>
          </p:cNvGrpSpPr>
          <p:nvPr/>
        </p:nvGrpSpPr>
        <p:grpSpPr bwMode="auto">
          <a:xfrm>
            <a:off x="2605198" y="3043238"/>
            <a:ext cx="1096962" cy="1355725"/>
            <a:chOff x="2620500" y="2906150"/>
            <a:chExt cx="1098000" cy="1356750"/>
          </a:xfrm>
        </p:grpSpPr>
        <p:pic>
          <p:nvPicPr>
            <p:cNvPr id="17"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8000" y="2906150"/>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0500" y="3411275"/>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710" y="4362450"/>
            <a:ext cx="10969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4"/>
          <p:cNvGrpSpPr>
            <a:grpSpLocks/>
          </p:cNvGrpSpPr>
          <p:nvPr/>
        </p:nvGrpSpPr>
        <p:grpSpPr bwMode="auto">
          <a:xfrm>
            <a:off x="6080235" y="4362450"/>
            <a:ext cx="1828800" cy="346075"/>
            <a:chOff x="6095999" y="4225661"/>
            <a:chExt cx="1828800" cy="346500"/>
          </a:xfrm>
        </p:grpSpPr>
        <p:pic>
          <p:nvPicPr>
            <p:cNvPr id="21" name="Picture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5999" y="428280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1399" y="4225661"/>
              <a:ext cx="1098000" cy="3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1635" y="1112838"/>
            <a:ext cx="20828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1160" y="4981575"/>
            <a:ext cx="20193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61035" y="4972050"/>
            <a:ext cx="20193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86610" y="1169988"/>
            <a:ext cx="19478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8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10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125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80">
                                          <p:stCondLst>
                                            <p:cond delay="0"/>
                                          </p:stCondLst>
                                        </p:cTn>
                                        <p:tgtEl>
                                          <p:spTgt spid="26"/>
                                        </p:tgtEl>
                                      </p:cBhvr>
                                    </p:animEffect>
                                    <p:anim calcmode="lin" valueType="num">
                                      <p:cBhvr>
                                        <p:cTn id="65"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0" dur="26">
                                          <p:stCondLst>
                                            <p:cond delay="650"/>
                                          </p:stCondLst>
                                        </p:cTn>
                                        <p:tgtEl>
                                          <p:spTgt spid="26"/>
                                        </p:tgtEl>
                                      </p:cBhvr>
                                      <p:to x="100000" y="60000"/>
                                    </p:animScale>
                                    <p:animScale>
                                      <p:cBhvr>
                                        <p:cTn id="71" dur="166" decel="50000">
                                          <p:stCondLst>
                                            <p:cond delay="676"/>
                                          </p:stCondLst>
                                        </p:cTn>
                                        <p:tgtEl>
                                          <p:spTgt spid="26"/>
                                        </p:tgtEl>
                                      </p:cBhvr>
                                      <p:to x="100000" y="100000"/>
                                    </p:animScale>
                                    <p:animScale>
                                      <p:cBhvr>
                                        <p:cTn id="72" dur="26">
                                          <p:stCondLst>
                                            <p:cond delay="1312"/>
                                          </p:stCondLst>
                                        </p:cTn>
                                        <p:tgtEl>
                                          <p:spTgt spid="26"/>
                                        </p:tgtEl>
                                      </p:cBhvr>
                                      <p:to x="100000" y="80000"/>
                                    </p:animScale>
                                    <p:animScale>
                                      <p:cBhvr>
                                        <p:cTn id="73" dur="166" decel="50000">
                                          <p:stCondLst>
                                            <p:cond delay="1338"/>
                                          </p:stCondLst>
                                        </p:cTn>
                                        <p:tgtEl>
                                          <p:spTgt spid="26"/>
                                        </p:tgtEl>
                                      </p:cBhvr>
                                      <p:to x="100000" y="100000"/>
                                    </p:animScale>
                                    <p:animScale>
                                      <p:cBhvr>
                                        <p:cTn id="74" dur="26">
                                          <p:stCondLst>
                                            <p:cond delay="1642"/>
                                          </p:stCondLst>
                                        </p:cTn>
                                        <p:tgtEl>
                                          <p:spTgt spid="26"/>
                                        </p:tgtEl>
                                      </p:cBhvr>
                                      <p:to x="100000" y="90000"/>
                                    </p:animScale>
                                    <p:animScale>
                                      <p:cBhvr>
                                        <p:cTn id="75" dur="166" decel="50000">
                                          <p:stCondLst>
                                            <p:cond delay="1668"/>
                                          </p:stCondLst>
                                        </p:cTn>
                                        <p:tgtEl>
                                          <p:spTgt spid="26"/>
                                        </p:tgtEl>
                                      </p:cBhvr>
                                      <p:to x="100000" y="100000"/>
                                    </p:animScale>
                                    <p:animScale>
                                      <p:cBhvr>
                                        <p:cTn id="76" dur="26">
                                          <p:stCondLst>
                                            <p:cond delay="1808"/>
                                          </p:stCondLst>
                                        </p:cTn>
                                        <p:tgtEl>
                                          <p:spTgt spid="26"/>
                                        </p:tgtEl>
                                      </p:cBhvr>
                                      <p:to x="100000" y="95000"/>
                                    </p:animScale>
                                    <p:animScale>
                                      <p:cBhvr>
                                        <p:cTn id="77"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3"/>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342900" indent="-342900">
              <a:spcBef>
                <a:spcPts val="600"/>
              </a:spcBef>
              <a:buFont typeface="Arial" panose="020B0604020202020204" pitchFamily="34" charset="0"/>
              <a:buChar char="•"/>
            </a:pPr>
            <a:r>
              <a:rPr lang="en-US" altLang="zh-CN" sz="2000">
                <a:ea typeface="宋体" panose="02010600030101010101" pitchFamily="2" charset="-122"/>
              </a:rPr>
              <a:t>Subnet addressing introduces another hierarchical level</a:t>
            </a:r>
          </a:p>
          <a:p>
            <a:pPr marL="342900" indent="-342900">
              <a:spcBef>
                <a:spcPts val="600"/>
              </a:spcBef>
              <a:buFont typeface="Arial" panose="020B0604020202020204" pitchFamily="34" charset="0"/>
              <a:buChar char="•"/>
            </a:pPr>
            <a:r>
              <a:rPr lang="en-US" altLang="zh-CN" sz="2000">
                <a:ea typeface="宋体" panose="02010600030101010101" pitchFamily="2" charset="-122"/>
              </a:rPr>
              <a:t>Transparent to remote networks</a:t>
            </a:r>
          </a:p>
          <a:p>
            <a:pPr marL="342900" indent="-342900">
              <a:spcBef>
                <a:spcPts val="600"/>
              </a:spcBef>
              <a:buFont typeface="Arial" panose="020B0604020202020204" pitchFamily="34" charset="0"/>
              <a:buChar char="•"/>
            </a:pPr>
            <a:r>
              <a:rPr lang="en-US" altLang="zh-CN" sz="2000">
                <a:ea typeface="宋体" panose="02010600030101010101" pitchFamily="2" charset="-122"/>
              </a:rPr>
              <a:t>Simplifies management of multiplicity of LANs</a:t>
            </a:r>
          </a:p>
          <a:p>
            <a:pPr marL="342900" indent="-342900">
              <a:spcBef>
                <a:spcPts val="600"/>
              </a:spcBef>
              <a:buFont typeface="Arial" panose="020B0604020202020204" pitchFamily="34" charset="0"/>
              <a:buChar char="•"/>
            </a:pPr>
            <a:r>
              <a:rPr lang="en-US" altLang="zh-CN" sz="2000">
                <a:ea typeface="宋体" panose="02010600030101010101" pitchFamily="2" charset="-122"/>
              </a:rPr>
              <a:t>Masking used to find subnet number</a:t>
            </a:r>
          </a:p>
        </p:txBody>
      </p:sp>
      <p:sp>
        <p:nvSpPr>
          <p:cNvPr id="146435" name="Rectangle 2"/>
          <p:cNvSpPr>
            <a:spLocks noGrp="1" noChangeArrowheads="1"/>
          </p:cNvSpPr>
          <p:nvPr>
            <p:ph type="title"/>
          </p:nvPr>
        </p:nvSpPr>
        <p:spPr/>
        <p:txBody>
          <a:bodyPr/>
          <a:lstStyle/>
          <a:p>
            <a:r>
              <a:rPr lang="en-US" altLang="zh-CN">
                <a:ea typeface="宋体" panose="02010600030101010101" pitchFamily="2" charset="-122"/>
              </a:rPr>
              <a:t>Subnet Addressing</a:t>
            </a:r>
          </a:p>
        </p:txBody>
      </p:sp>
      <p:graphicFrame>
        <p:nvGraphicFramePr>
          <p:cNvPr id="146437" name="Object 4">
            <a:hlinkClick r:id="" action="ppaction://ole?verb=0"/>
          </p:cNvPr>
          <p:cNvGraphicFramePr>
            <a:graphicFrameLocks noGrp="1"/>
          </p:cNvGraphicFramePr>
          <p:nvPr>
            <p:ph sz="half" idx="4294967295"/>
          </p:nvPr>
        </p:nvGraphicFramePr>
        <p:xfrm>
          <a:off x="0" y="3063875"/>
          <a:ext cx="6896100" cy="1357313"/>
        </p:xfrm>
        <a:graphic>
          <a:graphicData uri="http://schemas.openxmlformats.org/presentationml/2006/ole">
            <mc:AlternateContent xmlns:mc="http://schemas.openxmlformats.org/markup-compatibility/2006">
              <mc:Choice xmlns:v="urn:schemas-microsoft-com:vml" Requires="v">
                <p:oleObj spid="_x0000_s1031" name="文档" r:id="rId4" imgW="8089900" imgH="1752600" progId="Word.Document.8">
                  <p:embed/>
                </p:oleObj>
              </mc:Choice>
              <mc:Fallback>
                <p:oleObj name="文档" r:id="rId4" imgW="8089900" imgH="1752600" progId="Word.Document.8">
                  <p:embed/>
                  <p:pic>
                    <p:nvPicPr>
                      <p:cNvPr id="146437" name="Object 4">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63875"/>
                        <a:ext cx="689610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6438" name="Picture 7" descr="5-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673600"/>
            <a:ext cx="6475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9" name="Rectangle 8"/>
          <p:cNvSpPr>
            <a:spLocks noChangeArrowheads="1"/>
          </p:cNvSpPr>
          <p:nvPr/>
        </p:nvSpPr>
        <p:spPr bwMode="auto">
          <a:xfrm>
            <a:off x="935038" y="5991225"/>
            <a:ext cx="73977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08585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42875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177165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2288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6860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1432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60045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35000"/>
              </a:spcBef>
              <a:buClr>
                <a:srgbClr val="993300"/>
              </a:buClr>
              <a:buSzPct val="90000"/>
              <a:buFontTx/>
              <a:buNone/>
            </a:pPr>
            <a:r>
              <a:rPr kumimoji="1" lang="en-US" altLang="zh-CN" sz="1800">
                <a:solidFill>
                  <a:srgbClr val="000099"/>
                </a:solidFill>
                <a:latin typeface="Helvetica" panose="020B0604020202020204" pitchFamily="34" charset="0"/>
                <a:ea typeface="宋体" panose="02010600030101010101" pitchFamily="2" charset="-122"/>
              </a:rPr>
              <a:t>A class B network subnetted into 64 subnets.</a:t>
            </a:r>
          </a:p>
        </p:txBody>
      </p:sp>
    </p:spTree>
    <p:extLst>
      <p:ext uri="{BB962C8B-B14F-4D97-AF65-F5344CB8AC3E}">
        <p14:creationId xmlns:p14="http://schemas.microsoft.com/office/powerpoint/2010/main" val="348493517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3"/>
          <p:cNvSpPr>
            <a:spLocks noGrp="1" noChangeArrowheads="1"/>
          </p:cNvSpPr>
          <p:nvPr>
            <p:ph type="body" idx="1"/>
          </p:nvPr>
        </p:nvSpPr>
        <p:spPr/>
        <p:txBody>
          <a:bodyPr/>
          <a:lstStyle/>
          <a:p>
            <a:pPr>
              <a:lnSpc>
                <a:spcPct val="90000"/>
              </a:lnSpc>
            </a:pPr>
            <a:r>
              <a:rPr lang="en-US" altLang="zh-CN" sz="2000" dirty="0">
                <a:ea typeface="宋体" panose="02010600030101010101" pitchFamily="2" charset="-122"/>
              </a:rPr>
              <a:t>Organization has Class B address (16 host ID bits) with network ID: 150.100.0.0</a:t>
            </a:r>
          </a:p>
          <a:p>
            <a:pPr>
              <a:lnSpc>
                <a:spcPct val="90000"/>
              </a:lnSpc>
            </a:pPr>
            <a:r>
              <a:rPr lang="en-US" altLang="zh-CN" sz="2000" dirty="0">
                <a:ea typeface="宋体" panose="02010600030101010101" pitchFamily="2" charset="-122"/>
              </a:rPr>
              <a:t>Create subnets with up to </a:t>
            </a:r>
            <a:r>
              <a:rPr lang="en-US" altLang="zh-CN" sz="2000" b="1" i="1" dirty="0">
                <a:solidFill>
                  <a:srgbClr val="0000FF"/>
                </a:solidFill>
                <a:ea typeface="宋体" panose="02010600030101010101" pitchFamily="2" charset="-122"/>
              </a:rPr>
              <a:t>100 hosts </a:t>
            </a:r>
            <a:r>
              <a:rPr lang="en-US" altLang="zh-CN" sz="2000" dirty="0">
                <a:ea typeface="宋体" panose="02010600030101010101" pitchFamily="2" charset="-122"/>
              </a:rPr>
              <a:t>each</a:t>
            </a:r>
          </a:p>
          <a:p>
            <a:pPr lvl="1">
              <a:lnSpc>
                <a:spcPct val="90000"/>
              </a:lnSpc>
            </a:pPr>
            <a:r>
              <a:rPr lang="en-US" altLang="zh-CN" sz="1800" dirty="0">
                <a:ea typeface="宋体" panose="02010600030101010101" pitchFamily="2" charset="-122"/>
              </a:rPr>
              <a:t>7 bits sufficient for each subnet</a:t>
            </a:r>
          </a:p>
          <a:p>
            <a:pPr lvl="1">
              <a:lnSpc>
                <a:spcPct val="90000"/>
              </a:lnSpc>
            </a:pPr>
            <a:r>
              <a:rPr lang="en-US" altLang="zh-CN" sz="1800" dirty="0">
                <a:ea typeface="宋体" panose="02010600030101010101" pitchFamily="2" charset="-122"/>
              </a:rPr>
              <a:t>16-7=9 bits for subnet ID</a:t>
            </a:r>
          </a:p>
          <a:p>
            <a:pPr>
              <a:lnSpc>
                <a:spcPct val="90000"/>
              </a:lnSpc>
            </a:pPr>
            <a:r>
              <a:rPr lang="en-US" altLang="zh-CN" sz="2000" dirty="0">
                <a:ea typeface="宋体" panose="02010600030101010101" pitchFamily="2" charset="-122"/>
              </a:rPr>
              <a:t>Apply subnet mask to IP addresses to find corresponding subnet</a:t>
            </a:r>
          </a:p>
          <a:p>
            <a:pPr lvl="1">
              <a:lnSpc>
                <a:spcPct val="90000"/>
              </a:lnSpc>
            </a:pPr>
            <a:r>
              <a:rPr lang="en-US" altLang="zh-CN" sz="1800" dirty="0">
                <a:ea typeface="宋体" panose="02010600030101010101" pitchFamily="2" charset="-122"/>
              </a:rPr>
              <a:t>Example:  Find subnet for 150.100.12.176</a:t>
            </a:r>
          </a:p>
          <a:p>
            <a:pPr lvl="1">
              <a:lnSpc>
                <a:spcPct val="90000"/>
              </a:lnSpc>
            </a:pPr>
            <a:r>
              <a:rPr lang="en-US" altLang="zh-CN" sz="1800" dirty="0">
                <a:ea typeface="宋体" panose="02010600030101010101" pitchFamily="2" charset="-122"/>
              </a:rPr>
              <a:t>IP add = 10010110 01100100 00001100 10110000</a:t>
            </a:r>
          </a:p>
          <a:p>
            <a:pPr lvl="1">
              <a:lnSpc>
                <a:spcPct val="90000"/>
              </a:lnSpc>
            </a:pPr>
            <a:r>
              <a:rPr lang="en-US" altLang="zh-CN" sz="1800" dirty="0">
                <a:ea typeface="宋体" panose="02010600030101010101" pitchFamily="2" charset="-122"/>
              </a:rPr>
              <a:t>Mask   = 11111111 11111111 11111111 10000000</a:t>
            </a:r>
          </a:p>
          <a:p>
            <a:pPr lvl="1">
              <a:lnSpc>
                <a:spcPct val="90000"/>
              </a:lnSpc>
            </a:pPr>
            <a:r>
              <a:rPr lang="en-US" altLang="zh-CN" sz="1800" dirty="0">
                <a:ea typeface="宋体" panose="02010600030101010101" pitchFamily="2" charset="-122"/>
              </a:rPr>
              <a:t>AND    = 10010110 01100100 00001100 10000000</a:t>
            </a:r>
          </a:p>
          <a:p>
            <a:pPr lvl="1">
              <a:lnSpc>
                <a:spcPct val="90000"/>
              </a:lnSpc>
            </a:pPr>
            <a:r>
              <a:rPr lang="en-US" altLang="zh-CN" sz="1800" dirty="0">
                <a:ea typeface="宋体" panose="02010600030101010101" pitchFamily="2" charset="-122"/>
              </a:rPr>
              <a:t>Subnet = 150.100.12.128</a:t>
            </a:r>
          </a:p>
          <a:p>
            <a:pPr lvl="1">
              <a:lnSpc>
                <a:spcPct val="90000"/>
              </a:lnSpc>
            </a:pPr>
            <a:r>
              <a:rPr lang="en-US" altLang="zh-CN" sz="1800" dirty="0">
                <a:ea typeface="宋体" panose="02010600030101010101" pitchFamily="2" charset="-122"/>
              </a:rPr>
              <a:t>Subnet address used by routers within organization</a:t>
            </a:r>
          </a:p>
        </p:txBody>
      </p:sp>
      <p:sp>
        <p:nvSpPr>
          <p:cNvPr id="150531" name="Rectangle 2"/>
          <p:cNvSpPr>
            <a:spLocks noGrp="1" noChangeArrowheads="1"/>
          </p:cNvSpPr>
          <p:nvPr>
            <p:ph type="title"/>
          </p:nvPr>
        </p:nvSpPr>
        <p:spPr/>
        <p:txBody>
          <a:bodyPr/>
          <a:lstStyle/>
          <a:p>
            <a:r>
              <a:rPr lang="en-US" altLang="zh-CN">
                <a:ea typeface="宋体" panose="02010600030101010101" pitchFamily="2" charset="-122"/>
              </a:rPr>
              <a:t>Subnetting Example</a:t>
            </a:r>
          </a:p>
        </p:txBody>
      </p:sp>
    </p:spTree>
    <p:extLst>
      <p:ext uri="{BB962C8B-B14F-4D97-AF65-F5344CB8AC3E}">
        <p14:creationId xmlns:p14="http://schemas.microsoft.com/office/powerpoint/2010/main" val="34435669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7AAC3EC-DA2F-400E-A30A-3723FACD5B94}"/>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3A72A78F-F56D-42F2-854A-63A2AE0E066B}"/>
              </a:ext>
            </a:extLst>
          </p:cNvPr>
          <p:cNvSpPr>
            <a:spLocks noGrp="1"/>
          </p:cNvSpPr>
          <p:nvPr>
            <p:ph type="title"/>
          </p:nvPr>
        </p:nvSpPr>
        <p:spPr/>
        <p:txBody>
          <a:bodyPr/>
          <a:lstStyle/>
          <a:p>
            <a:r>
              <a:rPr lang="en-US" altLang="zh-CN" dirty="0"/>
              <a:t>Configuration and Addresses in a </a:t>
            </a:r>
            <a:r>
              <a:rPr lang="en-US" altLang="zh-CN" dirty="0" err="1"/>
              <a:t>Subnetted</a:t>
            </a:r>
            <a:r>
              <a:rPr lang="en-US" altLang="zh-CN" dirty="0"/>
              <a:t> Network</a:t>
            </a:r>
            <a:endParaRPr lang="zh-CN" altLang="en-US" dirty="0"/>
          </a:p>
        </p:txBody>
      </p:sp>
      <p:pic>
        <p:nvPicPr>
          <p:cNvPr id="15155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506538"/>
            <a:ext cx="5438775" cy="451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57" name="Text Box 4"/>
          <p:cNvSpPr txBox="1">
            <a:spLocks noChangeArrowheads="1"/>
          </p:cNvSpPr>
          <p:nvPr/>
        </p:nvSpPr>
        <p:spPr bwMode="auto">
          <a:xfrm>
            <a:off x="533400" y="2819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b="1">
                <a:ea typeface="宋体" panose="02010600030101010101" pitchFamily="2" charset="-122"/>
              </a:rPr>
              <a:t>32</a:t>
            </a:r>
          </a:p>
        </p:txBody>
      </p:sp>
      <p:sp>
        <p:nvSpPr>
          <p:cNvPr id="151558" name="Text Box 5"/>
          <p:cNvSpPr txBox="1">
            <a:spLocks noChangeArrowheads="1"/>
          </p:cNvSpPr>
          <p:nvPr/>
        </p:nvSpPr>
        <p:spPr bwMode="auto">
          <a:xfrm>
            <a:off x="7391400" y="2057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b="1">
                <a:ea typeface="宋体" panose="02010600030101010101" pitchFamily="2" charset="-122"/>
              </a:rPr>
              <a:t>16</a:t>
            </a:r>
          </a:p>
        </p:txBody>
      </p:sp>
      <p:sp>
        <p:nvSpPr>
          <p:cNvPr id="151559" name="Text Box 6"/>
          <p:cNvSpPr txBox="1">
            <a:spLocks noChangeArrowheads="1"/>
          </p:cNvSpPr>
          <p:nvPr/>
        </p:nvSpPr>
        <p:spPr bwMode="auto">
          <a:xfrm>
            <a:off x="7467600" y="4205288"/>
            <a:ext cx="685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b="1">
                <a:ea typeface="宋体" panose="02010600030101010101" pitchFamily="2" charset="-122"/>
              </a:rPr>
              <a:t>16</a:t>
            </a:r>
          </a:p>
        </p:txBody>
      </p:sp>
    </p:spTree>
    <p:extLst>
      <p:ext uri="{BB962C8B-B14F-4D97-AF65-F5344CB8AC3E}">
        <p14:creationId xmlns:p14="http://schemas.microsoft.com/office/powerpoint/2010/main" val="22435695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07D6152-F5BB-46DB-B01F-6C696C8FA29D}"/>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CFAA3062-4BE4-4A46-A8A5-A7319C13F426}"/>
              </a:ext>
            </a:extLst>
          </p:cNvPr>
          <p:cNvSpPr>
            <a:spLocks noGrp="1"/>
          </p:cNvSpPr>
          <p:nvPr>
            <p:ph type="title"/>
          </p:nvPr>
        </p:nvSpPr>
        <p:spPr/>
        <p:txBody>
          <a:bodyPr/>
          <a:lstStyle/>
          <a:p>
            <a:r>
              <a:rPr lang="en-US" altLang="zh-CN" dirty="0"/>
              <a:t>Three-level hierarchy in an IPv4 address</a:t>
            </a:r>
            <a:endParaRPr lang="zh-CN" altLang="en-US" dirty="0"/>
          </a:p>
        </p:txBody>
      </p:sp>
      <p:sp>
        <p:nvSpPr>
          <p:cNvPr id="153603" name="Text Box 2"/>
          <p:cNvSpPr txBox="1">
            <a:spLocks noChangeArrowheads="1"/>
          </p:cNvSpPr>
          <p:nvPr/>
        </p:nvSpPr>
        <p:spPr bwMode="auto">
          <a:xfrm>
            <a:off x="415925" y="33337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kumimoji="1" lang="en-US" altLang="zh-CN" sz="3600" dirty="0">
              <a:solidFill>
                <a:srgbClr val="FF0000"/>
              </a:solidFill>
              <a:ea typeface="宋体" panose="02010600030101010101" pitchFamily="2" charset="-122"/>
            </a:endParaRPr>
          </a:p>
        </p:txBody>
      </p:sp>
      <p:pic>
        <p:nvPicPr>
          <p:cNvPr id="153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600325"/>
            <a:ext cx="8299450"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442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(1 of 3)</a:t>
            </a:r>
          </a:p>
        </p:txBody>
      </p:sp>
      <p:sp>
        <p:nvSpPr>
          <p:cNvPr id="3" name="Text Placeholder 2"/>
          <p:cNvSpPr>
            <a:spLocks noGrp="1"/>
          </p:cNvSpPr>
          <p:nvPr>
            <p:ph type="body" idx="1"/>
          </p:nvPr>
        </p:nvSpPr>
        <p:spPr/>
        <p:txBody>
          <a:bodyPr/>
          <a:lstStyle/>
          <a:p>
            <a:pPr algn="ctr"/>
            <a:r>
              <a:rPr lang="en-US" dirty="0"/>
              <a:t>A set of IP address assignments</a:t>
            </a:r>
          </a:p>
        </p:txBody>
      </p:sp>
      <p:pic>
        <p:nvPicPr>
          <p:cNvPr id="8" name="Picture 7">
            <a:extLst>
              <a:ext uri="{FF2B5EF4-FFF2-40B4-BE49-F238E27FC236}">
                <a16:creationId xmlns:a16="http://schemas.microsoft.com/office/drawing/2014/main" id="{15411E51-A33A-6144-B625-F70277D04900}"/>
              </a:ext>
            </a:extLst>
          </p:cNvPr>
          <p:cNvPicPr>
            <a:picLocks noChangeAspect="1"/>
          </p:cNvPicPr>
          <p:nvPr/>
        </p:nvPicPr>
        <p:blipFill>
          <a:blip r:embed="rId3"/>
          <a:stretch>
            <a:fillRect/>
          </a:stretch>
        </p:blipFill>
        <p:spPr>
          <a:xfrm>
            <a:off x="457200" y="2412253"/>
            <a:ext cx="8229600" cy="2033494"/>
          </a:xfrm>
          <a:prstGeom prst="rect">
            <a:avLst/>
          </a:prstGeom>
        </p:spPr>
      </p:pic>
    </p:spTree>
    <p:extLst>
      <p:ext uri="{BB962C8B-B14F-4D97-AF65-F5344CB8AC3E}">
        <p14:creationId xmlns:p14="http://schemas.microsoft.com/office/powerpoint/2010/main" val="5074252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ChangeArrowheads="1"/>
          </p:cNvSpPr>
          <p:nvPr/>
        </p:nvSpPr>
        <p:spPr bwMode="auto">
          <a:xfrm>
            <a:off x="228600" y="1143000"/>
            <a:ext cx="8686800" cy="415498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b="1">
                <a:latin typeface="Calibri" panose="020F0502020204030204" pitchFamily="34" charset="0"/>
                <a:ea typeface="宋体" panose="02010600030101010101" pitchFamily="2" charset="-122"/>
                <a:cs typeface="Calibri" panose="020F0502020204030204" pitchFamily="34" charset="0"/>
              </a:rPr>
              <a:t>An ISP is granted a block of addresses starting with 190.100.0.0/16 (65,536 addresses). The ISP needs to distribute these addresses to three groups of customers as follows:</a:t>
            </a:r>
          </a:p>
          <a:p>
            <a:pPr algn="just">
              <a:spcBef>
                <a:spcPct val="0"/>
              </a:spcBef>
              <a:buClrTx/>
              <a:buFontTx/>
              <a:buNone/>
            </a:pPr>
            <a:r>
              <a:rPr lang="en-US" altLang="zh-CN" b="1">
                <a:solidFill>
                  <a:schemeClr val="hlink"/>
                </a:solidFill>
                <a:latin typeface="Calibri" panose="020F0502020204030204" pitchFamily="34" charset="0"/>
                <a:ea typeface="宋体" panose="02010600030101010101" pitchFamily="2" charset="-122"/>
                <a:cs typeface="Calibri" panose="020F0502020204030204" pitchFamily="34" charset="0"/>
              </a:rPr>
              <a:t>a.</a:t>
            </a:r>
            <a:r>
              <a:rPr lang="en-US" altLang="zh-CN" b="1">
                <a:latin typeface="Calibri" panose="020F0502020204030204" pitchFamily="34" charset="0"/>
                <a:ea typeface="宋体" panose="02010600030101010101" pitchFamily="2" charset="-122"/>
                <a:cs typeface="Calibri" panose="020F0502020204030204" pitchFamily="34" charset="0"/>
              </a:rPr>
              <a:t> The first group has 64 customers; each needs 256</a:t>
            </a:r>
            <a:br>
              <a:rPr lang="en-US" altLang="zh-CN" b="1">
                <a:latin typeface="Calibri" panose="020F0502020204030204" pitchFamily="34" charset="0"/>
                <a:ea typeface="宋体" panose="02010600030101010101" pitchFamily="2" charset="-122"/>
                <a:cs typeface="Calibri" panose="020F0502020204030204" pitchFamily="34" charset="0"/>
              </a:rPr>
            </a:br>
            <a:r>
              <a:rPr lang="en-US" altLang="zh-CN" b="1">
                <a:latin typeface="Calibri" panose="020F0502020204030204" pitchFamily="34" charset="0"/>
                <a:ea typeface="宋体" panose="02010600030101010101" pitchFamily="2" charset="-122"/>
                <a:cs typeface="Calibri" panose="020F0502020204030204" pitchFamily="34" charset="0"/>
              </a:rPr>
              <a:t>     addresses.</a:t>
            </a:r>
          </a:p>
          <a:p>
            <a:pPr algn="just">
              <a:spcBef>
                <a:spcPct val="0"/>
              </a:spcBef>
              <a:buClrTx/>
              <a:buFontTx/>
              <a:buNone/>
            </a:pPr>
            <a:r>
              <a:rPr lang="en-US" altLang="zh-CN" b="1">
                <a:solidFill>
                  <a:schemeClr val="hlink"/>
                </a:solidFill>
                <a:latin typeface="Calibri" panose="020F0502020204030204" pitchFamily="34" charset="0"/>
                <a:ea typeface="宋体" panose="02010600030101010101" pitchFamily="2" charset="-122"/>
                <a:cs typeface="Calibri" panose="020F0502020204030204" pitchFamily="34" charset="0"/>
              </a:rPr>
              <a:t>b.</a:t>
            </a:r>
            <a:r>
              <a:rPr lang="en-US" altLang="zh-CN" b="1">
                <a:latin typeface="Calibri" panose="020F0502020204030204" pitchFamily="34" charset="0"/>
                <a:ea typeface="宋体" panose="02010600030101010101" pitchFamily="2" charset="-122"/>
                <a:cs typeface="Calibri" panose="020F0502020204030204" pitchFamily="34" charset="0"/>
              </a:rPr>
              <a:t> The second group has 128 customers; each needs 128</a:t>
            </a:r>
            <a:br>
              <a:rPr lang="en-US" altLang="zh-CN" b="1">
                <a:latin typeface="Calibri" panose="020F0502020204030204" pitchFamily="34" charset="0"/>
                <a:ea typeface="宋体" panose="02010600030101010101" pitchFamily="2" charset="-122"/>
                <a:cs typeface="Calibri" panose="020F0502020204030204" pitchFamily="34" charset="0"/>
              </a:rPr>
            </a:br>
            <a:r>
              <a:rPr lang="en-US" altLang="zh-CN" b="1">
                <a:latin typeface="Calibri" panose="020F0502020204030204" pitchFamily="34" charset="0"/>
                <a:ea typeface="宋体" panose="02010600030101010101" pitchFamily="2" charset="-122"/>
                <a:cs typeface="Calibri" panose="020F0502020204030204" pitchFamily="34" charset="0"/>
              </a:rPr>
              <a:t>     addresses.</a:t>
            </a:r>
          </a:p>
          <a:p>
            <a:pPr algn="just">
              <a:spcBef>
                <a:spcPct val="0"/>
              </a:spcBef>
              <a:buClrTx/>
              <a:buFontTx/>
              <a:buNone/>
            </a:pPr>
            <a:r>
              <a:rPr lang="en-US" altLang="zh-CN" b="1">
                <a:solidFill>
                  <a:schemeClr val="hlink"/>
                </a:solidFill>
                <a:latin typeface="Calibri" panose="020F0502020204030204" pitchFamily="34" charset="0"/>
                <a:ea typeface="宋体" panose="02010600030101010101" pitchFamily="2" charset="-122"/>
                <a:cs typeface="Calibri" panose="020F0502020204030204" pitchFamily="34" charset="0"/>
              </a:rPr>
              <a:t>c.</a:t>
            </a:r>
            <a:r>
              <a:rPr lang="en-US" altLang="zh-CN" b="1">
                <a:latin typeface="Calibri" panose="020F0502020204030204" pitchFamily="34" charset="0"/>
                <a:ea typeface="宋体" panose="02010600030101010101" pitchFamily="2" charset="-122"/>
                <a:cs typeface="Calibri" panose="020F0502020204030204" pitchFamily="34" charset="0"/>
              </a:rPr>
              <a:t> The third group has 128 customers; each needs 64</a:t>
            </a:r>
            <a:br>
              <a:rPr lang="en-US" altLang="zh-CN" b="1">
                <a:latin typeface="Calibri" panose="020F0502020204030204" pitchFamily="34" charset="0"/>
                <a:ea typeface="宋体" panose="02010600030101010101" pitchFamily="2" charset="-122"/>
                <a:cs typeface="Calibri" panose="020F0502020204030204" pitchFamily="34" charset="0"/>
              </a:rPr>
            </a:br>
            <a:r>
              <a:rPr lang="en-US" altLang="zh-CN" b="1">
                <a:latin typeface="Calibri" panose="020F0502020204030204" pitchFamily="34" charset="0"/>
                <a:ea typeface="宋体" panose="02010600030101010101" pitchFamily="2" charset="-122"/>
                <a:cs typeface="Calibri" panose="020F0502020204030204" pitchFamily="34" charset="0"/>
              </a:rPr>
              <a:t>     addresses.</a:t>
            </a:r>
          </a:p>
          <a:p>
            <a:pPr algn="just">
              <a:spcBef>
                <a:spcPct val="0"/>
              </a:spcBef>
              <a:buClrTx/>
              <a:buFontTx/>
              <a:buNone/>
            </a:pPr>
            <a:r>
              <a:rPr lang="en-US" altLang="zh-CN" b="1">
                <a:latin typeface="Calibri" panose="020F0502020204030204" pitchFamily="34" charset="0"/>
                <a:ea typeface="宋体" panose="02010600030101010101" pitchFamily="2" charset="-122"/>
                <a:cs typeface="Calibri" panose="020F0502020204030204" pitchFamily="34" charset="0"/>
              </a:rPr>
              <a:t>Design the subblocks and find out how many addresses are still available after these allocations.</a:t>
            </a:r>
          </a:p>
        </p:txBody>
      </p:sp>
      <p:sp>
        <p:nvSpPr>
          <p:cNvPr id="162820" name="Text Box 3"/>
          <p:cNvSpPr txBox="1">
            <a:spLocks noChangeArrowheads="1"/>
          </p:cNvSpPr>
          <p:nvPr/>
        </p:nvSpPr>
        <p:spPr bwMode="auto">
          <a:xfrm>
            <a:off x="458788" y="411163"/>
            <a:ext cx="16748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a:t>
            </a:r>
          </a:p>
        </p:txBody>
      </p:sp>
    </p:spTree>
    <p:extLst>
      <p:ext uri="{BB962C8B-B14F-4D97-AF65-F5344CB8AC3E}">
        <p14:creationId xmlns:p14="http://schemas.microsoft.com/office/powerpoint/2010/main" val="2949229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2"/>
          <p:cNvSpPr>
            <a:spLocks noChangeArrowheads="1"/>
          </p:cNvSpPr>
          <p:nvPr/>
        </p:nvSpPr>
        <p:spPr bwMode="auto">
          <a:xfrm>
            <a:off x="228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Solution</a:t>
            </a:r>
          </a:p>
          <a:p>
            <a:pPr algn="just">
              <a:spcBef>
                <a:spcPct val="0"/>
              </a:spcBef>
              <a:buClrTx/>
              <a:buFontTx/>
              <a:buNone/>
            </a:pPr>
            <a:endParaRPr lang="zh-CN" altLang="en-US" sz="2800" b="1" i="1">
              <a:latin typeface="Times New Roman" panose="02020603050405020304" pitchFamily="18" charset="0"/>
              <a:ea typeface="宋体" panose="02010600030101010101" pitchFamily="2" charset="-122"/>
            </a:endParaRPr>
          </a:p>
        </p:txBody>
      </p:sp>
      <p:sp>
        <p:nvSpPr>
          <p:cNvPr id="164868" name="Text Box 3"/>
          <p:cNvSpPr txBox="1">
            <a:spLocks noChangeArrowheads="1"/>
          </p:cNvSpPr>
          <p:nvPr/>
        </p:nvSpPr>
        <p:spPr bwMode="auto">
          <a:xfrm>
            <a:off x="474663" y="411163"/>
            <a:ext cx="37163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 (continued)</a:t>
            </a:r>
          </a:p>
        </p:txBody>
      </p:sp>
      <p:sp>
        <p:nvSpPr>
          <p:cNvPr id="164869" name="Rectangle 4"/>
          <p:cNvSpPr>
            <a:spLocks noChangeArrowheads="1"/>
          </p:cNvSpPr>
          <p:nvPr/>
        </p:nvSpPr>
        <p:spPr bwMode="auto">
          <a:xfrm>
            <a:off x="228600" y="1785938"/>
            <a:ext cx="8686800" cy="22272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Group 1</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For this group, each customer needs 256 addresses. This means that 8 (log2 256) bits are needed to define each host. The prefix length is then 32 − 8 = 24. The addresses are</a:t>
            </a:r>
          </a:p>
        </p:txBody>
      </p:sp>
      <p:pic>
        <p:nvPicPr>
          <p:cNvPr id="16487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75" y="4343400"/>
            <a:ext cx="6902450" cy="187166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0128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Text Box 2"/>
          <p:cNvSpPr txBox="1">
            <a:spLocks noChangeArrowheads="1"/>
          </p:cNvSpPr>
          <p:nvPr/>
        </p:nvSpPr>
        <p:spPr bwMode="auto">
          <a:xfrm>
            <a:off x="474663" y="411163"/>
            <a:ext cx="37163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 (continued)</a:t>
            </a:r>
          </a:p>
        </p:txBody>
      </p:sp>
      <p:sp>
        <p:nvSpPr>
          <p:cNvPr id="166916" name="Rectangle 3"/>
          <p:cNvSpPr>
            <a:spLocks noChangeArrowheads="1"/>
          </p:cNvSpPr>
          <p:nvPr/>
        </p:nvSpPr>
        <p:spPr bwMode="auto">
          <a:xfrm>
            <a:off x="152400" y="1295400"/>
            <a:ext cx="8686800" cy="22272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Group 2</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For this group, each customer needs 128 addresses. This means that 7 (log2 128) bits are needed to define each host. The prefix length is then 32 − 7 = 25. The addresses are</a:t>
            </a:r>
          </a:p>
        </p:txBody>
      </p:sp>
      <p:pic>
        <p:nvPicPr>
          <p:cNvPr id="166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3730625"/>
            <a:ext cx="6723063" cy="190817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2794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Text Box 2"/>
          <p:cNvSpPr txBox="1">
            <a:spLocks noChangeArrowheads="1"/>
          </p:cNvSpPr>
          <p:nvPr/>
        </p:nvSpPr>
        <p:spPr bwMode="auto">
          <a:xfrm>
            <a:off x="457200" y="411163"/>
            <a:ext cx="37163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3200" b="1" i="1">
                <a:solidFill>
                  <a:schemeClr val="hlink"/>
                </a:solidFill>
                <a:latin typeface="Times New Roman" panose="02020603050405020304" pitchFamily="18" charset="0"/>
                <a:ea typeface="宋体" panose="02010600030101010101" pitchFamily="2" charset="-122"/>
              </a:rPr>
              <a:t>Example (continued)</a:t>
            </a:r>
          </a:p>
        </p:txBody>
      </p:sp>
      <p:sp>
        <p:nvSpPr>
          <p:cNvPr id="168964" name="Rectangle 3"/>
          <p:cNvSpPr>
            <a:spLocks noChangeArrowheads="1"/>
          </p:cNvSpPr>
          <p:nvPr/>
        </p:nvSpPr>
        <p:spPr bwMode="auto">
          <a:xfrm>
            <a:off x="152400" y="890588"/>
            <a:ext cx="8686800" cy="18002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solidFill>
                  <a:schemeClr val="hlink"/>
                </a:solidFill>
                <a:latin typeface="Calibri" panose="020F0502020204030204" pitchFamily="34" charset="0"/>
                <a:ea typeface="宋体" panose="02010600030101010101" pitchFamily="2" charset="-122"/>
                <a:cs typeface="Calibri" panose="020F0502020204030204" pitchFamily="34" charset="0"/>
              </a:rPr>
              <a:t>Group 3</a:t>
            </a:r>
          </a:p>
          <a:p>
            <a:pPr algn="just">
              <a:spcBef>
                <a:spcPct val="0"/>
              </a:spcBef>
              <a:buClrTx/>
              <a:buFontTx/>
              <a:buNone/>
            </a:pPr>
            <a:r>
              <a:rPr lang="en-US" altLang="zh-CN" sz="2800" b="1" i="1">
                <a:latin typeface="Calibri" panose="020F0502020204030204" pitchFamily="34" charset="0"/>
                <a:ea typeface="宋体" panose="02010600030101010101" pitchFamily="2" charset="-122"/>
                <a:cs typeface="Calibri" panose="020F0502020204030204" pitchFamily="34" charset="0"/>
              </a:rPr>
              <a:t>For this group, each customer needs 64 addresses. This means that 6 (log</a:t>
            </a:r>
            <a:r>
              <a:rPr lang="en-US" altLang="zh-CN" sz="2800" b="1" i="1" baseline="-16000">
                <a:latin typeface="Calibri" panose="020F0502020204030204" pitchFamily="34" charset="0"/>
                <a:ea typeface="宋体" panose="02010600030101010101" pitchFamily="2" charset="-122"/>
                <a:cs typeface="Calibri" panose="020F0502020204030204" pitchFamily="34" charset="0"/>
              </a:rPr>
              <a:t>2</a:t>
            </a:r>
            <a:r>
              <a:rPr lang="en-US" altLang="zh-CN" sz="2800" b="1" i="1">
                <a:latin typeface="Calibri" panose="020F0502020204030204" pitchFamily="34" charset="0"/>
                <a:ea typeface="宋体" panose="02010600030101010101" pitchFamily="2" charset="-122"/>
                <a:cs typeface="Calibri" panose="020F0502020204030204" pitchFamily="34" charset="0"/>
              </a:rPr>
              <a:t>64) bits are needed to each host. The prefix length is then 32 − 6 = 26. The addresses are</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843213"/>
            <a:ext cx="6831013" cy="1881187"/>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66" name="Rectangle 5"/>
          <p:cNvSpPr>
            <a:spLocks noChangeArrowheads="1"/>
          </p:cNvSpPr>
          <p:nvPr/>
        </p:nvSpPr>
        <p:spPr bwMode="auto">
          <a:xfrm>
            <a:off x="152400" y="4873083"/>
            <a:ext cx="8686800" cy="13731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Number of granted addresses to the ISP: 65,536</a:t>
            </a:r>
          </a:p>
          <a:p>
            <a:pPr algn="just">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Number of allocated addresses by the ISP: 40,960</a:t>
            </a:r>
          </a:p>
          <a:p>
            <a:pPr algn="just">
              <a:spcBef>
                <a:spcPct val="0"/>
              </a:spcBef>
              <a:buClrTx/>
              <a:buFontTx/>
              <a:buNone/>
            </a:pPr>
            <a:r>
              <a:rPr lang="en-US" altLang="zh-CN" sz="2800" b="1" i="1" dirty="0">
                <a:latin typeface="Calibri" panose="020F0502020204030204" pitchFamily="34" charset="0"/>
                <a:ea typeface="宋体" panose="02010600030101010101" pitchFamily="2" charset="-122"/>
                <a:cs typeface="Calibri" panose="020F0502020204030204" pitchFamily="34" charset="0"/>
              </a:rPr>
              <a:t>Number of available addresses: 24,576</a:t>
            </a:r>
          </a:p>
        </p:txBody>
      </p:sp>
    </p:spTree>
    <p:extLst>
      <p:ext uri="{BB962C8B-B14F-4D97-AF65-F5344CB8AC3E}">
        <p14:creationId xmlns:p14="http://schemas.microsoft.com/office/powerpoint/2010/main" val="11819590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50D2C2D7-32E7-4608-8C05-E50977B04A0B}"/>
              </a:ext>
            </a:extLst>
          </p:cNvPr>
          <p:cNvSpPr>
            <a:spLocks noGrp="1"/>
          </p:cNvSpPr>
          <p:nvPr>
            <p:ph type="body" idx="1"/>
          </p:nvPr>
        </p:nvSpPr>
        <p:spPr/>
        <p:txBody>
          <a:bodyPr/>
          <a:lstStyle/>
          <a:p>
            <a:endParaRPr lang="zh-CN" altLang="en-US"/>
          </a:p>
        </p:txBody>
      </p:sp>
      <p:sp>
        <p:nvSpPr>
          <p:cNvPr id="4" name="标题 3">
            <a:extLst>
              <a:ext uri="{FF2B5EF4-FFF2-40B4-BE49-F238E27FC236}">
                <a16:creationId xmlns:a16="http://schemas.microsoft.com/office/drawing/2014/main" id="{9DEAE7F1-0BCE-4C54-99C9-7AC208B38738}"/>
              </a:ext>
            </a:extLst>
          </p:cNvPr>
          <p:cNvSpPr>
            <a:spLocks noGrp="1"/>
          </p:cNvSpPr>
          <p:nvPr>
            <p:ph type="title"/>
          </p:nvPr>
        </p:nvSpPr>
        <p:spPr/>
        <p:txBody>
          <a:bodyPr/>
          <a:lstStyle/>
          <a:p>
            <a:r>
              <a:rPr lang="en-US" altLang="zh-CN" dirty="0"/>
              <a:t>An example of address allocation and </a:t>
            </a:r>
            <a:br>
              <a:rPr lang="en-US" altLang="zh-CN" dirty="0"/>
            </a:br>
            <a:r>
              <a:rPr lang="en-US" altLang="zh-CN" dirty="0"/>
              <a:t>distribution by an ISP</a:t>
            </a:r>
            <a:endParaRPr lang="zh-CN" altLang="en-US" dirty="0"/>
          </a:p>
        </p:txBody>
      </p:sp>
      <p:pic>
        <p:nvPicPr>
          <p:cNvPr id="1710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524000"/>
            <a:ext cx="8428037" cy="41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85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id="{071C46F8-638C-4E06-96C1-280C3058ECDB}"/>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Sending acknowledgments in a virtual-circuit network</a:t>
            </a:r>
            <a:endParaRPr lang="zh-CN" altLang="en-US" dirty="0"/>
          </a:p>
        </p:txBody>
      </p:sp>
      <p:grpSp>
        <p:nvGrpSpPr>
          <p:cNvPr id="5" name="Group 1"/>
          <p:cNvGrpSpPr>
            <a:grpSpLocks/>
          </p:cNvGrpSpPr>
          <p:nvPr/>
        </p:nvGrpSpPr>
        <p:grpSpPr bwMode="auto">
          <a:xfrm>
            <a:off x="609600" y="2603500"/>
            <a:ext cx="7789863" cy="2536825"/>
            <a:chOff x="533400" y="2428940"/>
            <a:chExt cx="7790467" cy="2536718"/>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28940"/>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24" y="4748034"/>
              <a:ext cx="129025"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
          <p:cNvGrpSpPr>
            <a:grpSpLocks/>
          </p:cNvGrpSpPr>
          <p:nvPr/>
        </p:nvGrpSpPr>
        <p:grpSpPr bwMode="auto">
          <a:xfrm>
            <a:off x="1066800" y="2917825"/>
            <a:ext cx="7023100" cy="1752600"/>
            <a:chOff x="990600" y="2743200"/>
            <a:chExt cx="7023393" cy="1752600"/>
          </a:xfrm>
        </p:grpSpPr>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040" y="4323036"/>
              <a:ext cx="2194560" cy="15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2936395"/>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193" y="431292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16088" y="2833687"/>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98775" y="3589337"/>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7825" y="4449762"/>
            <a:ext cx="5302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388" y="4416425"/>
            <a:ext cx="5302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1425" y="2836862"/>
            <a:ext cx="223837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7638" y="4071937"/>
            <a:ext cx="12239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8400" y="3424237"/>
            <a:ext cx="3651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1317625"/>
            <a:ext cx="24463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68538" y="1262062"/>
            <a:ext cx="1846262"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09800" y="5046662"/>
            <a:ext cx="18669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87938" y="5030787"/>
            <a:ext cx="1846262"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77000" y="1143000"/>
            <a:ext cx="23606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226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25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12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125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righ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580">
                                          <p:stCondLst>
                                            <p:cond delay="0"/>
                                          </p:stCondLst>
                                        </p:cTn>
                                        <p:tgtEl>
                                          <p:spTgt spid="24"/>
                                        </p:tgtEl>
                                      </p:cBhvr>
                                    </p:animEffect>
                                    <p:anim calcmode="lin" valueType="num">
                                      <p:cBhvr>
                                        <p:cTn id="67"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72" dur="26">
                                          <p:stCondLst>
                                            <p:cond delay="650"/>
                                          </p:stCondLst>
                                        </p:cTn>
                                        <p:tgtEl>
                                          <p:spTgt spid="24"/>
                                        </p:tgtEl>
                                      </p:cBhvr>
                                      <p:to x="100000" y="60000"/>
                                    </p:animScale>
                                    <p:animScale>
                                      <p:cBhvr>
                                        <p:cTn id="73" dur="166" decel="50000">
                                          <p:stCondLst>
                                            <p:cond delay="676"/>
                                          </p:stCondLst>
                                        </p:cTn>
                                        <p:tgtEl>
                                          <p:spTgt spid="24"/>
                                        </p:tgtEl>
                                      </p:cBhvr>
                                      <p:to x="100000" y="100000"/>
                                    </p:animScale>
                                    <p:animScale>
                                      <p:cBhvr>
                                        <p:cTn id="74" dur="26">
                                          <p:stCondLst>
                                            <p:cond delay="1312"/>
                                          </p:stCondLst>
                                        </p:cTn>
                                        <p:tgtEl>
                                          <p:spTgt spid="24"/>
                                        </p:tgtEl>
                                      </p:cBhvr>
                                      <p:to x="100000" y="80000"/>
                                    </p:animScale>
                                    <p:animScale>
                                      <p:cBhvr>
                                        <p:cTn id="75" dur="166" decel="50000">
                                          <p:stCondLst>
                                            <p:cond delay="1338"/>
                                          </p:stCondLst>
                                        </p:cTn>
                                        <p:tgtEl>
                                          <p:spTgt spid="24"/>
                                        </p:tgtEl>
                                      </p:cBhvr>
                                      <p:to x="100000" y="100000"/>
                                    </p:animScale>
                                    <p:animScale>
                                      <p:cBhvr>
                                        <p:cTn id="76" dur="26">
                                          <p:stCondLst>
                                            <p:cond delay="1642"/>
                                          </p:stCondLst>
                                        </p:cTn>
                                        <p:tgtEl>
                                          <p:spTgt spid="24"/>
                                        </p:tgtEl>
                                      </p:cBhvr>
                                      <p:to x="100000" y="90000"/>
                                    </p:animScale>
                                    <p:animScale>
                                      <p:cBhvr>
                                        <p:cTn id="77" dur="166" decel="50000">
                                          <p:stCondLst>
                                            <p:cond delay="1668"/>
                                          </p:stCondLst>
                                        </p:cTn>
                                        <p:tgtEl>
                                          <p:spTgt spid="24"/>
                                        </p:tgtEl>
                                      </p:cBhvr>
                                      <p:to x="100000" y="100000"/>
                                    </p:animScale>
                                    <p:animScale>
                                      <p:cBhvr>
                                        <p:cTn id="78" dur="26">
                                          <p:stCondLst>
                                            <p:cond delay="1808"/>
                                          </p:stCondLst>
                                        </p:cTn>
                                        <p:tgtEl>
                                          <p:spTgt spid="24"/>
                                        </p:tgtEl>
                                      </p:cBhvr>
                                      <p:to x="100000" y="95000"/>
                                    </p:animScale>
                                    <p:animScale>
                                      <p:cBhvr>
                                        <p:cTn id="79"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(2 of 3)</a:t>
            </a:r>
          </a:p>
        </p:txBody>
      </p:sp>
      <p:sp>
        <p:nvSpPr>
          <p:cNvPr id="3" name="Text Placeholder 2"/>
          <p:cNvSpPr>
            <a:spLocks noGrp="1"/>
          </p:cNvSpPr>
          <p:nvPr>
            <p:ph type="body" idx="1"/>
          </p:nvPr>
        </p:nvSpPr>
        <p:spPr>
          <a:xfrm>
            <a:off x="457200" y="5172730"/>
            <a:ext cx="8229600" cy="1018367"/>
          </a:xfrm>
        </p:spPr>
        <p:txBody>
          <a:bodyPr/>
          <a:lstStyle/>
          <a:p>
            <a:pPr algn="ctr"/>
            <a:r>
              <a:rPr lang="en-US" dirty="0"/>
              <a:t>Aggregation of IP prefixes</a:t>
            </a:r>
          </a:p>
        </p:txBody>
      </p:sp>
      <p:pic>
        <p:nvPicPr>
          <p:cNvPr id="6" name="Picture Placeholder 5" descr="Short Description: &#10;An illustration shows aggregation of I P prefixes.&#10;&#10;Long Description: &#10;The illustration shows a router at New York connected to a router at London with one aggregate prefix, 192.24.0.0 backward slash 19. The router at London is connected to three universities with 3 prefixes as follows. Cambridge (194.24.0.0 backward slash 21), Oxford (194.24.16.0 backward slash 20), and Edinburgh (194.24.8.0 backward slash 22).&#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94623" y="2418334"/>
            <a:ext cx="6201337" cy="3263580"/>
          </a:xfrm>
        </p:spPr>
      </p:pic>
      <p:sp>
        <p:nvSpPr>
          <p:cNvPr id="4" name="矩形 3">
            <a:extLst>
              <a:ext uri="{FF2B5EF4-FFF2-40B4-BE49-F238E27FC236}">
                <a16:creationId xmlns:a16="http://schemas.microsoft.com/office/drawing/2014/main" id="{600F261B-1E74-42EA-BC5B-C5B72673AC4E}"/>
              </a:ext>
            </a:extLst>
          </p:cNvPr>
          <p:cNvSpPr/>
          <p:nvPr/>
        </p:nvSpPr>
        <p:spPr>
          <a:xfrm>
            <a:off x="702526" y="1346211"/>
            <a:ext cx="7382107" cy="830997"/>
          </a:xfrm>
          <a:prstGeom prst="rect">
            <a:avLst/>
          </a:prstGeom>
        </p:spPr>
        <p:txBody>
          <a:bodyPr wrap="square">
            <a:spAutoFit/>
          </a:bodyPr>
          <a:lstStyle/>
          <a:p>
            <a:r>
              <a:rPr lang="en-US" altLang="zh-CN" sz="2400" dirty="0">
                <a:ea typeface="宋体" panose="02010600030101010101" pitchFamily="2" charset="-122"/>
              </a:rPr>
              <a:t>Aggregation joins multiple IP prefixes into a single  larger prefix to reduce routing table size</a:t>
            </a:r>
          </a:p>
        </p:txBody>
      </p:sp>
    </p:spTree>
    <p:extLst>
      <p:ext uri="{BB962C8B-B14F-4D97-AF65-F5344CB8AC3E}">
        <p14:creationId xmlns:p14="http://schemas.microsoft.com/office/powerpoint/2010/main" val="12832622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5" name="Rectangle 3"/>
          <p:cNvSpPr>
            <a:spLocks noGrp="1" noChangeArrowheads="1"/>
          </p:cNvSpPr>
          <p:nvPr>
            <p:ph type="body" idx="1"/>
          </p:nvPr>
        </p:nvSpPr>
        <p:spPr>
          <a:xfrm>
            <a:off x="457200" y="2524918"/>
            <a:ext cx="8229600" cy="4525963"/>
          </a:xfrm>
        </p:spPr>
        <p:txBody>
          <a:bodyPr/>
          <a:lstStyle/>
          <a:p>
            <a:pPr>
              <a:lnSpc>
                <a:spcPct val="110000"/>
              </a:lnSpc>
            </a:pPr>
            <a:r>
              <a:rPr lang="en-AU" altLang="zh-CN" sz="2000" dirty="0">
                <a:ea typeface="宋体" panose="02010600030101010101" pitchFamily="2" charset="-122"/>
              </a:rPr>
              <a:t>Four class C networks were put together to form the </a:t>
            </a:r>
            <a:r>
              <a:rPr lang="en-AU" altLang="zh-CN" sz="2000" dirty="0" err="1">
                <a:ea typeface="宋体" panose="02010600030101010101" pitchFamily="2" charset="-122"/>
              </a:rPr>
              <a:t>supernet</a:t>
            </a:r>
            <a:r>
              <a:rPr lang="en-AU" altLang="zh-CN" sz="2000" dirty="0">
                <a:ea typeface="宋体" panose="02010600030101010101" pitchFamily="2" charset="-122"/>
              </a:rPr>
              <a:t>:</a:t>
            </a:r>
          </a:p>
          <a:p>
            <a:pPr lvl="1">
              <a:lnSpc>
                <a:spcPct val="150000"/>
              </a:lnSpc>
            </a:pPr>
            <a:r>
              <a:rPr lang="en-US" altLang="zh-CN" sz="1800" dirty="0">
                <a:ea typeface="宋体" panose="02010600030101010101" pitchFamily="2" charset="-122"/>
              </a:rPr>
              <a:t>192.230.20. 0</a:t>
            </a:r>
          </a:p>
          <a:p>
            <a:pPr lvl="1">
              <a:lnSpc>
                <a:spcPct val="150000"/>
              </a:lnSpc>
            </a:pPr>
            <a:r>
              <a:rPr lang="en-US" altLang="zh-CN" sz="1800" dirty="0">
                <a:ea typeface="宋体" panose="02010600030101010101" pitchFamily="2" charset="-122"/>
              </a:rPr>
              <a:t>192.230.21. 0</a:t>
            </a:r>
          </a:p>
          <a:p>
            <a:pPr lvl="1">
              <a:lnSpc>
                <a:spcPct val="150000"/>
              </a:lnSpc>
            </a:pPr>
            <a:r>
              <a:rPr lang="en-US" altLang="zh-CN" sz="1800" dirty="0">
                <a:ea typeface="宋体" panose="02010600030101010101" pitchFamily="2" charset="-122"/>
              </a:rPr>
              <a:t>192.230.22. 0</a:t>
            </a:r>
          </a:p>
          <a:p>
            <a:pPr lvl="1">
              <a:lnSpc>
                <a:spcPct val="150000"/>
              </a:lnSpc>
            </a:pPr>
            <a:r>
              <a:rPr lang="en-US" altLang="zh-CN" sz="1800" dirty="0">
                <a:ea typeface="宋体" panose="02010600030101010101" pitchFamily="2" charset="-122"/>
              </a:rPr>
              <a:t>192.230.23. 0</a:t>
            </a:r>
          </a:p>
          <a:p>
            <a:pPr lvl="1">
              <a:lnSpc>
                <a:spcPct val="110000"/>
              </a:lnSpc>
            </a:pPr>
            <a:endParaRPr lang="en-US" altLang="zh-CN" sz="1800" dirty="0">
              <a:ea typeface="宋体" panose="02010600030101010101" pitchFamily="2" charset="-122"/>
            </a:endParaRPr>
          </a:p>
          <a:p>
            <a:pPr>
              <a:lnSpc>
                <a:spcPct val="110000"/>
              </a:lnSpc>
            </a:pPr>
            <a:r>
              <a:rPr lang="en-AU" altLang="zh-CN" sz="2000" dirty="0">
                <a:ea typeface="宋体" panose="02010600030101010101" pitchFamily="2" charset="-122"/>
              </a:rPr>
              <a:t>The address of lowest network together with the </a:t>
            </a:r>
            <a:r>
              <a:rPr lang="en-AU" altLang="zh-CN" sz="2000" dirty="0" err="1">
                <a:ea typeface="宋体" panose="02010600030101010101" pitchFamily="2" charset="-122"/>
              </a:rPr>
              <a:t>supernet</a:t>
            </a:r>
            <a:r>
              <a:rPr lang="en-AU" altLang="zh-CN" sz="2000" dirty="0">
                <a:ea typeface="宋体" panose="02010600030101010101" pitchFamily="2" charset="-122"/>
              </a:rPr>
              <a:t> mask is required in the global routers for routing :  </a:t>
            </a:r>
            <a:r>
              <a:rPr lang="en-US" altLang="zh-CN" sz="2000" b="1" i="1" dirty="0">
                <a:solidFill>
                  <a:srgbClr val="0000FF"/>
                </a:solidFill>
                <a:ea typeface="宋体" panose="02010600030101010101" pitchFamily="2" charset="-122"/>
              </a:rPr>
              <a:t>192.230.20.0 / 22</a:t>
            </a:r>
          </a:p>
        </p:txBody>
      </p:sp>
      <p:sp>
        <p:nvSpPr>
          <p:cNvPr id="161795" name="Rectangle 2"/>
          <p:cNvSpPr>
            <a:spLocks noGrp="1" noChangeArrowheads="1"/>
          </p:cNvSpPr>
          <p:nvPr>
            <p:ph type="title"/>
          </p:nvPr>
        </p:nvSpPr>
        <p:spPr/>
        <p:txBody>
          <a:bodyPr/>
          <a:lstStyle/>
          <a:p>
            <a:r>
              <a:rPr lang="en-AU" altLang="zh-CN">
                <a:ea typeface="宋体" panose="02010600030101010101" pitchFamily="2" charset="-122"/>
              </a:rPr>
              <a:t>Supernet </a:t>
            </a:r>
            <a:r>
              <a:rPr lang="en-US" altLang="zh-CN">
                <a:ea typeface="宋体" panose="02010600030101010101" pitchFamily="2" charset="-122"/>
              </a:rPr>
              <a:t>: an example</a:t>
            </a:r>
          </a:p>
        </p:txBody>
      </p:sp>
      <p:grpSp>
        <p:nvGrpSpPr>
          <p:cNvPr id="842756" name="Group 4"/>
          <p:cNvGrpSpPr>
            <a:grpSpLocks/>
          </p:cNvGrpSpPr>
          <p:nvPr/>
        </p:nvGrpSpPr>
        <p:grpSpPr bwMode="auto">
          <a:xfrm>
            <a:off x="3578225" y="3113051"/>
            <a:ext cx="4905375" cy="1912937"/>
            <a:chOff x="2506" y="1910"/>
            <a:chExt cx="3090" cy="1205"/>
          </a:xfrm>
        </p:grpSpPr>
        <p:sp>
          <p:nvSpPr>
            <p:cNvPr id="161810" name="Rectangle 5"/>
            <p:cNvSpPr>
              <a:spLocks noChangeArrowheads="1"/>
            </p:cNvSpPr>
            <p:nvPr/>
          </p:nvSpPr>
          <p:spPr bwMode="auto">
            <a:xfrm>
              <a:off x="2506" y="1910"/>
              <a:ext cx="3090"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dirty="0">
                  <a:ea typeface="宋体" panose="02010600030101010101" pitchFamily="2" charset="-122"/>
                </a:rPr>
                <a:t>11000000 11100110 000101</a:t>
              </a:r>
              <a:r>
                <a:rPr lang="en-US" altLang="zh-CN" sz="1800" b="1" u="sng" dirty="0">
                  <a:solidFill>
                    <a:srgbClr val="A50021"/>
                  </a:solidFill>
                  <a:ea typeface="宋体" panose="02010600030101010101" pitchFamily="2" charset="-122"/>
                </a:rPr>
                <a:t>00</a:t>
              </a:r>
              <a:r>
                <a:rPr lang="en-US" altLang="zh-CN" sz="1800" b="1" dirty="0">
                  <a:ea typeface="宋体" panose="02010600030101010101" pitchFamily="2" charset="-122"/>
                </a:rPr>
                <a:t> 00000000</a:t>
              </a:r>
            </a:p>
          </p:txBody>
        </p:sp>
        <p:sp>
          <p:nvSpPr>
            <p:cNvPr id="161811" name="Rectangle 6"/>
            <p:cNvSpPr>
              <a:spLocks noChangeArrowheads="1"/>
            </p:cNvSpPr>
            <p:nvPr/>
          </p:nvSpPr>
          <p:spPr bwMode="auto">
            <a:xfrm>
              <a:off x="2506" y="2228"/>
              <a:ext cx="3090"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01</a:t>
              </a:r>
              <a:r>
                <a:rPr lang="en-US" altLang="zh-CN" sz="1800" b="1">
                  <a:ea typeface="宋体" panose="02010600030101010101" pitchFamily="2" charset="-122"/>
                </a:rPr>
                <a:t> 00000000</a:t>
              </a:r>
            </a:p>
          </p:txBody>
        </p:sp>
        <p:sp>
          <p:nvSpPr>
            <p:cNvPr id="161812" name="Rectangle 7"/>
            <p:cNvSpPr>
              <a:spLocks noChangeArrowheads="1"/>
            </p:cNvSpPr>
            <p:nvPr/>
          </p:nvSpPr>
          <p:spPr bwMode="auto">
            <a:xfrm>
              <a:off x="2506" y="2545"/>
              <a:ext cx="3081"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10</a:t>
              </a:r>
              <a:r>
                <a:rPr lang="en-US" altLang="zh-CN" sz="1800" b="1">
                  <a:ea typeface="宋体" panose="02010600030101010101" pitchFamily="2" charset="-122"/>
                </a:rPr>
                <a:t> 00000000</a:t>
              </a:r>
            </a:p>
          </p:txBody>
        </p:sp>
        <p:sp>
          <p:nvSpPr>
            <p:cNvPr id="161813" name="Rectangle 8"/>
            <p:cNvSpPr>
              <a:spLocks noChangeArrowheads="1"/>
            </p:cNvSpPr>
            <p:nvPr/>
          </p:nvSpPr>
          <p:spPr bwMode="auto">
            <a:xfrm>
              <a:off x="2506" y="2863"/>
              <a:ext cx="3072" cy="25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b="1">
                  <a:ea typeface="宋体" panose="02010600030101010101" pitchFamily="2" charset="-122"/>
                </a:rPr>
                <a:t>11000000 11100110 000101</a:t>
              </a:r>
              <a:r>
                <a:rPr lang="en-US" altLang="zh-CN" sz="1800" b="1" u="sng">
                  <a:solidFill>
                    <a:srgbClr val="A50021"/>
                  </a:solidFill>
                  <a:ea typeface="宋体" panose="02010600030101010101" pitchFamily="2" charset="-122"/>
                </a:rPr>
                <a:t>11</a:t>
              </a:r>
              <a:r>
                <a:rPr lang="en-US" altLang="zh-CN" sz="1800" b="1">
                  <a:ea typeface="宋体" panose="02010600030101010101" pitchFamily="2" charset="-122"/>
                </a:rPr>
                <a:t> 00000000</a:t>
              </a:r>
            </a:p>
          </p:txBody>
        </p:sp>
      </p:grpSp>
      <p:sp>
        <p:nvSpPr>
          <p:cNvPr id="161798" name="Rectangle 2"/>
          <p:cNvSpPr>
            <a:spLocks noChangeArrowheads="1"/>
          </p:cNvSpPr>
          <p:nvPr/>
        </p:nvSpPr>
        <p:spPr bwMode="auto">
          <a:xfrm>
            <a:off x="6030913" y="2008612"/>
            <a:ext cx="2087562" cy="452438"/>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Helvetica" panose="020B0604020202020204" pitchFamily="34" charset="0"/>
              <a:ea typeface="宋体" panose="02010600030101010101" pitchFamily="2" charset="-122"/>
            </a:endParaRPr>
          </a:p>
        </p:txBody>
      </p:sp>
      <p:sp>
        <p:nvSpPr>
          <p:cNvPr id="161799" name="Rectangle 4"/>
          <p:cNvSpPr>
            <a:spLocks noChangeArrowheads="1"/>
          </p:cNvSpPr>
          <p:nvPr/>
        </p:nvSpPr>
        <p:spPr bwMode="auto">
          <a:xfrm>
            <a:off x="558800" y="1970512"/>
            <a:ext cx="7543800" cy="4794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Helvetica" panose="020B0604020202020204" pitchFamily="34" charset="0"/>
              <a:ea typeface="宋体" panose="02010600030101010101" pitchFamily="2" charset="-122"/>
            </a:endParaRPr>
          </a:p>
        </p:txBody>
      </p:sp>
      <p:sp>
        <p:nvSpPr>
          <p:cNvPr id="161800" name="Text Box 5"/>
          <p:cNvSpPr txBox="1">
            <a:spLocks noChangeArrowheads="1"/>
          </p:cNvSpPr>
          <p:nvPr/>
        </p:nvSpPr>
        <p:spPr bwMode="auto">
          <a:xfrm>
            <a:off x="2359025" y="1421237"/>
            <a:ext cx="2209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Internet part</a:t>
            </a:r>
          </a:p>
        </p:txBody>
      </p:sp>
      <p:sp>
        <p:nvSpPr>
          <p:cNvPr id="161801" name="Line 6"/>
          <p:cNvSpPr>
            <a:spLocks noChangeShapeType="1"/>
          </p:cNvSpPr>
          <p:nvPr/>
        </p:nvSpPr>
        <p:spPr bwMode="auto">
          <a:xfrm>
            <a:off x="6030913" y="1970512"/>
            <a:ext cx="0" cy="479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7"/>
          <p:cNvSpPr txBox="1">
            <a:spLocks noChangeArrowheads="1"/>
          </p:cNvSpPr>
          <p:nvPr/>
        </p:nvSpPr>
        <p:spPr bwMode="auto">
          <a:xfrm>
            <a:off x="6391275" y="2080050"/>
            <a:ext cx="15843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Host ID</a:t>
            </a:r>
          </a:p>
        </p:txBody>
      </p:sp>
      <p:sp>
        <p:nvSpPr>
          <p:cNvPr id="161803" name="Text Box 8"/>
          <p:cNvSpPr txBox="1">
            <a:spLocks noChangeArrowheads="1"/>
          </p:cNvSpPr>
          <p:nvPr/>
        </p:nvSpPr>
        <p:spPr bwMode="auto">
          <a:xfrm>
            <a:off x="6308725" y="1421084"/>
            <a:ext cx="233203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dirty="0">
                <a:latin typeface="Tahoma" panose="020B0604030504040204" pitchFamily="34" charset="0"/>
                <a:ea typeface="宋体" panose="02010600030101010101" pitchFamily="2" charset="-122"/>
              </a:rPr>
              <a:t>Local part</a:t>
            </a:r>
          </a:p>
        </p:txBody>
      </p:sp>
      <p:sp>
        <p:nvSpPr>
          <p:cNvPr id="161804" name="Line 9"/>
          <p:cNvSpPr>
            <a:spLocks noChangeShapeType="1"/>
          </p:cNvSpPr>
          <p:nvPr/>
        </p:nvSpPr>
        <p:spPr bwMode="auto">
          <a:xfrm flipV="1">
            <a:off x="5992813" y="1814937"/>
            <a:ext cx="2149475"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5" name="Line 10"/>
          <p:cNvSpPr>
            <a:spLocks noChangeShapeType="1"/>
          </p:cNvSpPr>
          <p:nvPr/>
        </p:nvSpPr>
        <p:spPr bwMode="auto">
          <a:xfrm>
            <a:off x="558800" y="1799062"/>
            <a:ext cx="5472113" cy="1111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16"/>
          <p:cNvGrpSpPr>
            <a:grpSpLocks/>
          </p:cNvGrpSpPr>
          <p:nvPr/>
        </p:nvGrpSpPr>
        <p:grpSpPr bwMode="auto">
          <a:xfrm>
            <a:off x="5526088" y="1970512"/>
            <a:ext cx="504825" cy="477838"/>
            <a:chOff x="3560" y="1728"/>
            <a:chExt cx="318" cy="477"/>
          </a:xfrm>
        </p:grpSpPr>
        <p:sp>
          <p:nvSpPr>
            <p:cNvPr id="161808" name="Rectangle 17"/>
            <p:cNvSpPr>
              <a:spLocks noChangeArrowheads="1"/>
            </p:cNvSpPr>
            <p:nvPr/>
          </p:nvSpPr>
          <p:spPr bwMode="auto">
            <a:xfrm>
              <a:off x="3560" y="1752"/>
              <a:ext cx="318" cy="45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lang="zh-CN" altLang="en-US" sz="1800">
                <a:latin typeface="Helvetica" panose="020B0604020202020204" pitchFamily="34" charset="0"/>
                <a:ea typeface="宋体" panose="02010600030101010101" pitchFamily="2" charset="-122"/>
              </a:endParaRPr>
            </a:p>
          </p:txBody>
        </p:sp>
        <p:sp>
          <p:nvSpPr>
            <p:cNvPr id="161809" name="Line 18"/>
            <p:cNvSpPr>
              <a:spLocks noChangeShapeType="1"/>
            </p:cNvSpPr>
            <p:nvPr/>
          </p:nvSpPr>
          <p:spPr bwMode="auto">
            <a:xfrm>
              <a:off x="3560" y="1728"/>
              <a:ext cx="0" cy="47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1807" name="Text Box 19"/>
          <p:cNvSpPr txBox="1">
            <a:spLocks noChangeArrowheads="1"/>
          </p:cNvSpPr>
          <p:nvPr/>
        </p:nvSpPr>
        <p:spPr bwMode="auto">
          <a:xfrm>
            <a:off x="2286000" y="2080050"/>
            <a:ext cx="19446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FontTx/>
              <a:buNone/>
            </a:pPr>
            <a:r>
              <a:rPr lang="en-US" altLang="zh-CN" sz="1800">
                <a:latin typeface="Tahoma" panose="020B0604030504040204" pitchFamily="34" charset="0"/>
                <a:ea typeface="宋体" panose="02010600030101010101" pitchFamily="2" charset="-122"/>
              </a:rPr>
              <a:t>Network ID</a:t>
            </a:r>
          </a:p>
        </p:txBody>
      </p:sp>
    </p:spTree>
    <p:extLst>
      <p:ext uri="{BB962C8B-B14F-4D97-AF65-F5344CB8AC3E}">
        <p14:creationId xmlns:p14="http://schemas.microsoft.com/office/powerpoint/2010/main" val="1434913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2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2755">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edge">
                                      <p:cBhvr>
                                        <p:cTn id="1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(3 of 3)</a:t>
            </a:r>
          </a:p>
        </p:txBody>
      </p:sp>
      <p:sp>
        <p:nvSpPr>
          <p:cNvPr id="3" name="Text Placeholder 2"/>
          <p:cNvSpPr>
            <a:spLocks noGrp="1"/>
          </p:cNvSpPr>
          <p:nvPr>
            <p:ph type="body" idx="1"/>
          </p:nvPr>
        </p:nvSpPr>
        <p:spPr/>
        <p:txBody>
          <a:bodyPr/>
          <a:lstStyle/>
          <a:p>
            <a:pPr algn="ctr"/>
            <a:r>
              <a:rPr lang="en-US" dirty="0"/>
              <a:t>Longest matching prefix routing at the New York router</a:t>
            </a:r>
          </a:p>
        </p:txBody>
      </p:sp>
      <p:pic>
        <p:nvPicPr>
          <p:cNvPr id="10" name="Picture 2">
            <a:extLst>
              <a:ext uri="{FF2B5EF4-FFF2-40B4-BE49-F238E27FC236}">
                <a16:creationId xmlns:a16="http://schemas.microsoft.com/office/drawing/2014/main" id="{51951042-C17A-4A12-9736-C432863E4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956700"/>
            <a:ext cx="8420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8">
            <a:extLst>
              <a:ext uri="{FF2B5EF4-FFF2-40B4-BE49-F238E27FC236}">
                <a16:creationId xmlns:a16="http://schemas.microsoft.com/office/drawing/2014/main" id="{F7C78CAA-70AB-49F8-B233-761DF0B61E49}"/>
              </a:ext>
            </a:extLst>
          </p:cNvPr>
          <p:cNvSpPr txBox="1">
            <a:spLocks noChangeArrowheads="1"/>
          </p:cNvSpPr>
          <p:nvPr/>
        </p:nvSpPr>
        <p:spPr bwMode="auto">
          <a:xfrm>
            <a:off x="4729163" y="4610875"/>
            <a:ext cx="1985962"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Main prefix goes this way</a:t>
            </a:r>
          </a:p>
        </p:txBody>
      </p:sp>
      <p:sp>
        <p:nvSpPr>
          <p:cNvPr id="12" name="TextBox 9">
            <a:extLst>
              <a:ext uri="{FF2B5EF4-FFF2-40B4-BE49-F238E27FC236}">
                <a16:creationId xmlns:a16="http://schemas.microsoft.com/office/drawing/2014/main" id="{7A9F257C-BC40-4AB7-91FB-76545C92CF77}"/>
              </a:ext>
            </a:extLst>
          </p:cNvPr>
          <p:cNvSpPr txBox="1">
            <a:spLocks noChangeArrowheads="1"/>
          </p:cNvSpPr>
          <p:nvPr/>
        </p:nvSpPr>
        <p:spPr bwMode="auto">
          <a:xfrm>
            <a:off x="2743200" y="4606113"/>
            <a:ext cx="1416050" cy="554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Except for this part!</a:t>
            </a:r>
          </a:p>
        </p:txBody>
      </p:sp>
      <p:sp>
        <p:nvSpPr>
          <p:cNvPr id="13" name="矩形 12">
            <a:extLst>
              <a:ext uri="{FF2B5EF4-FFF2-40B4-BE49-F238E27FC236}">
                <a16:creationId xmlns:a16="http://schemas.microsoft.com/office/drawing/2014/main" id="{E75A3D18-D9EA-4180-A696-26E9668CC693}"/>
              </a:ext>
            </a:extLst>
          </p:cNvPr>
          <p:cNvSpPr/>
          <p:nvPr/>
        </p:nvSpPr>
        <p:spPr>
          <a:xfrm>
            <a:off x="624468" y="1520348"/>
            <a:ext cx="6891454" cy="1200329"/>
          </a:xfrm>
          <a:prstGeom prst="rect">
            <a:avLst/>
          </a:prstGeom>
        </p:spPr>
        <p:txBody>
          <a:bodyPr wrap="square">
            <a:spAutoFit/>
          </a:bodyPr>
          <a:lstStyle/>
          <a:p>
            <a:r>
              <a:rPr lang="en-US" altLang="zh-CN" sz="2400" dirty="0">
                <a:ea typeface="宋体" panose="02010600030101010101" pitchFamily="2" charset="-122"/>
              </a:rPr>
              <a:t>Packets are forwarded to the entry with the </a:t>
            </a:r>
            <a:r>
              <a:rPr lang="en-US" altLang="zh-CN" sz="2400" u="sng" dirty="0">
                <a:ea typeface="宋体" panose="02010600030101010101" pitchFamily="2" charset="-122"/>
              </a:rPr>
              <a:t>longest matching prefix</a:t>
            </a:r>
            <a:r>
              <a:rPr lang="en-US" altLang="zh-CN" sz="2400" dirty="0">
                <a:ea typeface="宋体" panose="02010600030101010101" pitchFamily="2" charset="-122"/>
              </a:rPr>
              <a:t> or smallest address block</a:t>
            </a:r>
          </a:p>
          <a:p>
            <a:pPr marL="342900" lvl="1" indent="-342900">
              <a:buFont typeface="Arial" panose="020B0604020202020204" pitchFamily="34" charset="0"/>
              <a:buChar char="•"/>
            </a:pPr>
            <a:r>
              <a:rPr lang="en-US" altLang="zh-CN" sz="2400" dirty="0">
                <a:ea typeface="宋体" panose="02010600030101010101" pitchFamily="2" charset="-122"/>
              </a:rPr>
              <a:t>Complicates forwarding but adds flexibility</a:t>
            </a:r>
          </a:p>
        </p:txBody>
      </p:sp>
    </p:spTree>
    <p:extLst>
      <p:ext uri="{BB962C8B-B14F-4D97-AF65-F5344CB8AC3E}">
        <p14:creationId xmlns:p14="http://schemas.microsoft.com/office/powerpoint/2010/main" val="4233976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D0D9E7F-141E-4D3E-B23C-0617A660F3BA}"/>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a:t>Simplified forwarding module in classless address</a:t>
            </a:r>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2101850"/>
            <a:ext cx="8397875"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1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sz="2000" dirty="0">
                <a:ea typeface="宋体" panose="02010600030101010101" pitchFamily="2" charset="-122"/>
              </a:rPr>
              <a:t>Make a forwarding table for router R1 using the configuration in the figure. Show the forwarding process if a packet arrives at R1 with the destination address 180.70.65.140.</a:t>
            </a:r>
          </a:p>
          <a:p>
            <a:endParaRPr lang="zh-CN" altLang="en-US" sz="2000" dirty="0"/>
          </a:p>
        </p:txBody>
      </p:sp>
      <p:sp>
        <p:nvSpPr>
          <p:cNvPr id="2" name="标题 1"/>
          <p:cNvSpPr>
            <a:spLocks noGrp="1"/>
          </p:cNvSpPr>
          <p:nvPr>
            <p:ph type="title"/>
          </p:nvPr>
        </p:nvSpPr>
        <p:spPr/>
        <p:txBody>
          <a:bodyPr/>
          <a:lstStyle/>
          <a:p>
            <a:r>
              <a:rPr lang="en-US" altLang="zh-CN"/>
              <a:t>Exercises</a:t>
            </a:r>
            <a:endParaRPr lang="zh-CN" alt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26" y="2683772"/>
            <a:ext cx="4995603" cy="374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
          <p:cNvGrpSpPr>
            <a:grpSpLocks/>
          </p:cNvGrpSpPr>
          <p:nvPr/>
        </p:nvGrpSpPr>
        <p:grpSpPr bwMode="auto">
          <a:xfrm>
            <a:off x="3485376" y="4913677"/>
            <a:ext cx="5267547" cy="1728952"/>
            <a:chOff x="547851" y="3505200"/>
            <a:chExt cx="8089203" cy="255369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851" y="3505200"/>
              <a:ext cx="8089203" cy="25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651641" y="3505200"/>
              <a:ext cx="7806559" cy="243840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238040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algn="just"/>
            <a:r>
              <a:rPr lang="en-US" altLang="zh-CN" b="1" i="1">
                <a:latin typeface="Calibri" panose="020F0502020204030204" pitchFamily="34" charset="0"/>
                <a:ea typeface="宋体" panose="02010600030101010101" pitchFamily="2" charset="-122"/>
                <a:cs typeface="Calibri" panose="020F0502020204030204" pitchFamily="34" charset="0"/>
              </a:rPr>
              <a:t>The router performs the following steps:</a:t>
            </a:r>
          </a:p>
          <a:p>
            <a:pPr algn="just"/>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1. </a:t>
            </a:r>
            <a:r>
              <a:rPr lang="en-US" altLang="zh-CN" b="1" i="1">
                <a:latin typeface="Calibri" panose="020F0502020204030204" pitchFamily="34" charset="0"/>
                <a:ea typeface="宋体" panose="02010600030101010101" pitchFamily="2" charset="-122"/>
                <a:cs typeface="Calibri" panose="020F0502020204030204" pitchFamily="34" charset="0"/>
              </a:rPr>
              <a:t>The first mask (</a:t>
            </a:r>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/26</a:t>
            </a:r>
            <a:r>
              <a:rPr lang="en-US" altLang="zh-CN" b="1" i="1">
                <a:latin typeface="Calibri" panose="020F0502020204030204" pitchFamily="34" charset="0"/>
                <a:ea typeface="宋体" panose="02010600030101010101" pitchFamily="2" charset="-122"/>
                <a:cs typeface="Calibri" panose="020F0502020204030204" pitchFamily="34" charset="0"/>
              </a:rPr>
              <a:t>) is applied to the destination address.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The result is 180.70.65.128, which does not match the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corresponding network address.</a:t>
            </a:r>
          </a:p>
          <a:p>
            <a:pPr algn="just"/>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2. </a:t>
            </a:r>
            <a:r>
              <a:rPr lang="en-US" altLang="zh-CN" b="1" i="1">
                <a:latin typeface="Calibri" panose="020F0502020204030204" pitchFamily="34" charset="0"/>
                <a:ea typeface="宋体" panose="02010600030101010101" pitchFamily="2" charset="-122"/>
                <a:cs typeface="Calibri" panose="020F0502020204030204" pitchFamily="34" charset="0"/>
              </a:rPr>
              <a:t>The second mask (</a:t>
            </a:r>
            <a:r>
              <a:rPr lang="en-US" altLang="zh-CN" b="1" i="1">
                <a:solidFill>
                  <a:srgbClr val="FF0000"/>
                </a:solidFill>
                <a:latin typeface="Calibri" panose="020F0502020204030204" pitchFamily="34" charset="0"/>
                <a:ea typeface="宋体" panose="02010600030101010101" pitchFamily="2" charset="-122"/>
                <a:cs typeface="Calibri" panose="020F0502020204030204" pitchFamily="34" charset="0"/>
              </a:rPr>
              <a:t>/25</a:t>
            </a:r>
            <a:r>
              <a:rPr lang="en-US" altLang="zh-CN" b="1" i="1">
                <a:latin typeface="Calibri" panose="020F0502020204030204" pitchFamily="34" charset="0"/>
                <a:ea typeface="宋体" panose="02010600030101010101" pitchFamily="2" charset="-122"/>
                <a:cs typeface="Calibri" panose="020F0502020204030204" pitchFamily="34" charset="0"/>
              </a:rPr>
              <a:t>) is applied to the destination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address. The result is 180.70.65.128, which matches the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corresponding network address. The next-hop address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and the interface number m0 are extracted for </a:t>
            </a:r>
            <a:br>
              <a:rPr lang="en-US" altLang="zh-CN" b="1" i="1">
                <a:latin typeface="Calibri" panose="020F0502020204030204" pitchFamily="34" charset="0"/>
                <a:ea typeface="宋体" panose="02010600030101010101" pitchFamily="2" charset="-122"/>
                <a:cs typeface="Calibri" panose="020F0502020204030204" pitchFamily="34" charset="0"/>
              </a:rPr>
            </a:br>
            <a:r>
              <a:rPr lang="en-US" altLang="zh-CN" b="1" i="1">
                <a:latin typeface="Calibri" panose="020F0502020204030204" pitchFamily="34" charset="0"/>
                <a:ea typeface="宋体" panose="02010600030101010101" pitchFamily="2" charset="-122"/>
                <a:cs typeface="Calibri" panose="020F0502020204030204" pitchFamily="34" charset="0"/>
              </a:rPr>
              <a:t>      forwarding the packet.</a:t>
            </a:r>
          </a:p>
          <a:p>
            <a:endParaRPr lang="zh-CN" altLang="en-US" b="1" i="1"/>
          </a:p>
        </p:txBody>
      </p:sp>
      <p:sp>
        <p:nvSpPr>
          <p:cNvPr id="2" name="标题 1"/>
          <p:cNvSpPr>
            <a:spLocks noGrp="1"/>
          </p:cNvSpPr>
          <p:nvPr>
            <p:ph type="title"/>
          </p:nvPr>
        </p:nvSpPr>
        <p:spPr/>
        <p:txBody>
          <a:bodyPr/>
          <a:lstStyle/>
          <a:p>
            <a:r>
              <a:rPr lang="en-US" altLang="zh-CN"/>
              <a:t>Exercises (cont.)</a:t>
            </a:r>
            <a:endParaRPr lang="zh-CN" altLang="en-US"/>
          </a:p>
        </p:txBody>
      </p:sp>
    </p:spTree>
    <p:extLst>
      <p:ext uri="{BB962C8B-B14F-4D97-AF65-F5344CB8AC3E}">
        <p14:creationId xmlns:p14="http://schemas.microsoft.com/office/powerpoint/2010/main" val="32753668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3"/>
          <p:cNvSpPr>
            <a:spLocks noGrp="1" noChangeArrowheads="1"/>
          </p:cNvSpPr>
          <p:nvPr>
            <p:ph type="body" idx="1"/>
          </p:nvPr>
        </p:nvSpPr>
        <p:spPr/>
        <p:txBody>
          <a:bodyPr/>
          <a:lstStyle/>
          <a:p>
            <a:r>
              <a:rPr lang="en-US" altLang="zh-CN">
                <a:ea typeface="宋体" panose="02010600030101010101" pitchFamily="2" charset="-122"/>
              </a:rPr>
              <a:t>Old addresses came in blocks of fixed size (A, B, C)</a:t>
            </a:r>
          </a:p>
          <a:p>
            <a:pPr lvl="1"/>
            <a:r>
              <a:rPr lang="en-US" altLang="zh-CN">
                <a:ea typeface="宋体" panose="02010600030101010101" pitchFamily="2" charset="-122"/>
              </a:rPr>
              <a:t>Carries size as part of address, but lacks flexibility</a:t>
            </a:r>
          </a:p>
          <a:p>
            <a:pPr lvl="1"/>
            <a:r>
              <a:rPr lang="en-US" altLang="zh-CN">
                <a:ea typeface="宋体" panose="02010600030101010101" pitchFamily="2" charset="-122"/>
              </a:rPr>
              <a:t>Called classful (vs. classless) addressing</a:t>
            </a:r>
          </a:p>
        </p:txBody>
      </p:sp>
      <p:sp>
        <p:nvSpPr>
          <p:cNvPr id="175106" name="Rectangle 2"/>
          <p:cNvSpPr>
            <a:spLocks noGrp="1" noChangeArrowheads="1"/>
          </p:cNvSpPr>
          <p:nvPr>
            <p:ph type="title"/>
          </p:nvPr>
        </p:nvSpPr>
        <p:spPr/>
        <p:txBody>
          <a:bodyPr/>
          <a:lstStyle/>
          <a:p>
            <a:r>
              <a:rPr lang="en-US" altLang="zh-CN">
                <a:ea typeface="宋体" panose="02010600030101010101" pitchFamily="2" charset="-122"/>
              </a:rPr>
              <a:t>Classful Addresing</a:t>
            </a:r>
          </a:p>
        </p:txBody>
      </p:sp>
      <p:pic>
        <p:nvPicPr>
          <p:cNvPr id="175109"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725" y="2693988"/>
            <a:ext cx="71247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1249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9C1525-4FD5-4554-8BA3-4F7B243F7555}"/>
              </a:ext>
            </a:extLst>
          </p:cNvPr>
          <p:cNvSpPr>
            <a:spLocks noGrp="1"/>
          </p:cNvSpPr>
          <p:nvPr>
            <p:ph type="body" idx="1"/>
          </p:nvPr>
        </p:nvSpPr>
        <p:spPr/>
        <p:txBody>
          <a:bodyPr/>
          <a:lstStyle/>
          <a:p>
            <a:endParaRPr lang="zh-CN" altLang="en-US" dirty="0"/>
          </a:p>
        </p:txBody>
      </p:sp>
      <p:sp>
        <p:nvSpPr>
          <p:cNvPr id="177155" name="Rectangle 2"/>
          <p:cNvSpPr>
            <a:spLocks noGrp="1" noChangeArrowheads="1"/>
          </p:cNvSpPr>
          <p:nvPr>
            <p:ph type="title"/>
          </p:nvPr>
        </p:nvSpPr>
        <p:spPr/>
        <p:txBody>
          <a:bodyPr/>
          <a:lstStyle/>
          <a:p>
            <a:r>
              <a:rPr lang="en-US" altLang="zh-CN">
                <a:ea typeface="宋体" panose="02010600030101010101" pitchFamily="2" charset="-122"/>
              </a:rPr>
              <a:t>Special IP addresses</a:t>
            </a:r>
          </a:p>
        </p:txBody>
      </p:sp>
      <p:pic>
        <p:nvPicPr>
          <p:cNvPr id="5" name="Picture Placeholder 7" descr="Short Description: &#10;An illustration shows special I P addresses.&#10;&#10;Long Description:&#10;The illustration shows a host with codes 0 0 0 0 0 0 0 0 0 0 0 0 0 0 0 0 0 0 0 0 0 0 0 0 0 0 0 0 0 0 0 0 in a network and broadcast on the local and distant network with codes 1 1 1 1 1 1 1 1 1 1 1 1 1 1 1 1 1 1 1 1 1 1 1 1 1 1 1 1 1 1 1 1, and loopback with section 127 and (anything).&#10;">
            <a:extLst>
              <a:ext uri="{FF2B5EF4-FFF2-40B4-BE49-F238E27FC236}">
                <a16:creationId xmlns:a16="http://schemas.microsoft.com/office/drawing/2014/main" id="{C7955B77-83DE-47B6-9A27-2232F95C5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73" y="2014332"/>
            <a:ext cx="7576653" cy="2469177"/>
          </a:xfrm>
          <a:prstGeom prst="rect">
            <a:avLst/>
          </a:prstGeom>
        </p:spPr>
      </p:pic>
      <p:sp>
        <p:nvSpPr>
          <p:cNvPr id="7" name="矩形 6">
            <a:extLst>
              <a:ext uri="{FF2B5EF4-FFF2-40B4-BE49-F238E27FC236}">
                <a16:creationId xmlns:a16="http://schemas.microsoft.com/office/drawing/2014/main" id="{86D9644A-F7DE-4CE4-AFE5-6CA2BECD14AE}"/>
              </a:ext>
            </a:extLst>
          </p:cNvPr>
          <p:cNvSpPr/>
          <p:nvPr/>
        </p:nvSpPr>
        <p:spPr>
          <a:xfrm>
            <a:off x="3149073" y="5103911"/>
            <a:ext cx="2109873" cy="338554"/>
          </a:xfrm>
          <a:prstGeom prst="rect">
            <a:avLst/>
          </a:prstGeom>
        </p:spPr>
        <p:txBody>
          <a:bodyPr wrap="none">
            <a:spAutoFit/>
          </a:bodyPr>
          <a:lstStyle/>
          <a:p>
            <a:pPr algn="ctr"/>
            <a:r>
              <a:rPr lang="en-US" altLang="zh-CN" sz="1600" dirty="0"/>
              <a:t>Special IP addresses</a:t>
            </a:r>
          </a:p>
        </p:txBody>
      </p:sp>
    </p:spTree>
    <p:extLst>
      <p:ext uri="{BB962C8B-B14F-4D97-AF65-F5344CB8AC3E}">
        <p14:creationId xmlns:p14="http://schemas.microsoft.com/office/powerpoint/2010/main" val="37269864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4AD6345-7B99-44A4-AED5-3509DA3A8412}"/>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22045FF9-5353-446A-B9A3-3AB7DA806010}"/>
              </a:ext>
            </a:extLst>
          </p:cNvPr>
          <p:cNvSpPr>
            <a:spLocks noGrp="1"/>
          </p:cNvSpPr>
          <p:nvPr>
            <p:ph type="title"/>
          </p:nvPr>
        </p:nvSpPr>
        <p:spPr/>
        <p:txBody>
          <a:bodyPr/>
          <a:lstStyle/>
          <a:p>
            <a:r>
              <a:rPr lang="en-US" altLang="zh-CN" dirty="0"/>
              <a:t>Example</a:t>
            </a:r>
            <a:endParaRPr lang="zh-CN" altLang="en-US" dirty="0"/>
          </a:p>
        </p:txBody>
      </p:sp>
      <p:sp>
        <p:nvSpPr>
          <p:cNvPr id="180227" name="Rectangle 2"/>
          <p:cNvSpPr>
            <a:spLocks noChangeArrowheads="1"/>
          </p:cNvSpPr>
          <p:nvPr/>
        </p:nvSpPr>
        <p:spPr bwMode="auto">
          <a:xfrm>
            <a:off x="457200" y="1239024"/>
            <a:ext cx="8686800" cy="22272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just">
              <a:spcBef>
                <a:spcPct val="0"/>
              </a:spcBef>
              <a:buClrTx/>
              <a:buFontTx/>
              <a:buNone/>
            </a:pPr>
            <a:r>
              <a:rPr lang="en-US" altLang="zh-CN" sz="2800" b="1" i="1">
                <a:latin typeface="Times New Roman" panose="02020603050405020304" pitchFamily="18" charset="0"/>
                <a:ea typeface="宋体" panose="02010600030101010101" pitchFamily="2" charset="-122"/>
              </a:rPr>
              <a:t>Find the class of each address.</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a.</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0</a:t>
            </a:r>
            <a:r>
              <a:rPr lang="en-US" altLang="zh-CN" sz="2800">
                <a:latin typeface="Times New Roman" panose="02020603050405020304" pitchFamily="18" charset="0"/>
                <a:ea typeface="宋体" panose="02010600030101010101" pitchFamily="2" charset="-122"/>
              </a:rPr>
              <a:t>0000001 00001011 00001011 11101111</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b.</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110</a:t>
            </a:r>
            <a:r>
              <a:rPr lang="en-US" altLang="zh-CN" sz="2800">
                <a:latin typeface="Times New Roman" panose="02020603050405020304" pitchFamily="18" charset="0"/>
                <a:ea typeface="宋体" panose="02010600030101010101" pitchFamily="2" charset="-122"/>
              </a:rPr>
              <a:t>00001 10000011 00011011 11111111</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c.</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14</a:t>
            </a:r>
            <a:r>
              <a:rPr lang="en-US" altLang="zh-CN" sz="2800">
                <a:latin typeface="Times New Roman" panose="02020603050405020304" pitchFamily="18" charset="0"/>
                <a:ea typeface="宋体" panose="02010600030101010101" pitchFamily="2" charset="-122"/>
              </a:rPr>
              <a:t>.23.120.8</a:t>
            </a:r>
          </a:p>
          <a:p>
            <a:pPr algn="just">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d.</a:t>
            </a:r>
            <a:r>
              <a:rPr lang="en-US" altLang="zh-CN" sz="2800" b="1" i="1">
                <a:latin typeface="Times New Roman" panose="02020603050405020304" pitchFamily="18" charset="0"/>
                <a:ea typeface="宋体" panose="02010600030101010101" pitchFamily="2" charset="-122"/>
              </a:rPr>
              <a:t>   </a:t>
            </a:r>
            <a:r>
              <a:rPr lang="en-US" altLang="zh-CN" sz="2800" b="1" u="sng">
                <a:solidFill>
                  <a:srgbClr val="009900"/>
                </a:solidFill>
                <a:latin typeface="Times New Roman" panose="02020603050405020304" pitchFamily="18" charset="0"/>
                <a:ea typeface="宋体" panose="02010600030101010101" pitchFamily="2" charset="-122"/>
              </a:rPr>
              <a:t>252</a:t>
            </a:r>
            <a:r>
              <a:rPr lang="en-US" altLang="zh-CN" sz="2800">
                <a:latin typeface="Times New Roman" panose="02020603050405020304" pitchFamily="18" charset="0"/>
                <a:ea typeface="宋体" panose="02010600030101010101" pitchFamily="2" charset="-122"/>
              </a:rPr>
              <a:t>.5.15.111</a:t>
            </a:r>
          </a:p>
        </p:txBody>
      </p:sp>
      <p:sp>
        <p:nvSpPr>
          <p:cNvPr id="825348" name="Rectangle 4"/>
          <p:cNvSpPr>
            <a:spLocks noChangeArrowheads="1"/>
          </p:cNvSpPr>
          <p:nvPr/>
        </p:nvSpPr>
        <p:spPr bwMode="auto">
          <a:xfrm>
            <a:off x="458788" y="3634877"/>
            <a:ext cx="8686800" cy="26543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2800" b="1" i="1">
                <a:latin typeface="Times New Roman" panose="02020603050405020304" pitchFamily="18" charset="0"/>
                <a:ea typeface="宋体" panose="02010600030101010101" pitchFamily="2" charset="-122"/>
              </a:rPr>
              <a:t>Solution</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a.</a:t>
            </a:r>
            <a:r>
              <a:rPr lang="en-US" altLang="zh-CN" sz="2800" b="1" i="1">
                <a:latin typeface="Times New Roman" panose="02020603050405020304" pitchFamily="18" charset="0"/>
                <a:ea typeface="宋体" panose="02010600030101010101" pitchFamily="2" charset="-122"/>
              </a:rPr>
              <a:t> The first bit is 0. This is a class A address.</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b.</a:t>
            </a:r>
            <a:r>
              <a:rPr lang="en-US" altLang="zh-CN" sz="2800" b="1" i="1">
                <a:latin typeface="Times New Roman" panose="02020603050405020304" pitchFamily="18" charset="0"/>
                <a:ea typeface="宋体" panose="02010600030101010101" pitchFamily="2" charset="-122"/>
              </a:rPr>
              <a:t> The first 2 bits are 1; the third bit is 0. This is a class C</a:t>
            </a:r>
            <a:br>
              <a:rPr lang="en-US" altLang="zh-CN" sz="2800" b="1" i="1">
                <a:latin typeface="Times New Roman" panose="02020603050405020304" pitchFamily="18" charset="0"/>
                <a:ea typeface="宋体" panose="02010600030101010101" pitchFamily="2" charset="-122"/>
              </a:rPr>
            </a:br>
            <a:r>
              <a:rPr lang="en-US" altLang="zh-CN" sz="2800" b="1" i="1">
                <a:latin typeface="Times New Roman" panose="02020603050405020304" pitchFamily="18" charset="0"/>
                <a:ea typeface="宋体" panose="02010600030101010101" pitchFamily="2" charset="-122"/>
              </a:rPr>
              <a:t>     address.</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c.</a:t>
            </a:r>
            <a:r>
              <a:rPr lang="en-US" altLang="zh-CN" sz="2800" b="1" i="1">
                <a:latin typeface="Times New Roman" panose="02020603050405020304" pitchFamily="18" charset="0"/>
                <a:ea typeface="宋体" panose="02010600030101010101" pitchFamily="2" charset="-122"/>
              </a:rPr>
              <a:t> The first byte is 14; the class is A.</a:t>
            </a:r>
          </a:p>
          <a:p>
            <a:pPr>
              <a:spcBef>
                <a:spcPct val="0"/>
              </a:spcBef>
              <a:buClrTx/>
              <a:buFontTx/>
              <a:buNone/>
            </a:pPr>
            <a:r>
              <a:rPr lang="en-US" altLang="zh-CN" sz="2800" b="1" i="1">
                <a:solidFill>
                  <a:schemeClr val="hlink"/>
                </a:solidFill>
                <a:latin typeface="Times New Roman" panose="02020603050405020304" pitchFamily="18" charset="0"/>
                <a:ea typeface="宋体" panose="02010600030101010101" pitchFamily="2" charset="-122"/>
              </a:rPr>
              <a:t>d.</a:t>
            </a:r>
            <a:r>
              <a:rPr lang="en-US" altLang="zh-CN" sz="2800" b="1" i="1">
                <a:latin typeface="Times New Roman" panose="02020603050405020304" pitchFamily="18" charset="0"/>
                <a:ea typeface="宋体" panose="02010600030101010101" pitchFamily="2" charset="-122"/>
              </a:rPr>
              <a:t> The first byte is 252; the class is E.</a:t>
            </a:r>
          </a:p>
        </p:txBody>
      </p:sp>
    </p:spTree>
    <p:extLst>
      <p:ext uri="{BB962C8B-B14F-4D97-AF65-F5344CB8AC3E}">
        <p14:creationId xmlns:p14="http://schemas.microsoft.com/office/powerpoint/2010/main" val="3364708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5348"/>
                                        </p:tgtEl>
                                        <p:attrNameLst>
                                          <p:attrName>style.visibility</p:attrName>
                                        </p:attrNameLst>
                                      </p:cBhvr>
                                      <p:to>
                                        <p:strVal val="visible"/>
                                      </p:to>
                                    </p:set>
                                    <p:animEffect transition="in" filter="blinds(horizontal)">
                                      <p:cBhvr>
                                        <p:cTn id="7" dur="500"/>
                                        <p:tgtEl>
                                          <p:spTgt spid="82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Text Box 2"/>
          <p:cNvSpPr txBox="1">
            <a:spLocks noChangeArrowheads="1"/>
          </p:cNvSpPr>
          <p:nvPr/>
        </p:nvSpPr>
        <p:spPr bwMode="auto">
          <a:xfrm>
            <a:off x="395287" y="980637"/>
            <a:ext cx="7958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b="1" i="1">
                <a:latin typeface="Calibri" panose="020F0502020204030204" pitchFamily="34" charset="0"/>
                <a:ea typeface="宋体" panose="02010600030101010101" pitchFamily="2" charset="-122"/>
                <a:cs typeface="Calibri" panose="020F0502020204030204" pitchFamily="34" charset="0"/>
              </a:rPr>
              <a:t>Number of blocks and block size in classful IPv4 addressing</a:t>
            </a:r>
          </a:p>
        </p:txBody>
      </p:sp>
      <p:pic>
        <p:nvPicPr>
          <p:cNvPr id="1822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 y="1442600"/>
            <a:ext cx="8465355" cy="248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2"/>
          <p:cNvSpPr txBox="1">
            <a:spLocks noChangeArrowheads="1"/>
          </p:cNvSpPr>
          <p:nvPr/>
        </p:nvSpPr>
        <p:spPr bwMode="auto">
          <a:xfrm>
            <a:off x="533400" y="4386262"/>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b="1" i="1">
                <a:latin typeface="Calibri" panose="020F0502020204030204" pitchFamily="34" charset="0"/>
                <a:ea typeface="宋体" panose="02010600030101010101" pitchFamily="2" charset="-122"/>
                <a:cs typeface="Calibri" panose="020F0502020204030204" pitchFamily="34" charset="0"/>
              </a:rPr>
              <a:t>Default masks for classful addressing</a:t>
            </a:r>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847927"/>
            <a:ext cx="8291512"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592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a:extLst>
              <a:ext uri="{FF2B5EF4-FFF2-40B4-BE49-F238E27FC236}">
                <a16:creationId xmlns:a16="http://schemas.microsoft.com/office/drawing/2014/main" id="{65359B3D-635D-461E-B58B-81BF9F756519}"/>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Flow of one packet in an established virtual circuit</a:t>
            </a:r>
            <a:endParaRPr lang="zh-CN" altLang="en-US" dirty="0"/>
          </a:p>
        </p:txBody>
      </p:sp>
      <p:grpSp>
        <p:nvGrpSpPr>
          <p:cNvPr id="5" name="Group 1"/>
          <p:cNvGrpSpPr>
            <a:grpSpLocks/>
          </p:cNvGrpSpPr>
          <p:nvPr/>
        </p:nvGrpSpPr>
        <p:grpSpPr bwMode="auto">
          <a:xfrm>
            <a:off x="457200" y="2574924"/>
            <a:ext cx="7789863" cy="2536825"/>
            <a:chOff x="533400" y="2428940"/>
            <a:chExt cx="7790467" cy="2536718"/>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28940"/>
              <a:ext cx="7790467" cy="237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24" y="4748034"/>
              <a:ext cx="129025"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
          <p:cNvGrpSpPr>
            <a:grpSpLocks/>
          </p:cNvGrpSpPr>
          <p:nvPr/>
        </p:nvGrpSpPr>
        <p:grpSpPr bwMode="auto">
          <a:xfrm>
            <a:off x="914400" y="2889249"/>
            <a:ext cx="7023100" cy="1752600"/>
            <a:chOff x="990600" y="2743200"/>
            <a:chExt cx="7023393" cy="1752600"/>
          </a:xfrm>
        </p:grpSpPr>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040" y="4323036"/>
              <a:ext cx="2194560" cy="15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743200"/>
              <a:ext cx="1828800" cy="1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2936395"/>
              <a:ext cx="121500" cy="135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193" y="4312920"/>
              <a:ext cx="18288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3"/>
          <p:cNvGrpSpPr>
            <a:grpSpLocks/>
          </p:cNvGrpSpPr>
          <p:nvPr/>
        </p:nvGrpSpPr>
        <p:grpSpPr bwMode="auto">
          <a:xfrm>
            <a:off x="2166938" y="1338262"/>
            <a:ext cx="4594225" cy="5019675"/>
            <a:chOff x="2243072" y="1191717"/>
            <a:chExt cx="4593684" cy="5020363"/>
          </a:xfrm>
        </p:grpSpPr>
        <p:pic>
          <p:nvPicPr>
            <p:cNvPr id="1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43072" y="1191717"/>
              <a:ext cx="1731356" cy="123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43072" y="4856846"/>
              <a:ext cx="1731356" cy="134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05400" y="4856846"/>
              <a:ext cx="1731356" cy="135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8763" y="1479549"/>
            <a:ext cx="179863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27838" y="3063874"/>
            <a:ext cx="155416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14438" y="2736849"/>
            <a:ext cx="122396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33638" y="3581399"/>
            <a:ext cx="122396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6825" y="4394199"/>
            <a:ext cx="12255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11913" y="4349749"/>
            <a:ext cx="1223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16138" y="3330574"/>
            <a:ext cx="9366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24300" y="4167187"/>
            <a:ext cx="1028700" cy="9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27838" y="1338262"/>
            <a:ext cx="19986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70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2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125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80">
                                          <p:stCondLst>
                                            <p:cond delay="0"/>
                                          </p:stCondLst>
                                        </p:cTn>
                                        <p:tgtEl>
                                          <p:spTgt spid="25"/>
                                        </p:tgtEl>
                                      </p:cBhvr>
                                    </p:animEffect>
                                    <p:anim calcmode="lin" valueType="num">
                                      <p:cBhvr>
                                        <p:cTn id="5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1" dur="26">
                                          <p:stCondLst>
                                            <p:cond delay="650"/>
                                          </p:stCondLst>
                                        </p:cTn>
                                        <p:tgtEl>
                                          <p:spTgt spid="25"/>
                                        </p:tgtEl>
                                      </p:cBhvr>
                                      <p:to x="100000" y="60000"/>
                                    </p:animScale>
                                    <p:animScale>
                                      <p:cBhvr>
                                        <p:cTn id="62" dur="166" decel="50000">
                                          <p:stCondLst>
                                            <p:cond delay="676"/>
                                          </p:stCondLst>
                                        </p:cTn>
                                        <p:tgtEl>
                                          <p:spTgt spid="25"/>
                                        </p:tgtEl>
                                      </p:cBhvr>
                                      <p:to x="100000" y="100000"/>
                                    </p:animScale>
                                    <p:animScale>
                                      <p:cBhvr>
                                        <p:cTn id="63" dur="26">
                                          <p:stCondLst>
                                            <p:cond delay="1312"/>
                                          </p:stCondLst>
                                        </p:cTn>
                                        <p:tgtEl>
                                          <p:spTgt spid="25"/>
                                        </p:tgtEl>
                                      </p:cBhvr>
                                      <p:to x="100000" y="80000"/>
                                    </p:animScale>
                                    <p:animScale>
                                      <p:cBhvr>
                                        <p:cTn id="64" dur="166" decel="50000">
                                          <p:stCondLst>
                                            <p:cond delay="1338"/>
                                          </p:stCondLst>
                                        </p:cTn>
                                        <p:tgtEl>
                                          <p:spTgt spid="25"/>
                                        </p:tgtEl>
                                      </p:cBhvr>
                                      <p:to x="100000" y="100000"/>
                                    </p:animScale>
                                    <p:animScale>
                                      <p:cBhvr>
                                        <p:cTn id="65" dur="26">
                                          <p:stCondLst>
                                            <p:cond delay="1642"/>
                                          </p:stCondLst>
                                        </p:cTn>
                                        <p:tgtEl>
                                          <p:spTgt spid="25"/>
                                        </p:tgtEl>
                                      </p:cBhvr>
                                      <p:to x="100000" y="90000"/>
                                    </p:animScale>
                                    <p:animScale>
                                      <p:cBhvr>
                                        <p:cTn id="66" dur="166" decel="50000">
                                          <p:stCondLst>
                                            <p:cond delay="1668"/>
                                          </p:stCondLst>
                                        </p:cTn>
                                        <p:tgtEl>
                                          <p:spTgt spid="25"/>
                                        </p:tgtEl>
                                      </p:cBhvr>
                                      <p:to x="100000" y="100000"/>
                                    </p:animScale>
                                    <p:animScale>
                                      <p:cBhvr>
                                        <p:cTn id="67" dur="26">
                                          <p:stCondLst>
                                            <p:cond delay="1808"/>
                                          </p:stCondLst>
                                        </p:cTn>
                                        <p:tgtEl>
                                          <p:spTgt spid="25"/>
                                        </p:tgtEl>
                                      </p:cBhvr>
                                      <p:to x="100000" y="95000"/>
                                    </p:animScale>
                                    <p:animScale>
                                      <p:cBhvr>
                                        <p:cTn id="68"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NAT—Network Address Translation</a:t>
            </a:r>
          </a:p>
        </p:txBody>
      </p:sp>
      <p:sp>
        <p:nvSpPr>
          <p:cNvPr id="3" name="Text Placeholder 2"/>
          <p:cNvSpPr>
            <a:spLocks noGrp="1"/>
          </p:cNvSpPr>
          <p:nvPr>
            <p:ph type="body" idx="1"/>
          </p:nvPr>
        </p:nvSpPr>
        <p:spPr/>
        <p:txBody>
          <a:bodyPr/>
          <a:lstStyle/>
          <a:p>
            <a:pPr algn="ctr"/>
            <a:r>
              <a:rPr lang="en-US" dirty="0"/>
              <a:t>Placement and operation of a NAT box</a:t>
            </a:r>
          </a:p>
        </p:txBody>
      </p:sp>
      <p:pic>
        <p:nvPicPr>
          <p:cNvPr id="5" name="Picture Placeholder 4" descr="Short Description: &#10;An illustration shows the placement and operation of an N A T box.&#10;&#10;Long Description: &#10;The illustration shows the boundary of customer premises that includes customer router and LAN connected to an N A T box or firewall. The N A T box is further connected to an I S P router to internet. A packet with I P = 10.0.0.1 and port = 5544 is being transmitted from the customer’s router to the N A T box or firewall. The N A T box translates it into a packet with I P = 198.60.42.12 and port = 3344 and sends it to the I S P router.&#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48937" y="3153146"/>
            <a:ext cx="6889860" cy="2361899"/>
          </a:xfrm>
        </p:spPr>
      </p:pic>
      <p:sp>
        <p:nvSpPr>
          <p:cNvPr id="4" name="矩形 3">
            <a:extLst>
              <a:ext uri="{FF2B5EF4-FFF2-40B4-BE49-F238E27FC236}">
                <a16:creationId xmlns:a16="http://schemas.microsoft.com/office/drawing/2014/main" id="{2FE929E1-4999-4FCD-8749-E9AB05741851}"/>
              </a:ext>
            </a:extLst>
          </p:cNvPr>
          <p:cNvSpPr/>
          <p:nvPr/>
        </p:nvSpPr>
        <p:spPr>
          <a:xfrm>
            <a:off x="724828" y="1526978"/>
            <a:ext cx="7672039" cy="1323439"/>
          </a:xfrm>
          <a:prstGeom prst="rect">
            <a:avLst/>
          </a:prstGeom>
        </p:spPr>
        <p:txBody>
          <a:bodyPr wrap="square">
            <a:spAutoFit/>
          </a:bodyPr>
          <a:lstStyle/>
          <a:p>
            <a:r>
              <a:rPr lang="en-US" altLang="zh-CN" sz="2000" dirty="0">
                <a:ea typeface="宋体" panose="02010600030101010101" pitchFamily="2" charset="-122"/>
              </a:rPr>
              <a:t>NAT (Network Address Translation) box maps one external IP address to many internal IP addresses</a:t>
            </a:r>
          </a:p>
          <a:p>
            <a:pPr marL="342900" lvl="1" indent="-342900">
              <a:buFont typeface="Arial" panose="020B0604020202020204" pitchFamily="34" charset="0"/>
              <a:buChar char="•"/>
            </a:pPr>
            <a:r>
              <a:rPr lang="en-US" altLang="zh-CN" sz="2000" dirty="0">
                <a:ea typeface="宋体" panose="02010600030101010101" pitchFamily="2" charset="-122"/>
              </a:rPr>
              <a:t>Uses TCP/UDP port to tell connections apart</a:t>
            </a:r>
          </a:p>
          <a:p>
            <a:pPr marL="342900" lvl="1" indent="-342900">
              <a:buFont typeface="Arial" panose="020B0604020202020204" pitchFamily="34" charset="0"/>
              <a:buChar char="•"/>
            </a:pPr>
            <a:r>
              <a:rPr lang="en-US" altLang="zh-CN" sz="2000" dirty="0">
                <a:ea typeface="宋体" panose="02010600030101010101" pitchFamily="2" charset="-122"/>
              </a:rPr>
              <a:t>Violates layering; very common in homes, etc.</a:t>
            </a:r>
          </a:p>
        </p:txBody>
      </p:sp>
    </p:spTree>
    <p:extLst>
      <p:ext uri="{BB962C8B-B14F-4D97-AF65-F5344CB8AC3E}">
        <p14:creationId xmlns:p14="http://schemas.microsoft.com/office/powerpoint/2010/main" val="766975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71B6D6C-5292-4F3E-A764-2F78434EBB41}"/>
              </a:ext>
            </a:extLst>
          </p:cNvPr>
          <p:cNvSpPr>
            <a:spLocks noGrp="1"/>
          </p:cNvSpPr>
          <p:nvPr>
            <p:ph type="body" idx="1"/>
          </p:nvPr>
        </p:nvSpPr>
        <p:spPr/>
        <p:txBody>
          <a:bodyPr/>
          <a:lstStyle/>
          <a:p>
            <a:endParaRPr lang="zh-CN" altLang="en-US" dirty="0"/>
          </a:p>
        </p:txBody>
      </p:sp>
      <p:sp>
        <p:nvSpPr>
          <p:cNvPr id="190469" name="Rectangle 4"/>
          <p:cNvSpPr>
            <a:spLocks noGrp="1" noChangeArrowheads="1"/>
          </p:cNvSpPr>
          <p:nvPr>
            <p:ph type="title"/>
          </p:nvPr>
        </p:nvSpPr>
        <p:spPr/>
        <p:txBody>
          <a:bodyPr/>
          <a:lstStyle/>
          <a:p>
            <a:r>
              <a:rPr lang="en-US" altLang="zh-CN">
                <a:ea typeface="宋体" panose="02010600030101010101" pitchFamily="2" charset="-122"/>
              </a:rPr>
              <a:t>NAT </a:t>
            </a:r>
            <a:r>
              <a:rPr lang="en-US" altLang="zh-CN">
                <a:latin typeface="Times New Roman" panose="02020603050405020304" pitchFamily="18" charset="0"/>
                <a:ea typeface="宋体" panose="02010600030101010101" pitchFamily="2" charset="-122"/>
              </a:rPr>
              <a:t>–</a:t>
            </a:r>
            <a:r>
              <a:rPr lang="en-US" altLang="zh-CN">
                <a:ea typeface="宋体" panose="02010600030101010101" pitchFamily="2" charset="-122"/>
              </a:rPr>
              <a:t> Network Address Translation</a:t>
            </a:r>
            <a:endParaRPr lang="zh-CN" altLang="en-US">
              <a:ea typeface="宋体" panose="02010600030101010101" pitchFamily="2" charset="-122"/>
            </a:endParaRPr>
          </a:p>
        </p:txBody>
      </p:sp>
      <p:sp>
        <p:nvSpPr>
          <p:cNvPr id="190467" name="Text Box 2"/>
          <p:cNvSpPr txBox="1">
            <a:spLocks noChangeArrowheads="1"/>
          </p:cNvSpPr>
          <p:nvPr/>
        </p:nvSpPr>
        <p:spPr bwMode="auto">
          <a:xfrm>
            <a:off x="1504950" y="1865313"/>
            <a:ext cx="6115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buFontTx/>
              <a:buNone/>
            </a:pPr>
            <a:r>
              <a:rPr lang="en-US" altLang="zh-CN" sz="2800">
                <a:latin typeface="Times New Roman" panose="02020603050405020304" pitchFamily="18" charset="0"/>
                <a:ea typeface="宋体" panose="02010600030101010101" pitchFamily="2" charset="-122"/>
              </a:rPr>
              <a:t>Addresses for private networks</a:t>
            </a:r>
          </a:p>
        </p:txBody>
      </p:sp>
      <p:pic>
        <p:nvPicPr>
          <p:cNvPr id="1904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2590800"/>
            <a:ext cx="643413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40B7E350-CDCF-488B-A2DC-0AAB52F237A8}"/>
              </a:ext>
            </a:extLst>
          </p:cNvPr>
          <p:cNvSpPr/>
          <p:nvPr/>
        </p:nvSpPr>
        <p:spPr>
          <a:xfrm>
            <a:off x="1354138" y="4864628"/>
            <a:ext cx="6190456" cy="1200329"/>
          </a:xfrm>
          <a:prstGeom prst="rect">
            <a:avLst/>
          </a:prstGeom>
        </p:spPr>
        <p:txBody>
          <a:bodyPr wrap="square">
            <a:spAutoFit/>
          </a:bodyPr>
          <a:lstStyle/>
          <a:p>
            <a:r>
              <a:rPr lang="en-US" altLang="zh-CN" sz="1800" dirty="0">
                <a:latin typeface="微软雅黑" panose="020B0503020204020204" pitchFamily="34" charset="-122"/>
                <a:ea typeface="微软雅黑" panose="020B0503020204020204" pitchFamily="34" charset="-122"/>
              </a:rPr>
              <a:t>IP</a:t>
            </a:r>
            <a:r>
              <a:rPr lang="zh-CN" altLang="en-US" sz="1800" dirty="0">
                <a:latin typeface="微软雅黑" panose="020B0503020204020204" pitchFamily="34" charset="-122"/>
                <a:ea typeface="微软雅黑" panose="020B0503020204020204" pitchFamily="34" charset="-122"/>
              </a:rPr>
              <a:t>地址分为</a:t>
            </a: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类，其中</a:t>
            </a: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三类中各保留了</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个区域作为私网地址，也就是局域网用的，私网地址不能在公网上出现，只能用在内部网路中，所有的路由器都不能发送目标地址为私网地址的数据报。</a:t>
            </a:r>
          </a:p>
        </p:txBody>
      </p:sp>
    </p:spTree>
    <p:extLst>
      <p:ext uri="{BB962C8B-B14F-4D97-AF65-F5344CB8AC3E}">
        <p14:creationId xmlns:p14="http://schemas.microsoft.com/office/powerpoint/2010/main" val="24554812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92CC750-1069-4BFB-AD34-337EA8E28080}"/>
              </a:ext>
            </a:extLst>
          </p:cNvPr>
          <p:cNvSpPr>
            <a:spLocks noGrp="1"/>
          </p:cNvSpPr>
          <p:nvPr>
            <p:ph type="body" idx="1"/>
          </p:nvPr>
        </p:nvSpPr>
        <p:spPr/>
        <p:txBody>
          <a:bodyPr/>
          <a:lstStyle/>
          <a:p>
            <a:endParaRPr lang="zh-CN" altLang="en-US" dirty="0"/>
          </a:p>
        </p:txBody>
      </p:sp>
      <p:sp>
        <p:nvSpPr>
          <p:cNvPr id="2" name="标题 1">
            <a:extLst>
              <a:ext uri="{FF2B5EF4-FFF2-40B4-BE49-F238E27FC236}">
                <a16:creationId xmlns:a16="http://schemas.microsoft.com/office/drawing/2014/main" id="{993C4984-59C1-4CC3-AA18-5AF725BE2B8F}"/>
              </a:ext>
            </a:extLst>
          </p:cNvPr>
          <p:cNvSpPr>
            <a:spLocks noGrp="1"/>
          </p:cNvSpPr>
          <p:nvPr>
            <p:ph type="title"/>
          </p:nvPr>
        </p:nvSpPr>
        <p:spPr/>
        <p:txBody>
          <a:bodyPr/>
          <a:lstStyle/>
          <a:p>
            <a:r>
              <a:rPr lang="en-US" altLang="zh-CN" dirty="0"/>
              <a:t>A NAT Implementation</a:t>
            </a:r>
            <a:endParaRPr lang="zh-CN" alt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 y="2041525"/>
            <a:ext cx="75279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0220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28AD06C-CD8F-4B33-98E6-CF2323FA3994}"/>
              </a:ext>
            </a:extLst>
          </p:cNvPr>
          <p:cNvSpPr>
            <a:spLocks noGrp="1"/>
          </p:cNvSpPr>
          <p:nvPr>
            <p:ph type="body" idx="1"/>
          </p:nvPr>
        </p:nvSpPr>
        <p:spPr/>
        <p:txBody>
          <a:bodyPr/>
          <a:lstStyle/>
          <a:p>
            <a:endParaRPr lang="zh-CN" altLang="en-US" dirty="0"/>
          </a:p>
        </p:txBody>
      </p:sp>
      <p:sp>
        <p:nvSpPr>
          <p:cNvPr id="2" name="标题 1">
            <a:extLst>
              <a:ext uri="{FF2B5EF4-FFF2-40B4-BE49-F238E27FC236}">
                <a16:creationId xmlns:a16="http://schemas.microsoft.com/office/drawing/2014/main" id="{1D46B800-7793-4FEB-9754-10D3A11D7FBE}"/>
              </a:ext>
            </a:extLst>
          </p:cNvPr>
          <p:cNvSpPr>
            <a:spLocks noGrp="1"/>
          </p:cNvSpPr>
          <p:nvPr>
            <p:ph type="title"/>
          </p:nvPr>
        </p:nvSpPr>
        <p:spPr/>
        <p:txBody>
          <a:bodyPr/>
          <a:lstStyle/>
          <a:p>
            <a:r>
              <a:rPr lang="en-US" altLang="zh-CN" dirty="0"/>
              <a:t>Addresses in a NAT</a:t>
            </a:r>
            <a:endParaRPr lang="zh-CN" alt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 y="2362200"/>
            <a:ext cx="8169275"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2638" y="2805113"/>
            <a:ext cx="11731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2300" y="2782888"/>
            <a:ext cx="1187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3752850"/>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381000" y="2209800"/>
            <a:ext cx="4419600" cy="29718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pic>
        <p:nvPicPr>
          <p:cNvPr id="1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5113" y="3905250"/>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7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0B2756-5702-4DBA-85FA-F1F4217A969B}"/>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AB7EE811-92AD-4F73-89E7-C102F2E171ED}"/>
              </a:ext>
            </a:extLst>
          </p:cNvPr>
          <p:cNvSpPr>
            <a:spLocks noGrp="1"/>
          </p:cNvSpPr>
          <p:nvPr>
            <p:ph type="title"/>
          </p:nvPr>
        </p:nvSpPr>
        <p:spPr/>
        <p:txBody>
          <a:bodyPr/>
          <a:lstStyle/>
          <a:p>
            <a:r>
              <a:rPr lang="en-US" altLang="zh-CN" dirty="0"/>
              <a:t>NAT Address Translation</a:t>
            </a:r>
            <a:endParaRPr lang="zh-CN" altLang="en-US" dirty="0"/>
          </a:p>
        </p:txBody>
      </p:sp>
      <p:sp>
        <p:nvSpPr>
          <p:cNvPr id="196611" name="Text Box 2"/>
          <p:cNvSpPr txBox="1">
            <a:spLocks noChangeArrowheads="1"/>
          </p:cNvSpPr>
          <p:nvPr/>
        </p:nvSpPr>
        <p:spPr bwMode="auto">
          <a:xfrm>
            <a:off x="1949450" y="2809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endParaRPr kumimoji="1" lang="en-US" altLang="zh-CN" sz="3600" dirty="0">
              <a:solidFill>
                <a:srgbClr val="FF0000"/>
              </a:solidFill>
              <a:ea typeface="宋体" panose="02010600030101010101" pitchFamily="2" charset="-122"/>
            </a:endParaRPr>
          </a:p>
        </p:txBody>
      </p:sp>
      <p:pic>
        <p:nvPicPr>
          <p:cNvPr id="1966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363663"/>
            <a:ext cx="6051550"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55933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02064B8-D033-4EDA-BBD0-0843B2DD7C70}"/>
              </a:ext>
            </a:extLst>
          </p:cNvPr>
          <p:cNvSpPr>
            <a:spLocks noGrp="1"/>
          </p:cNvSpPr>
          <p:nvPr>
            <p:ph type="body" idx="1"/>
          </p:nvPr>
        </p:nvSpPr>
        <p:spPr/>
        <p:txBody>
          <a:bodyPr/>
          <a:lstStyle/>
          <a:p>
            <a:endParaRPr lang="zh-CN" altLang="en-US"/>
          </a:p>
        </p:txBody>
      </p:sp>
      <p:sp>
        <p:nvSpPr>
          <p:cNvPr id="3" name="标题 2">
            <a:extLst>
              <a:ext uri="{FF2B5EF4-FFF2-40B4-BE49-F238E27FC236}">
                <a16:creationId xmlns:a16="http://schemas.microsoft.com/office/drawing/2014/main" id="{071CC7DA-39C2-46A3-8DF3-A566DD8B00EE}"/>
              </a:ext>
            </a:extLst>
          </p:cNvPr>
          <p:cNvSpPr>
            <a:spLocks noGrp="1"/>
          </p:cNvSpPr>
          <p:nvPr>
            <p:ph type="title"/>
          </p:nvPr>
        </p:nvSpPr>
        <p:spPr/>
        <p:txBody>
          <a:bodyPr/>
          <a:lstStyle/>
          <a:p>
            <a:r>
              <a:rPr lang="en-US" altLang="zh-CN" dirty="0"/>
              <a:t>NAT Address Translation</a:t>
            </a:r>
            <a:endParaRPr lang="zh-CN" altLang="en-US" dirty="0"/>
          </a:p>
        </p:txBody>
      </p:sp>
      <p:pic>
        <p:nvPicPr>
          <p:cNvPr id="4" name="Picture 5">
            <a:extLst>
              <a:ext uri="{FF2B5EF4-FFF2-40B4-BE49-F238E27FC236}">
                <a16:creationId xmlns:a16="http://schemas.microsoft.com/office/drawing/2014/main" id="{B6124730-9D5B-421D-8CD2-770DED7A7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141" y="1440623"/>
            <a:ext cx="7926659" cy="463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8545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0F0AD7-BF01-4AA6-AFDD-29325930BF24}"/>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CEF21FEE-09E4-4E0B-B766-CB48538D5AC9}"/>
              </a:ext>
            </a:extLst>
          </p:cNvPr>
          <p:cNvSpPr>
            <a:spLocks noGrp="1"/>
          </p:cNvSpPr>
          <p:nvPr>
            <p:ph type="title"/>
          </p:nvPr>
        </p:nvSpPr>
        <p:spPr/>
        <p:txBody>
          <a:bodyPr/>
          <a:lstStyle/>
          <a:p>
            <a:r>
              <a:rPr lang="en-US" altLang="zh-CN" dirty="0"/>
              <a:t>Five-column translation table</a:t>
            </a:r>
            <a:endParaRPr lang="zh-CN" altLang="en-US" dirty="0"/>
          </a:p>
        </p:txBody>
      </p:sp>
      <p:grpSp>
        <p:nvGrpSpPr>
          <p:cNvPr id="5" name="Group 2"/>
          <p:cNvGrpSpPr>
            <a:grpSpLocks/>
          </p:cNvGrpSpPr>
          <p:nvPr/>
        </p:nvGrpSpPr>
        <p:grpSpPr bwMode="auto">
          <a:xfrm>
            <a:off x="246063" y="2667000"/>
            <a:ext cx="8596312" cy="2168525"/>
            <a:chOff x="245679" y="2667000"/>
            <a:chExt cx="8597319" cy="2167851"/>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9" y="2667000"/>
              <a:ext cx="8597319" cy="216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
            <p:cNvSpPr>
              <a:spLocks noChangeArrowheads="1"/>
            </p:cNvSpPr>
            <p:nvPr/>
          </p:nvSpPr>
          <p:spPr bwMode="auto">
            <a:xfrm>
              <a:off x="346841" y="2743200"/>
              <a:ext cx="8339959" cy="2015451"/>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51498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(1 of 3)</a:t>
            </a:r>
          </a:p>
        </p:txBody>
      </p:sp>
      <p:sp>
        <p:nvSpPr>
          <p:cNvPr id="3" name="Text Placeholder 2"/>
          <p:cNvSpPr>
            <a:spLocks noGrp="1"/>
          </p:cNvSpPr>
          <p:nvPr>
            <p:ph type="body" idx="1"/>
          </p:nvPr>
        </p:nvSpPr>
        <p:spPr/>
        <p:txBody>
          <a:bodyPr/>
          <a:lstStyle/>
          <a:p>
            <a:r>
              <a:rPr lang="en-US" dirty="0"/>
              <a:t>The main IPv6 header</a:t>
            </a:r>
          </a:p>
          <a:p>
            <a:r>
              <a:rPr lang="en-US" dirty="0"/>
              <a:t>Extension headers</a:t>
            </a:r>
          </a:p>
          <a:p>
            <a:r>
              <a:rPr lang="en-US" dirty="0"/>
              <a:t>Controversies</a:t>
            </a:r>
          </a:p>
        </p:txBody>
      </p:sp>
    </p:spTree>
    <p:extLst>
      <p:ext uri="{BB962C8B-B14F-4D97-AF65-F5344CB8AC3E}">
        <p14:creationId xmlns:p14="http://schemas.microsoft.com/office/powerpoint/2010/main" val="24118258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(2 of 3)</a:t>
            </a:r>
          </a:p>
        </p:txBody>
      </p:sp>
      <p:sp>
        <p:nvSpPr>
          <p:cNvPr id="3" name="Text Placeholder 2"/>
          <p:cNvSpPr>
            <a:spLocks noGrp="1"/>
          </p:cNvSpPr>
          <p:nvPr>
            <p:ph type="body" idx="1"/>
          </p:nvPr>
        </p:nvSpPr>
        <p:spPr/>
        <p:txBody>
          <a:bodyPr/>
          <a:lstStyle/>
          <a:p>
            <a:r>
              <a:rPr lang="en-US" dirty="0"/>
              <a:t>IPv6 major goals</a:t>
            </a:r>
          </a:p>
          <a:p>
            <a:pPr lvl="1"/>
            <a:r>
              <a:rPr lang="en-US" dirty="0"/>
              <a:t>Support billions of hosts</a:t>
            </a:r>
          </a:p>
          <a:p>
            <a:pPr lvl="1"/>
            <a:r>
              <a:rPr lang="en-US" dirty="0"/>
              <a:t>Reduce routing table size</a:t>
            </a:r>
          </a:p>
          <a:p>
            <a:pPr lvl="1"/>
            <a:r>
              <a:rPr lang="en-US" dirty="0"/>
              <a:t>Simplify the protocol</a:t>
            </a:r>
          </a:p>
          <a:p>
            <a:pPr lvl="1"/>
            <a:r>
              <a:rPr lang="en-US" dirty="0"/>
              <a:t>Provide better security</a:t>
            </a:r>
          </a:p>
          <a:p>
            <a:pPr lvl="1"/>
            <a:r>
              <a:rPr lang="en-US" dirty="0"/>
              <a:t>Attention to type of service</a:t>
            </a:r>
          </a:p>
          <a:p>
            <a:pPr lvl="1"/>
            <a:r>
              <a:rPr lang="en-US" dirty="0"/>
              <a:t>Aid multicasting</a:t>
            </a:r>
          </a:p>
          <a:p>
            <a:pPr lvl="1"/>
            <a:r>
              <a:rPr lang="en-US" dirty="0"/>
              <a:t>Roaming host without changing address</a:t>
            </a:r>
          </a:p>
          <a:p>
            <a:pPr lvl="1"/>
            <a:r>
              <a:rPr lang="en-US" dirty="0"/>
              <a:t>Allow future protocol evolution</a:t>
            </a:r>
          </a:p>
          <a:p>
            <a:pPr lvl="1"/>
            <a:r>
              <a:rPr lang="en-US" dirty="0"/>
              <a:t>Permit coexistence of old and new protocols for years</a:t>
            </a:r>
          </a:p>
        </p:txBody>
      </p:sp>
    </p:spTree>
    <p:extLst>
      <p:ext uri="{BB962C8B-B14F-4D97-AF65-F5344CB8AC3E}">
        <p14:creationId xmlns:p14="http://schemas.microsoft.com/office/powerpoint/2010/main" val="9109300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(3 of 3)</a:t>
            </a:r>
          </a:p>
        </p:txBody>
      </p:sp>
      <p:sp>
        <p:nvSpPr>
          <p:cNvPr id="3" name="Text Placeholder 2"/>
          <p:cNvSpPr>
            <a:spLocks noGrp="1"/>
          </p:cNvSpPr>
          <p:nvPr>
            <p:ph type="body" idx="1"/>
          </p:nvPr>
        </p:nvSpPr>
        <p:spPr/>
        <p:txBody>
          <a:bodyPr/>
          <a:lstStyle/>
          <a:p>
            <a:r>
              <a:rPr lang="en-US" dirty="0"/>
              <a:t>IP version 6 improvements</a:t>
            </a:r>
          </a:p>
          <a:p>
            <a:pPr lvl="1"/>
            <a:r>
              <a:rPr lang="en-US" dirty="0"/>
              <a:t>Longer addresses than IPv4</a:t>
            </a:r>
          </a:p>
          <a:p>
            <a:pPr lvl="1"/>
            <a:r>
              <a:rPr lang="en-US" dirty="0"/>
              <a:t>Simplification of the header</a:t>
            </a:r>
          </a:p>
          <a:p>
            <a:pPr lvl="1"/>
            <a:r>
              <a:rPr lang="en-US" dirty="0"/>
              <a:t>Better support for options</a:t>
            </a:r>
          </a:p>
          <a:p>
            <a:pPr lvl="1"/>
            <a:r>
              <a:rPr lang="en-US" dirty="0"/>
              <a:t>Big advance is in security</a:t>
            </a:r>
          </a:p>
          <a:p>
            <a:pPr lvl="1"/>
            <a:r>
              <a:rPr lang="en-US" dirty="0"/>
              <a:t>Quality of service</a:t>
            </a:r>
          </a:p>
        </p:txBody>
      </p:sp>
    </p:spTree>
    <p:extLst>
      <p:ext uri="{BB962C8B-B14F-4D97-AF65-F5344CB8AC3E}">
        <p14:creationId xmlns:p14="http://schemas.microsoft.com/office/powerpoint/2010/main" val="301248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Virtual-Circuit and Datagram Networks</a:t>
            </a:r>
          </a:p>
        </p:txBody>
      </p:sp>
      <p:sp>
        <p:nvSpPr>
          <p:cNvPr id="3" name="Text Placeholder 2"/>
          <p:cNvSpPr>
            <a:spLocks noGrp="1"/>
          </p:cNvSpPr>
          <p:nvPr>
            <p:ph type="body" idx="1"/>
          </p:nvPr>
        </p:nvSpPr>
        <p:spPr>
          <a:xfrm>
            <a:off x="457200" y="5652655"/>
            <a:ext cx="8229600" cy="416683"/>
          </a:xfrm>
        </p:spPr>
        <p:txBody>
          <a:bodyPr/>
          <a:lstStyle/>
          <a:p>
            <a:pPr algn="ctr"/>
            <a:r>
              <a:rPr lang="en-US" dirty="0"/>
              <a:t>Comparison of datagram and virtual-circuit networks</a:t>
            </a:r>
          </a:p>
        </p:txBody>
      </p:sp>
      <p:pic>
        <p:nvPicPr>
          <p:cNvPr id="6" name="Picture 5">
            <a:extLst>
              <a:ext uri="{FF2B5EF4-FFF2-40B4-BE49-F238E27FC236}">
                <a16:creationId xmlns:a16="http://schemas.microsoft.com/office/drawing/2014/main" id="{0D2A3229-00B3-5049-A943-A945344FDE3F}"/>
              </a:ext>
            </a:extLst>
          </p:cNvPr>
          <p:cNvPicPr>
            <a:picLocks noChangeAspect="1"/>
          </p:cNvPicPr>
          <p:nvPr/>
        </p:nvPicPr>
        <p:blipFill>
          <a:blip r:embed="rId2"/>
          <a:stretch>
            <a:fillRect/>
          </a:stretch>
        </p:blipFill>
        <p:spPr>
          <a:xfrm>
            <a:off x="322118" y="1273887"/>
            <a:ext cx="8499764" cy="5039684"/>
          </a:xfrm>
          <a:prstGeom prst="rect">
            <a:avLst/>
          </a:prstGeom>
        </p:spPr>
      </p:pic>
    </p:spTree>
    <p:extLst>
      <p:ext uri="{BB962C8B-B14F-4D97-AF65-F5344CB8AC3E}">
        <p14:creationId xmlns:p14="http://schemas.microsoft.com/office/powerpoint/2010/main" val="34368473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ea typeface="Arial Unicode MS" panose="020B0604020202020204" pitchFamily="34" charset="-122"/>
              </a:rPr>
              <a:t>The address space of IPv6 contains 2</a:t>
            </a:r>
            <a:r>
              <a:rPr lang="en-US" altLang="zh-CN" baseline="30000" dirty="0">
                <a:ea typeface="Arial Unicode MS" panose="020B0604020202020204" pitchFamily="34" charset="-122"/>
              </a:rPr>
              <a:t>128</a:t>
            </a:r>
            <a:r>
              <a:rPr lang="en-US" altLang="zh-CN" dirty="0">
                <a:ea typeface="Arial Unicode MS" panose="020B0604020202020204" pitchFamily="34" charset="-122"/>
              </a:rPr>
              <a:t> addresses. This address space is 2</a:t>
            </a:r>
            <a:r>
              <a:rPr lang="en-US" altLang="zh-CN" baseline="30000" dirty="0">
                <a:ea typeface="Arial Unicode MS" panose="020B0604020202020204" pitchFamily="34" charset="-122"/>
              </a:rPr>
              <a:t>96</a:t>
            </a:r>
            <a:r>
              <a:rPr lang="en-US" altLang="zh-CN" dirty="0">
                <a:ea typeface="Arial Unicode MS" panose="020B0604020202020204" pitchFamily="34" charset="-122"/>
              </a:rPr>
              <a:t> times the IPv4 address—definitely no address depletion—as shown, the size of the space is</a:t>
            </a:r>
          </a:p>
          <a:p>
            <a:endParaRPr lang="zh-CN" altLang="en-US" dirty="0">
              <a:ea typeface="Arial Unicode MS" panose="020B0604020202020204" pitchFamily="34" charset="-122"/>
            </a:endParaRPr>
          </a:p>
        </p:txBody>
      </p:sp>
      <p:sp>
        <p:nvSpPr>
          <p:cNvPr id="2" name="标题 1"/>
          <p:cNvSpPr>
            <a:spLocks noGrp="1"/>
          </p:cNvSpPr>
          <p:nvPr>
            <p:ph type="title"/>
          </p:nvPr>
        </p:nvSpPr>
        <p:spPr/>
        <p:txBody>
          <a:bodyPr/>
          <a:lstStyle/>
          <a:p>
            <a:r>
              <a:rPr lang="en-US" altLang="zh-CN" dirty="0"/>
              <a:t>Address Space</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182145"/>
            <a:ext cx="63436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
          <p:cNvGrpSpPr>
            <a:grpSpLocks/>
          </p:cNvGrpSpPr>
          <p:nvPr/>
        </p:nvGrpSpPr>
        <p:grpSpPr bwMode="auto">
          <a:xfrm>
            <a:off x="521668" y="4037657"/>
            <a:ext cx="8575675" cy="1946275"/>
            <a:chOff x="339090" y="2286000"/>
            <a:chExt cx="8576310" cy="1946910"/>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090" y="2286000"/>
              <a:ext cx="8576310" cy="194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7"/>
            <p:cNvSpPr>
              <a:spLocks noChangeArrowheads="1"/>
            </p:cNvSpPr>
            <p:nvPr/>
          </p:nvSpPr>
          <p:spPr bwMode="auto">
            <a:xfrm>
              <a:off x="461141" y="2362201"/>
              <a:ext cx="8149459" cy="173736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11856573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54ED1F35-E575-4724-AD31-E376A9A55B43}"/>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Global Unicast Address</a:t>
            </a:r>
            <a:endParaRPr lang="zh-CN" alt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13" y="3333750"/>
            <a:ext cx="5980113"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76" y="1123950"/>
            <a:ext cx="811053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38" y="2668588"/>
            <a:ext cx="10922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613" y="2665413"/>
            <a:ext cx="150812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3013" y="2668588"/>
            <a:ext cx="3227388"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42218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A221E730-3C56-48EA-B3D7-A97CB1E8BC96}"/>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Special Addresses</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45" y="1333500"/>
            <a:ext cx="81216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45" y="2776538"/>
            <a:ext cx="8121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82" y="3998913"/>
            <a:ext cx="8104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32" y="5219700"/>
            <a:ext cx="8218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632" y="5953125"/>
            <a:ext cx="69865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742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1804F2B-9FD2-4663-A64E-60C69233CE98}"/>
              </a:ext>
            </a:extLst>
          </p:cNvPr>
          <p:cNvSpPr>
            <a:spLocks noGrp="1"/>
          </p:cNvSpPr>
          <p:nvPr>
            <p:ph type="body" idx="1"/>
          </p:nvPr>
        </p:nvSpPr>
        <p:spPr/>
        <p:txBody>
          <a:bodyPr/>
          <a:lstStyle/>
          <a:p>
            <a:r>
              <a:rPr lang="en-US" altLang="zh-CN" sz="1800" dirty="0"/>
              <a:t>IPv6</a:t>
            </a:r>
            <a:r>
              <a:rPr lang="zh-CN" altLang="en-US" sz="1800" dirty="0"/>
              <a:t>冒分十六进制表示法：格式为</a:t>
            </a:r>
            <a:r>
              <a:rPr lang="en-US" altLang="zh-CN" sz="1800" dirty="0"/>
              <a:t>X:X:X:X:X:X:X:X</a:t>
            </a:r>
            <a:r>
              <a:rPr lang="zh-CN" altLang="en-US" sz="1800" dirty="0"/>
              <a:t>，其中每个</a:t>
            </a:r>
            <a:r>
              <a:rPr lang="en-US" altLang="zh-CN" sz="1800" dirty="0"/>
              <a:t>X</a:t>
            </a:r>
            <a:r>
              <a:rPr lang="zh-CN" altLang="en-US" sz="1800" dirty="0"/>
              <a:t>表示地址中的</a:t>
            </a:r>
            <a:r>
              <a:rPr lang="en-US" altLang="zh-CN" sz="1800" dirty="0"/>
              <a:t>16bit</a:t>
            </a:r>
            <a:r>
              <a:rPr lang="zh-CN" altLang="en-US" sz="1800" dirty="0"/>
              <a:t>，以十六进制表示</a:t>
            </a:r>
          </a:p>
          <a:p>
            <a:pPr lvl="1"/>
            <a:r>
              <a:rPr lang="zh-CN" altLang="en-US" sz="1600" dirty="0"/>
              <a:t>如果四个数字都是零，可以被省略。例如：</a:t>
            </a:r>
            <a:r>
              <a:rPr lang="en-US" altLang="zh-CN" sz="1600" dirty="0"/>
              <a:t>2001 : 0db8 : 85a3 : 0000 : 1319 : 8a2e : 0370 : 7344</a:t>
            </a:r>
            <a:r>
              <a:rPr lang="zh-CN" altLang="en-US" sz="1600" dirty="0"/>
              <a:t>等价于</a:t>
            </a:r>
            <a:r>
              <a:rPr lang="en-US" altLang="zh-CN" sz="1600" dirty="0"/>
              <a:t>2001:0db8:85a3::1319:8a2e:0370:7344</a:t>
            </a:r>
          </a:p>
          <a:p>
            <a:r>
              <a:rPr lang="zh-CN" altLang="en-US" sz="1800" dirty="0"/>
              <a:t>如果因为省略而出现了两个以上的冒号的话，可以压缩为一个，但这种零压缩在地址中只能出现一次。因此：</a:t>
            </a:r>
          </a:p>
          <a:p>
            <a:pPr lvl="1"/>
            <a:r>
              <a:rPr lang="en-US" altLang="zh-CN" sz="1600" dirty="0"/>
              <a:t>2001:0DB8:0000:0000:0000:0000:1428:57ab </a:t>
            </a:r>
          </a:p>
          <a:p>
            <a:pPr lvl="1"/>
            <a:r>
              <a:rPr lang="en-US" altLang="zh-CN" sz="1600" dirty="0"/>
              <a:t>2001:0DB8:0000:0000:0000::1428:57ab </a:t>
            </a:r>
          </a:p>
          <a:p>
            <a:pPr lvl="1"/>
            <a:r>
              <a:rPr lang="en-US" altLang="zh-CN" sz="1600" dirty="0"/>
              <a:t>2001:0DB8:0:0:0:0:1428:57ab </a:t>
            </a:r>
          </a:p>
          <a:p>
            <a:pPr lvl="1"/>
            <a:r>
              <a:rPr lang="en-US" altLang="zh-CN" sz="1600" dirty="0"/>
              <a:t>2001:0DB8:0::0:1428:57ab </a:t>
            </a:r>
          </a:p>
          <a:p>
            <a:pPr lvl="1"/>
            <a:r>
              <a:rPr lang="en-US" altLang="zh-CN" sz="1600" dirty="0"/>
              <a:t>2001:0DB8::1428:57ab</a:t>
            </a:r>
            <a:r>
              <a:rPr lang="zh-CN" altLang="en-US" sz="1600" dirty="0"/>
              <a:t>都是合法的地址，并且他们是等价的。</a:t>
            </a:r>
            <a:endParaRPr lang="en-US" altLang="zh-CN" sz="1600" dirty="0"/>
          </a:p>
          <a:p>
            <a:pPr lvl="1"/>
            <a:r>
              <a:rPr lang="en-US" altLang="zh-CN" sz="1600" dirty="0"/>
              <a:t>2001::25de::cade</a:t>
            </a:r>
            <a:r>
              <a:rPr lang="zh-CN" altLang="en-US" sz="1600" dirty="0"/>
              <a:t>是非法的。</a:t>
            </a:r>
            <a:r>
              <a:rPr lang="en-US" altLang="zh-CN" sz="1600" dirty="0"/>
              <a:t>(</a:t>
            </a:r>
            <a:r>
              <a:rPr lang="zh-CN" altLang="en-US" sz="1600" dirty="0"/>
              <a:t>因为这样会使得搞不清楚每个压缩中有几个全零的分组</a:t>
            </a:r>
            <a:r>
              <a:rPr lang="en-US" altLang="zh-CN" sz="1600" dirty="0"/>
              <a:t>)</a:t>
            </a:r>
            <a:r>
              <a:rPr lang="zh-CN" altLang="en-US" sz="1600" dirty="0"/>
              <a:t>。</a:t>
            </a:r>
            <a:endParaRPr lang="en-US" altLang="zh-CN" sz="1600" dirty="0"/>
          </a:p>
          <a:p>
            <a:r>
              <a:rPr lang="zh-CN" altLang="en-US" sz="1800" dirty="0"/>
              <a:t>同时前导的零可以省略，</a:t>
            </a:r>
            <a:r>
              <a:rPr lang="en-US" altLang="zh-CN" sz="1800" dirty="0"/>
              <a:t>2001:0DB8:02de::0e13</a:t>
            </a:r>
            <a:r>
              <a:rPr lang="zh-CN" altLang="en-US" sz="1800" dirty="0"/>
              <a:t>等价于</a:t>
            </a:r>
            <a:r>
              <a:rPr lang="en-US" altLang="zh-CN" sz="1800" dirty="0"/>
              <a:t>2001:DB8:2de::e13 </a:t>
            </a:r>
          </a:p>
          <a:p>
            <a:endParaRPr lang="zh-CN" altLang="en-US" sz="1800" dirty="0"/>
          </a:p>
        </p:txBody>
      </p:sp>
      <p:sp>
        <p:nvSpPr>
          <p:cNvPr id="2" name="标题 1">
            <a:extLst>
              <a:ext uri="{FF2B5EF4-FFF2-40B4-BE49-F238E27FC236}">
                <a16:creationId xmlns:a16="http://schemas.microsoft.com/office/drawing/2014/main" id="{43EDB3B6-874D-4ED2-87E5-9C8FC288EEF3}"/>
              </a:ext>
            </a:extLst>
          </p:cNvPr>
          <p:cNvSpPr>
            <a:spLocks noGrp="1"/>
          </p:cNvSpPr>
          <p:nvPr>
            <p:ph type="title"/>
          </p:nvPr>
        </p:nvSpPr>
        <p:spPr/>
        <p:txBody>
          <a:bodyPr/>
          <a:lstStyle/>
          <a:p>
            <a:r>
              <a:rPr lang="en-US" altLang="zh-CN" dirty="0"/>
              <a:t>IPv6 Address Format</a:t>
            </a:r>
            <a:endParaRPr lang="zh-CN" altLang="en-US" dirty="0"/>
          </a:p>
        </p:txBody>
      </p:sp>
      <p:sp>
        <p:nvSpPr>
          <p:cNvPr id="12" name="Rectangle 1">
            <a:extLst>
              <a:ext uri="{FF2B5EF4-FFF2-40B4-BE49-F238E27FC236}">
                <a16:creationId xmlns:a16="http://schemas.microsoft.com/office/drawing/2014/main" id="{8CB557EA-2C5E-40ED-9280-E3CE7682A06D}"/>
              </a:ext>
            </a:extLst>
          </p:cNvPr>
          <p:cNvSpPr>
            <a:spLocks noChangeArrowheads="1"/>
          </p:cNvSpPr>
          <p:nvPr/>
        </p:nvSpPr>
        <p:spPr bwMode="auto">
          <a:xfrm>
            <a:off x="542261" y="3350775"/>
            <a:ext cx="8471473" cy="16158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zh-CN" altLang="zh-CN" sz="1050"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84267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BE1A27E-D9C7-457C-94A9-FC0E2647EE9E}"/>
              </a:ext>
            </a:extLst>
          </p:cNvPr>
          <p:cNvSpPr>
            <a:spLocks noGrp="1"/>
          </p:cNvSpPr>
          <p:nvPr>
            <p:ph type="body" idx="1"/>
          </p:nvPr>
        </p:nvSpPr>
        <p:spPr/>
        <p:txBody>
          <a:bodyPr/>
          <a:lstStyle/>
          <a:p>
            <a:pPr marL="101600" indent="0">
              <a:buNone/>
            </a:pPr>
            <a:r>
              <a:rPr lang="zh-CN" altLang="en-US" dirty="0"/>
              <a:t>关于</a:t>
            </a:r>
            <a:r>
              <a:rPr lang="en-US" altLang="zh-CN" dirty="0"/>
              <a:t>IPv6</a:t>
            </a:r>
            <a:r>
              <a:rPr lang="zh-CN" altLang="en-US" dirty="0"/>
              <a:t>地址书写正确的是（    ）。</a:t>
            </a:r>
          </a:p>
          <a:p>
            <a:pPr marL="101600" indent="0">
              <a:buNone/>
            </a:pPr>
            <a:r>
              <a:rPr lang="en-US" altLang="zh-CN" dirty="0"/>
              <a:t>A . 123A</a:t>
            </a:r>
            <a:r>
              <a:rPr lang="zh-CN" altLang="en-US" dirty="0"/>
              <a:t>：</a:t>
            </a:r>
            <a:r>
              <a:rPr lang="en-US" altLang="zh-CN" dirty="0"/>
              <a:t>BC00</a:t>
            </a:r>
            <a:r>
              <a:rPr lang="zh-CN" altLang="en-US" dirty="0"/>
              <a:t>：</a:t>
            </a:r>
            <a:r>
              <a:rPr lang="en-US" altLang="zh-CN" dirty="0"/>
              <a:t>0000</a:t>
            </a:r>
            <a:r>
              <a:rPr lang="zh-CN" altLang="en-US" dirty="0"/>
              <a:t>：</a:t>
            </a:r>
            <a:r>
              <a:rPr lang="en-US" altLang="zh-CN" dirty="0"/>
              <a:t>1111</a:t>
            </a:r>
            <a:r>
              <a:rPr lang="zh-CN" altLang="en-US" dirty="0"/>
              <a:t>：</a:t>
            </a:r>
            <a:r>
              <a:rPr lang="en-US" altLang="zh-CN" dirty="0"/>
              <a:t>2222</a:t>
            </a:r>
            <a:r>
              <a:rPr lang="zh-CN" altLang="en-US" dirty="0"/>
              <a:t>：</a:t>
            </a:r>
            <a:r>
              <a:rPr lang="en-US" altLang="zh-CN" dirty="0"/>
              <a:t>0000</a:t>
            </a:r>
            <a:r>
              <a:rPr lang="zh-CN" altLang="en-US" dirty="0"/>
              <a:t>：</a:t>
            </a:r>
            <a:r>
              <a:rPr lang="en-US" altLang="zh-CN" dirty="0"/>
              <a:t>G125</a:t>
            </a:r>
            <a:br>
              <a:rPr lang="en-US" altLang="zh-CN" dirty="0"/>
            </a:br>
            <a:r>
              <a:rPr lang="en-US" altLang="zh-CN" dirty="0"/>
              <a:t>B . 123A</a:t>
            </a:r>
            <a:r>
              <a:rPr lang="zh-CN" altLang="en-US" dirty="0"/>
              <a:t>：</a:t>
            </a:r>
            <a:r>
              <a:rPr lang="en-US" altLang="zh-CN" dirty="0"/>
              <a:t>BC00</a:t>
            </a:r>
            <a:r>
              <a:rPr lang="zh-CN" altLang="en-US" dirty="0"/>
              <a:t>：：</a:t>
            </a:r>
            <a:r>
              <a:rPr lang="en-US" altLang="zh-CN" dirty="0"/>
              <a:t>1111</a:t>
            </a:r>
            <a:r>
              <a:rPr lang="zh-CN" altLang="en-US" dirty="0"/>
              <a:t>：</a:t>
            </a:r>
            <a:r>
              <a:rPr lang="en-US" altLang="zh-CN" dirty="0"/>
              <a:t>2222</a:t>
            </a:r>
            <a:r>
              <a:rPr lang="zh-CN" altLang="en-US" dirty="0"/>
              <a:t>：</a:t>
            </a:r>
            <a:r>
              <a:rPr lang="en-US" altLang="zh-CN" dirty="0"/>
              <a:t>0</a:t>
            </a:r>
            <a:br>
              <a:rPr lang="en-US" altLang="zh-CN" dirty="0"/>
            </a:br>
            <a:r>
              <a:rPr lang="en-US" altLang="zh-CN" dirty="0"/>
              <a:t>C . 123A</a:t>
            </a:r>
            <a:r>
              <a:rPr lang="zh-CN" altLang="en-US" dirty="0"/>
              <a:t>：</a:t>
            </a:r>
            <a:r>
              <a:rPr lang="en-US" altLang="zh-CN" dirty="0"/>
              <a:t>1111.2222.3211</a:t>
            </a:r>
            <a:br>
              <a:rPr lang="en-US" altLang="zh-CN" dirty="0"/>
            </a:br>
            <a:r>
              <a:rPr lang="en-US" altLang="zh-CN" dirty="0"/>
              <a:t>D . 123A</a:t>
            </a:r>
            <a:r>
              <a:rPr lang="zh-CN" altLang="en-US" dirty="0"/>
              <a:t>：</a:t>
            </a:r>
            <a:r>
              <a:rPr lang="en-US" altLang="zh-CN" dirty="0"/>
              <a:t>BC00</a:t>
            </a:r>
            <a:r>
              <a:rPr lang="zh-CN" altLang="en-US" dirty="0"/>
              <a:t>：：</a:t>
            </a:r>
            <a:r>
              <a:rPr lang="en-US" altLang="zh-CN" dirty="0"/>
              <a:t>1111</a:t>
            </a:r>
            <a:r>
              <a:rPr lang="zh-CN" altLang="en-US" dirty="0"/>
              <a:t>：</a:t>
            </a:r>
            <a:r>
              <a:rPr lang="en-US" altLang="zh-CN" dirty="0"/>
              <a:t>2222</a:t>
            </a:r>
            <a:r>
              <a:rPr lang="zh-CN" altLang="en-US" dirty="0"/>
              <a:t>：：</a:t>
            </a:r>
          </a:p>
          <a:p>
            <a:endParaRPr lang="zh-CN" altLang="en-US" dirty="0"/>
          </a:p>
        </p:txBody>
      </p:sp>
      <p:sp>
        <p:nvSpPr>
          <p:cNvPr id="2" name="标题 1">
            <a:extLst>
              <a:ext uri="{FF2B5EF4-FFF2-40B4-BE49-F238E27FC236}">
                <a16:creationId xmlns:a16="http://schemas.microsoft.com/office/drawing/2014/main" id="{440E0992-0301-46E5-8C85-9B1CEF878DB8}"/>
              </a:ext>
            </a:extLst>
          </p:cNvPr>
          <p:cNvSpPr>
            <a:spLocks noGrp="1"/>
          </p:cNvSpPr>
          <p:nvPr>
            <p:ph type="title"/>
          </p:nvPr>
        </p:nvSpPr>
        <p:spPr/>
        <p:txBody>
          <a:bodyPr/>
          <a:lstStyle/>
          <a:p>
            <a:r>
              <a:rPr lang="en-US" altLang="zh-CN" dirty="0"/>
              <a:t>Exercise</a:t>
            </a:r>
            <a:endParaRPr lang="zh-CN" altLang="en-US" dirty="0"/>
          </a:p>
        </p:txBody>
      </p:sp>
      <p:sp>
        <p:nvSpPr>
          <p:cNvPr id="8" name="文本框 7">
            <a:extLst>
              <a:ext uri="{FF2B5EF4-FFF2-40B4-BE49-F238E27FC236}">
                <a16:creationId xmlns:a16="http://schemas.microsoft.com/office/drawing/2014/main" id="{F1A233C8-13D7-4F0F-9C12-94A34D552120}"/>
              </a:ext>
            </a:extLst>
          </p:cNvPr>
          <p:cNvSpPr txBox="1"/>
          <p:nvPr/>
        </p:nvSpPr>
        <p:spPr>
          <a:xfrm>
            <a:off x="636785" y="4365143"/>
            <a:ext cx="1317990"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答案：</a:t>
            </a:r>
            <a:r>
              <a:rPr lang="en-US" altLang="zh-CN" sz="2400" b="1" dirty="0">
                <a:latin typeface="微软雅黑" panose="020B0503020204020204" pitchFamily="34" charset="-122"/>
                <a:ea typeface="微软雅黑" panose="020B0503020204020204" pitchFamily="34" charset="-122"/>
              </a:rPr>
              <a:t>B</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82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Main IPv6 Header</a:t>
            </a:r>
          </a:p>
        </p:txBody>
      </p:sp>
      <p:sp>
        <p:nvSpPr>
          <p:cNvPr id="3" name="Text Placeholder 2"/>
          <p:cNvSpPr>
            <a:spLocks noGrp="1"/>
          </p:cNvSpPr>
          <p:nvPr>
            <p:ph type="body" idx="1"/>
          </p:nvPr>
        </p:nvSpPr>
        <p:spPr>
          <a:xfrm>
            <a:off x="457200" y="5735656"/>
            <a:ext cx="8229600" cy="667363"/>
          </a:xfrm>
        </p:spPr>
        <p:txBody>
          <a:bodyPr/>
          <a:lstStyle/>
          <a:p>
            <a:pPr algn="ctr"/>
            <a:r>
              <a:rPr lang="en-US" dirty="0"/>
              <a:t>The IPv6 fixed header (required)</a:t>
            </a:r>
          </a:p>
        </p:txBody>
      </p:sp>
      <p:pic>
        <p:nvPicPr>
          <p:cNvPr id="15" name="Picture Placeholder 14" descr="Short Description:  &#10;An illustration shows the I P V 6 fixed header.&#10;&#10;Long Description:  &#10;The illustration shows the 32 bits header divided into 4 rows as follows. First row is divided into three sections labeled, version, diff. services, and flow label. Second row is divided into 3 sections labeled, payload length, next header, and hop limit. Third row shows source address (16 bytes) and fourth row shows destination address (16 byte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08303" y="2690026"/>
            <a:ext cx="4527394" cy="3228839"/>
          </a:xfrm>
        </p:spPr>
      </p:pic>
      <p:sp>
        <p:nvSpPr>
          <p:cNvPr id="2" name="矩形 1">
            <a:extLst>
              <a:ext uri="{FF2B5EF4-FFF2-40B4-BE49-F238E27FC236}">
                <a16:creationId xmlns:a16="http://schemas.microsoft.com/office/drawing/2014/main" id="{566BD5AF-6A90-41EA-A95A-00590D9DE8CB}"/>
              </a:ext>
            </a:extLst>
          </p:cNvPr>
          <p:cNvSpPr/>
          <p:nvPr/>
        </p:nvSpPr>
        <p:spPr>
          <a:xfrm>
            <a:off x="542451" y="1241660"/>
            <a:ext cx="7932475" cy="1631216"/>
          </a:xfrm>
          <a:prstGeom prst="rect">
            <a:avLst/>
          </a:prstGeom>
        </p:spPr>
        <p:txBody>
          <a:bodyPr wrap="square">
            <a:spAutoFit/>
          </a:bodyPr>
          <a:lstStyle/>
          <a:p>
            <a:pPr marL="342900" indent="-342900">
              <a:buFont typeface="Arial" panose="020B0604020202020204" pitchFamily="34" charset="0"/>
              <a:buChar char="•"/>
            </a:pPr>
            <a:r>
              <a:rPr lang="en-US" altLang="zh-CN" sz="2000" dirty="0">
                <a:ea typeface="宋体" panose="02010600030101010101" pitchFamily="2" charset="-122"/>
              </a:rPr>
              <a:t>IPv6 protocol header has much longer addresses (128 vs. 32 bits) and is simpler (by using extension headers)</a:t>
            </a:r>
          </a:p>
          <a:p>
            <a:pPr marL="342900" indent="-342900">
              <a:buFont typeface="Arial" panose="020B0604020202020204" pitchFamily="34" charset="0"/>
              <a:buChar char="•"/>
            </a:pPr>
            <a:r>
              <a:rPr lang="en-US" altLang="zh-CN" sz="2000" dirty="0"/>
              <a:t>Fixed-length 40 byte header</a:t>
            </a:r>
          </a:p>
          <a:p>
            <a:pPr marL="342900" indent="-342900">
              <a:buFont typeface="Arial" panose="020B0604020202020204" pitchFamily="34" charset="0"/>
              <a:buChar char="•"/>
            </a:pPr>
            <a:r>
              <a:rPr lang="en-US" altLang="zh-CN" sz="2000" dirty="0"/>
              <a:t>No fragmentation allowed</a:t>
            </a:r>
            <a:endParaRPr lang="zh-CN" altLang="en-US" sz="2000" dirty="0"/>
          </a:p>
          <a:p>
            <a:pPr marL="342900" indent="-342900">
              <a:buFont typeface="Arial" panose="020B0604020202020204" pitchFamily="34" charset="0"/>
              <a:buChar char="•"/>
            </a:pPr>
            <a:endParaRPr lang="en-US" altLang="zh-CN" sz="2000" dirty="0">
              <a:ea typeface="宋体" panose="02010600030101010101" pitchFamily="2" charset="-122"/>
            </a:endParaRPr>
          </a:p>
        </p:txBody>
      </p:sp>
    </p:spTree>
    <p:extLst>
      <p:ext uri="{BB962C8B-B14F-4D97-AF65-F5344CB8AC3E}">
        <p14:creationId xmlns:p14="http://schemas.microsoft.com/office/powerpoint/2010/main" val="10332276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Payload in an IPv6 datagram</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905000"/>
            <a:ext cx="5697537"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627313"/>
            <a:ext cx="2592388"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695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(1 of 3)</a:t>
            </a:r>
          </a:p>
        </p:txBody>
      </p:sp>
      <p:sp>
        <p:nvSpPr>
          <p:cNvPr id="3" name="Text Placeholder 2"/>
          <p:cNvSpPr>
            <a:spLocks noGrp="1"/>
          </p:cNvSpPr>
          <p:nvPr>
            <p:ph type="body" idx="1"/>
          </p:nvPr>
        </p:nvSpPr>
        <p:spPr/>
        <p:txBody>
          <a:bodyPr/>
          <a:lstStyle/>
          <a:p>
            <a:pPr algn="ctr"/>
            <a:r>
              <a:rPr lang="en-US" dirty="0"/>
              <a:t>IPv6 extension headers</a:t>
            </a:r>
          </a:p>
        </p:txBody>
      </p:sp>
      <p:pic>
        <p:nvPicPr>
          <p:cNvPr id="7" name="Picture 6">
            <a:extLst>
              <a:ext uri="{FF2B5EF4-FFF2-40B4-BE49-F238E27FC236}">
                <a16:creationId xmlns:a16="http://schemas.microsoft.com/office/drawing/2014/main" id="{4A23537C-6021-2441-9AB7-9929DE552B22}"/>
              </a:ext>
            </a:extLst>
          </p:cNvPr>
          <p:cNvPicPr>
            <a:picLocks noChangeAspect="1"/>
          </p:cNvPicPr>
          <p:nvPr/>
        </p:nvPicPr>
        <p:blipFill>
          <a:blip r:embed="rId2"/>
          <a:stretch>
            <a:fillRect/>
          </a:stretch>
        </p:blipFill>
        <p:spPr>
          <a:xfrm>
            <a:off x="457200" y="1958442"/>
            <a:ext cx="8229600" cy="2941116"/>
          </a:xfrm>
          <a:prstGeom prst="rect">
            <a:avLst/>
          </a:prstGeom>
        </p:spPr>
      </p:pic>
    </p:spTree>
    <p:extLst>
      <p:ext uri="{BB962C8B-B14F-4D97-AF65-F5344CB8AC3E}">
        <p14:creationId xmlns:p14="http://schemas.microsoft.com/office/powerpoint/2010/main" val="37238390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(2 of 3)</a:t>
            </a:r>
          </a:p>
        </p:txBody>
      </p:sp>
      <p:sp>
        <p:nvSpPr>
          <p:cNvPr id="3" name="Text Placeholder 2"/>
          <p:cNvSpPr>
            <a:spLocks noGrp="1"/>
          </p:cNvSpPr>
          <p:nvPr>
            <p:ph type="body" idx="1"/>
          </p:nvPr>
        </p:nvSpPr>
        <p:spPr/>
        <p:txBody>
          <a:bodyPr/>
          <a:lstStyle/>
          <a:p>
            <a:pPr algn="ctr"/>
            <a:r>
              <a:rPr lang="en-US" dirty="0"/>
              <a:t>The hop-by-hop extension header for large datagrams (jumbograms)</a:t>
            </a:r>
          </a:p>
        </p:txBody>
      </p:sp>
      <p:pic>
        <p:nvPicPr>
          <p:cNvPr id="2" name="Picture Placeholder 1" descr="Short Description: &#10;An illustration shows the hop by hop extension header for large datagrams (jumbograms). &#10;&#10;Long Description: &#10;The illustration shows the header divided into two parts. The bottom part of the header shows jumbo payload length and the top part is divided into four sections as follows. Next header, 0, 194, and 4.&#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2375" y="2633765"/>
            <a:ext cx="7899249" cy="1333551"/>
          </a:xfrm>
        </p:spPr>
      </p:pic>
    </p:spTree>
    <p:extLst>
      <p:ext uri="{BB962C8B-B14F-4D97-AF65-F5344CB8AC3E}">
        <p14:creationId xmlns:p14="http://schemas.microsoft.com/office/powerpoint/2010/main" val="14717292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(3 of 3)</a:t>
            </a:r>
          </a:p>
        </p:txBody>
      </p:sp>
      <p:sp>
        <p:nvSpPr>
          <p:cNvPr id="3" name="Text Placeholder 2"/>
          <p:cNvSpPr>
            <a:spLocks noGrp="1"/>
          </p:cNvSpPr>
          <p:nvPr>
            <p:ph type="body" idx="1"/>
          </p:nvPr>
        </p:nvSpPr>
        <p:spPr/>
        <p:txBody>
          <a:bodyPr/>
          <a:lstStyle/>
          <a:p>
            <a:pPr algn="ctr"/>
            <a:r>
              <a:rPr lang="en-US" dirty="0"/>
              <a:t>The extension header for routing</a:t>
            </a:r>
          </a:p>
        </p:txBody>
      </p:sp>
      <p:pic>
        <p:nvPicPr>
          <p:cNvPr id="8" name="Picture Placeholder 7" descr="Short Description: &#10;An illustration shows the extension header for routing.&#10;&#10;Long Description: &#10;The header is divided into two parts. The bottom part of the header shows type specific data and the top part is divided into four sections as follows. Next header, header extension length, routing type, and segments left.&#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3677" y="2265055"/>
            <a:ext cx="7816645" cy="2336241"/>
          </a:xfrm>
        </p:spPr>
      </p:pic>
    </p:spTree>
    <p:extLst>
      <p:ext uri="{BB962C8B-B14F-4D97-AF65-F5344CB8AC3E}">
        <p14:creationId xmlns:p14="http://schemas.microsoft.com/office/powerpoint/2010/main" val="165316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327209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101600" indent="0">
              <a:buNone/>
            </a:pPr>
            <a:r>
              <a:rPr lang="en-US" altLang="zh-CN" dirty="0">
                <a:ea typeface="宋体" panose="02010600030101010101" pitchFamily="2" charset="-122"/>
              </a:rPr>
              <a:t>Three strategies have been devised for transition:</a:t>
            </a:r>
          </a:p>
          <a:p>
            <a:pPr marL="342900" indent="-342900">
              <a:buFont typeface="Arial" panose="020B0604020202020204" pitchFamily="34" charset="0"/>
              <a:buChar char="•"/>
            </a:pPr>
            <a:r>
              <a:rPr lang="en-US" altLang="zh-CN" dirty="0">
                <a:ea typeface="宋体" panose="02010600030101010101" pitchFamily="2" charset="-122"/>
              </a:rPr>
              <a:t>dual stack</a:t>
            </a:r>
          </a:p>
          <a:p>
            <a:pPr marL="342900" indent="-342900">
              <a:buFont typeface="Arial" panose="020B0604020202020204" pitchFamily="34" charset="0"/>
              <a:buChar char="•"/>
            </a:pPr>
            <a:r>
              <a:rPr lang="en-US" altLang="zh-CN" dirty="0">
                <a:ea typeface="宋体" panose="02010600030101010101" pitchFamily="2" charset="-122"/>
              </a:rPr>
              <a:t>tunneling</a:t>
            </a:r>
          </a:p>
          <a:p>
            <a:pPr marL="342900" indent="-342900">
              <a:buFont typeface="Arial" panose="020B0604020202020204" pitchFamily="34" charset="0"/>
              <a:buChar char="•"/>
            </a:pPr>
            <a:r>
              <a:rPr lang="en-US" altLang="zh-CN" dirty="0">
                <a:ea typeface="宋体" panose="02010600030101010101" pitchFamily="2" charset="-122"/>
              </a:rPr>
              <a:t>header translation</a:t>
            </a:r>
            <a:endParaRPr lang="zh-CN" altLang="en-US" dirty="0"/>
          </a:p>
        </p:txBody>
      </p:sp>
      <p:sp>
        <p:nvSpPr>
          <p:cNvPr id="2" name="标题 1"/>
          <p:cNvSpPr>
            <a:spLocks noGrp="1"/>
          </p:cNvSpPr>
          <p:nvPr>
            <p:ph type="title"/>
          </p:nvPr>
        </p:nvSpPr>
        <p:spPr/>
        <p:txBody>
          <a:bodyPr/>
          <a:lstStyle/>
          <a:p>
            <a:r>
              <a:rPr lang="en-US" altLang="zh-CN" dirty="0"/>
              <a:t>Transition from IPv4 to IPv6</a:t>
            </a:r>
            <a:endParaRPr lang="zh-CN" altLang="en-US" dirty="0"/>
          </a:p>
        </p:txBody>
      </p:sp>
    </p:spTree>
    <p:extLst>
      <p:ext uri="{BB962C8B-B14F-4D97-AF65-F5344CB8AC3E}">
        <p14:creationId xmlns:p14="http://schemas.microsoft.com/office/powerpoint/2010/main" val="27221484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D4484B5F-9D71-4039-AC3B-FD1AD023C4C8}"/>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Dual Stack</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217738"/>
            <a:ext cx="72580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3" y="2522538"/>
            <a:ext cx="21732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113" y="2522538"/>
            <a:ext cx="21732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129213"/>
            <a:ext cx="16081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5105400"/>
            <a:ext cx="16081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2585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319F839-3203-4B67-97F9-802C637406EC}"/>
              </a:ext>
            </a:extLst>
          </p:cNvPr>
          <p:cNvSpPr>
            <a:spLocks noGrp="1"/>
          </p:cNvSpPr>
          <p:nvPr>
            <p:ph type="body" idx="1"/>
          </p:nvPr>
        </p:nvSpPr>
        <p:spPr/>
        <p:txBody>
          <a:bodyPr/>
          <a:lstStyle/>
          <a:p>
            <a:endParaRPr lang="zh-CN" altLang="en-US"/>
          </a:p>
        </p:txBody>
      </p:sp>
      <p:sp>
        <p:nvSpPr>
          <p:cNvPr id="5" name="标题 4"/>
          <p:cNvSpPr>
            <a:spLocks noGrp="1"/>
          </p:cNvSpPr>
          <p:nvPr>
            <p:ph type="title"/>
          </p:nvPr>
        </p:nvSpPr>
        <p:spPr/>
        <p:txBody>
          <a:bodyPr/>
          <a:lstStyle/>
          <a:p>
            <a:r>
              <a:rPr lang="en-US" altLang="zh-CN" dirty="0"/>
              <a:t>Tunneling</a:t>
            </a:r>
            <a:endParaRPr lang="zh-CN" alt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3" y="3408363"/>
            <a:ext cx="8180387"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44838"/>
            <a:ext cx="1212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144838"/>
            <a:ext cx="1212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225" y="1981200"/>
            <a:ext cx="3408363"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92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15EC3EFE-5FA0-41F7-84AD-9B72C6C8D277}"/>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Header Translation</a:t>
            </a:r>
            <a:endParaRPr lang="zh-CN" alt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2524125"/>
            <a:ext cx="814863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8" y="2733675"/>
            <a:ext cx="121285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388" y="2749550"/>
            <a:ext cx="123666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3049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Control Protocols</a:t>
            </a:r>
          </a:p>
        </p:txBody>
      </p:sp>
      <p:sp>
        <p:nvSpPr>
          <p:cNvPr id="3" name="Text Placeholder 2"/>
          <p:cNvSpPr>
            <a:spLocks noGrp="1"/>
          </p:cNvSpPr>
          <p:nvPr>
            <p:ph type="body" idx="1"/>
          </p:nvPr>
        </p:nvSpPr>
        <p:spPr/>
        <p:txBody>
          <a:bodyPr/>
          <a:lstStyle/>
          <a:p>
            <a:r>
              <a:rPr lang="en-US" dirty="0"/>
              <a:t>ICMP—The Internet Control Message Protocol </a:t>
            </a:r>
            <a:r>
              <a:rPr lang="en-US" altLang="zh-CN" dirty="0"/>
              <a:t>is a</a:t>
            </a:r>
            <a:r>
              <a:rPr lang="en-US" altLang="zh-CN" dirty="0">
                <a:ea typeface="宋体" panose="02010600030101010101" pitchFamily="2" charset="-122"/>
              </a:rPr>
              <a:t> companion to IP that returns error info</a:t>
            </a:r>
          </a:p>
          <a:p>
            <a:pPr lvl="1"/>
            <a:r>
              <a:rPr lang="en-US" altLang="zh-CN" dirty="0">
                <a:ea typeface="宋体" panose="02010600030101010101" pitchFamily="2" charset="-122"/>
              </a:rPr>
              <a:t>Required, and used in many ways, e.g., for traceroute</a:t>
            </a:r>
          </a:p>
          <a:p>
            <a:r>
              <a:rPr lang="en-US" dirty="0"/>
              <a:t>ARP—The Address Resolution Protocol </a:t>
            </a:r>
            <a:r>
              <a:rPr lang="en-US" altLang="zh-CN" dirty="0">
                <a:ea typeface="宋体" panose="02010600030101010101" pitchFamily="2" charset="-122"/>
              </a:rPr>
              <a:t>finds Ethernet address of a local IP address</a:t>
            </a:r>
          </a:p>
          <a:p>
            <a:pPr lvl="1"/>
            <a:r>
              <a:rPr lang="en-US" altLang="zh-CN" dirty="0">
                <a:ea typeface="宋体" panose="02010600030101010101" pitchFamily="2" charset="-122"/>
              </a:rPr>
              <a:t>Glue that is needed to send any IP packets</a:t>
            </a:r>
          </a:p>
          <a:p>
            <a:pPr lvl="1"/>
            <a:r>
              <a:rPr lang="en-US" altLang="zh-CN" dirty="0">
                <a:ea typeface="宋体" panose="02010600030101010101" pitchFamily="2" charset="-122"/>
              </a:rPr>
              <a:t>Host queries an address and the owner replies </a:t>
            </a:r>
          </a:p>
          <a:p>
            <a:r>
              <a:rPr lang="en-US" dirty="0"/>
              <a:t>DHCP—The Dynamic Host Configuration Protocol </a:t>
            </a:r>
            <a:r>
              <a:rPr lang="en-US" altLang="zh-CN" dirty="0">
                <a:ea typeface="宋体" panose="02010600030101010101" pitchFamily="2" charset="-122"/>
              </a:rPr>
              <a:t>assigns a local IP address to a host</a:t>
            </a:r>
          </a:p>
          <a:p>
            <a:pPr lvl="1"/>
            <a:r>
              <a:rPr lang="en-US" altLang="zh-CN" dirty="0">
                <a:ea typeface="宋体" panose="02010600030101010101" pitchFamily="2" charset="-122"/>
              </a:rPr>
              <a:t>Gets host started by automatically configuring it</a:t>
            </a:r>
          </a:p>
          <a:p>
            <a:pPr lvl="1"/>
            <a:r>
              <a:rPr lang="en-US" altLang="zh-CN" dirty="0">
                <a:ea typeface="宋体" panose="02010600030101010101" pitchFamily="2" charset="-122"/>
              </a:rPr>
              <a:t>Host sends request to server, which grants a lease</a:t>
            </a:r>
          </a:p>
        </p:txBody>
      </p:sp>
    </p:spTree>
    <p:extLst>
      <p:ext uri="{BB962C8B-B14F-4D97-AF65-F5344CB8AC3E}">
        <p14:creationId xmlns:p14="http://schemas.microsoft.com/office/powerpoint/2010/main" val="9637192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3"/>
          <p:cNvSpPr>
            <a:spLocks noGrp="1" noChangeArrowheads="1"/>
          </p:cNvSpPr>
          <p:nvPr>
            <p:ph type="body" idx="1"/>
          </p:nvPr>
        </p:nvSpPr>
        <p:spPr/>
        <p:txBody>
          <a:bodyPr/>
          <a:lstStyle/>
          <a:p>
            <a:pPr>
              <a:lnSpc>
                <a:spcPct val="90000"/>
              </a:lnSpc>
            </a:pPr>
            <a:r>
              <a:rPr lang="en-AU" altLang="zh-CN" sz="2000" dirty="0">
                <a:ea typeface="宋体" panose="02010600030101010101" pitchFamily="2" charset="-122"/>
              </a:rPr>
              <a:t>IP protocol is a best-effort delivery service, however it has two deficiencies</a:t>
            </a:r>
          </a:p>
          <a:p>
            <a:pPr lvl="1">
              <a:lnSpc>
                <a:spcPct val="90000"/>
              </a:lnSpc>
            </a:pPr>
            <a:r>
              <a:rPr lang="en-AU" altLang="zh-CN" sz="1700" dirty="0">
                <a:ea typeface="宋体" panose="02010600030101010101" pitchFamily="2" charset="-122"/>
              </a:rPr>
              <a:t>Lack of error control</a:t>
            </a:r>
          </a:p>
          <a:p>
            <a:pPr lvl="1">
              <a:lnSpc>
                <a:spcPct val="90000"/>
              </a:lnSpc>
            </a:pPr>
            <a:r>
              <a:rPr lang="en-AU" altLang="zh-CN" sz="1700" dirty="0">
                <a:ea typeface="宋体" panose="02010600030101010101" pitchFamily="2" charset="-122"/>
              </a:rPr>
              <a:t>Lack of assistance mechanisms</a:t>
            </a:r>
          </a:p>
          <a:p>
            <a:pPr>
              <a:lnSpc>
                <a:spcPct val="90000"/>
              </a:lnSpc>
            </a:pPr>
            <a:r>
              <a:rPr lang="en-AU" altLang="zh-CN" sz="2000" dirty="0">
                <a:ea typeface="宋体" panose="02010600030101010101" pitchFamily="2" charset="-122"/>
              </a:rPr>
              <a:t>IP protocol has no error-reporting or error-correction mechanism</a:t>
            </a:r>
          </a:p>
          <a:p>
            <a:pPr lvl="1">
              <a:lnSpc>
                <a:spcPct val="90000"/>
              </a:lnSpc>
            </a:pPr>
            <a:r>
              <a:rPr lang="en-AU" altLang="zh-CN" sz="1700" dirty="0">
                <a:ea typeface="宋体" panose="02010600030101010101" pitchFamily="2" charset="-122"/>
              </a:rPr>
              <a:t>What happens when something goes wrong?</a:t>
            </a:r>
          </a:p>
          <a:p>
            <a:pPr lvl="1">
              <a:lnSpc>
                <a:spcPct val="90000"/>
              </a:lnSpc>
            </a:pPr>
            <a:r>
              <a:rPr lang="en-AU" altLang="zh-CN" sz="1700" dirty="0">
                <a:ea typeface="宋体" panose="02010600030101010101" pitchFamily="2" charset="-122"/>
              </a:rPr>
              <a:t>What happens if a router must discard a datagram because it cannot find a route to the final destination?</a:t>
            </a:r>
          </a:p>
          <a:p>
            <a:pPr lvl="1">
              <a:lnSpc>
                <a:spcPct val="90000"/>
              </a:lnSpc>
            </a:pPr>
            <a:r>
              <a:rPr lang="en-AU" altLang="zh-CN" sz="1700" dirty="0">
                <a:ea typeface="宋体" panose="02010600030101010101" pitchFamily="2" charset="-122"/>
              </a:rPr>
              <a:t>What if the time-to-live field has a zero value?</a:t>
            </a:r>
          </a:p>
          <a:p>
            <a:pPr lvl="1">
              <a:lnSpc>
                <a:spcPct val="90000"/>
              </a:lnSpc>
            </a:pPr>
            <a:r>
              <a:rPr lang="en-AU" altLang="zh-CN" sz="1700" dirty="0">
                <a:ea typeface="宋体" panose="02010600030101010101" pitchFamily="2" charset="-122"/>
              </a:rPr>
              <a:t>What if it has to discard all fragments because not all were received in a predetermined time limit?</a:t>
            </a:r>
          </a:p>
          <a:p>
            <a:pPr>
              <a:lnSpc>
                <a:spcPct val="90000"/>
              </a:lnSpc>
            </a:pPr>
            <a:r>
              <a:rPr lang="en-AU" altLang="zh-CN" sz="2000" dirty="0">
                <a:ea typeface="宋体" panose="02010600030101010101" pitchFamily="2" charset="-122"/>
              </a:rPr>
              <a:t>IP protocol also lacks a mechanism for host and management queries.</a:t>
            </a:r>
          </a:p>
          <a:p>
            <a:pPr>
              <a:lnSpc>
                <a:spcPct val="90000"/>
              </a:lnSpc>
            </a:pPr>
            <a:r>
              <a:rPr lang="en-AU" altLang="zh-CN" sz="2000" dirty="0">
                <a:ea typeface="宋体" panose="02010600030101010101" pitchFamily="2" charset="-122"/>
              </a:rPr>
              <a:t>ICMP was designed to compensate for these deficiencies.</a:t>
            </a:r>
          </a:p>
        </p:txBody>
      </p:sp>
      <p:sp>
        <p:nvSpPr>
          <p:cNvPr id="207875" name="Rectangle 2"/>
          <p:cNvSpPr>
            <a:spLocks noGrp="1" noChangeArrowheads="1"/>
          </p:cNvSpPr>
          <p:nvPr>
            <p:ph type="title"/>
          </p:nvPr>
        </p:nvSpPr>
        <p:spPr/>
        <p:txBody>
          <a:bodyPr/>
          <a:lstStyle/>
          <a:p>
            <a:r>
              <a:rPr lang="en-US" altLang="zh-CN" dirty="0">
                <a:ea typeface="宋体" panose="02010600030101010101" pitchFamily="2" charset="-122"/>
              </a:rPr>
              <a:t>Internet Control Message Protocol</a:t>
            </a:r>
            <a:endParaRPr lang="en-AU" altLang="zh-CN" dirty="0">
              <a:ea typeface="宋体" panose="02010600030101010101" pitchFamily="2" charset="-122"/>
            </a:endParaRPr>
          </a:p>
        </p:txBody>
      </p:sp>
    </p:spTree>
    <p:extLst>
      <p:ext uri="{BB962C8B-B14F-4D97-AF65-F5344CB8AC3E}">
        <p14:creationId xmlns:p14="http://schemas.microsoft.com/office/powerpoint/2010/main" val="15503245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3"/>
          <p:cNvSpPr>
            <a:spLocks noGrp="1" noChangeArrowheads="1"/>
          </p:cNvSpPr>
          <p:nvPr>
            <p:ph type="body" idx="1"/>
          </p:nvPr>
        </p:nvSpPr>
        <p:spPr/>
        <p:txBody>
          <a:bodyPr/>
          <a:lstStyle/>
          <a:p>
            <a:pPr marL="342900" indent="-342900">
              <a:spcBef>
                <a:spcPts val="600"/>
              </a:spcBef>
              <a:buFont typeface="Arial" panose="020B0604020202020204" pitchFamily="34" charset="0"/>
              <a:buChar char="•"/>
            </a:pPr>
            <a:r>
              <a:rPr lang="en-US" altLang="zh-CN">
                <a:ea typeface="宋体" panose="02010600030101010101" pitchFamily="2" charset="-122"/>
              </a:rPr>
              <a:t>Encapsulated in IP packet </a:t>
            </a:r>
          </a:p>
          <a:p>
            <a:pPr marL="342900" indent="-342900">
              <a:spcBef>
                <a:spcPts val="600"/>
              </a:spcBef>
              <a:buFont typeface="Arial" panose="020B0604020202020204" pitchFamily="34" charset="0"/>
              <a:buChar char="•"/>
            </a:pPr>
            <a:r>
              <a:rPr lang="en-US" altLang="zh-CN">
                <a:ea typeface="宋体" panose="02010600030101010101" pitchFamily="2" charset="-122"/>
              </a:rPr>
              <a:t>Handles error and control messages</a:t>
            </a:r>
          </a:p>
          <a:p>
            <a:pPr marL="342900" indent="-342900">
              <a:spcBef>
                <a:spcPts val="600"/>
              </a:spcBef>
              <a:buFont typeface="Arial" panose="020B0604020202020204" pitchFamily="34" charset="0"/>
              <a:buChar char="•"/>
            </a:pPr>
            <a:r>
              <a:rPr lang="en-US" altLang="zh-CN">
                <a:ea typeface="宋体" panose="02010600030101010101" pitchFamily="2" charset="-122"/>
              </a:rPr>
              <a:t>If router cannot deliver or forward a packet, it sends an ICMP “host unreachable” message to the source</a:t>
            </a:r>
          </a:p>
          <a:p>
            <a:pPr marL="342900" indent="-342900">
              <a:spcBef>
                <a:spcPts val="600"/>
              </a:spcBef>
              <a:buFont typeface="Arial" panose="020B0604020202020204" pitchFamily="34" charset="0"/>
              <a:buChar char="•"/>
            </a:pPr>
            <a:r>
              <a:rPr lang="en-US" altLang="zh-CN">
                <a:ea typeface="宋体" panose="02010600030101010101" pitchFamily="2" charset="-122"/>
              </a:rPr>
              <a:t>If router receives packet that should have been sent to another router, it sends an ICMP “redirect” message to the sender;  Sender modifies its routing table</a:t>
            </a:r>
          </a:p>
          <a:p>
            <a:pPr marL="342900" indent="-342900">
              <a:spcBef>
                <a:spcPts val="600"/>
              </a:spcBef>
              <a:buFont typeface="Arial" panose="020B0604020202020204" pitchFamily="34" charset="0"/>
              <a:buChar char="•"/>
            </a:pPr>
            <a:r>
              <a:rPr lang="en-US" altLang="zh-CN">
                <a:ea typeface="宋体" panose="02010600030101010101" pitchFamily="2" charset="-122"/>
              </a:rPr>
              <a:t>ICMP “router discovery” messages allow host to learn about routers in its network and to initialize and update its routing tables</a:t>
            </a:r>
          </a:p>
          <a:p>
            <a:pPr marL="342900" indent="-342900">
              <a:spcBef>
                <a:spcPts val="600"/>
              </a:spcBef>
              <a:buFont typeface="Arial" panose="020B0604020202020204" pitchFamily="34" charset="0"/>
              <a:buChar char="•"/>
            </a:pPr>
            <a:r>
              <a:rPr lang="en-US" altLang="zh-CN">
                <a:ea typeface="宋体" panose="02010600030101010101" pitchFamily="2" charset="-122"/>
              </a:rPr>
              <a:t>ICMP echo request and reply facilitate diagnostic and used in “ping”</a:t>
            </a:r>
          </a:p>
          <a:p>
            <a:pPr lvl="1"/>
            <a:endParaRPr lang="zh-CN" altLang="en-US" sz="2500">
              <a:ea typeface="宋体" panose="02010600030101010101" pitchFamily="2" charset="-122"/>
            </a:endParaRPr>
          </a:p>
        </p:txBody>
      </p:sp>
      <p:sp>
        <p:nvSpPr>
          <p:cNvPr id="208899" name="Rectangle 2"/>
          <p:cNvSpPr>
            <a:spLocks noGrp="1" noChangeArrowheads="1"/>
          </p:cNvSpPr>
          <p:nvPr>
            <p:ph type="title"/>
          </p:nvPr>
        </p:nvSpPr>
        <p:spPr/>
        <p:txBody>
          <a:bodyPr/>
          <a:lstStyle/>
          <a:p>
            <a:r>
              <a:rPr lang="en-US" altLang="zh-CN" sz="3200" dirty="0">
                <a:ea typeface="宋体" panose="02010600030101010101" pitchFamily="2" charset="-122"/>
              </a:rPr>
              <a:t>Internet Control Message Protocol (cont.)</a:t>
            </a:r>
          </a:p>
        </p:txBody>
      </p:sp>
    </p:spTree>
    <p:extLst>
      <p:ext uri="{BB962C8B-B14F-4D97-AF65-F5344CB8AC3E}">
        <p14:creationId xmlns:p14="http://schemas.microsoft.com/office/powerpoint/2010/main" val="26238332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182F5-BAC2-43E8-B3D1-ACF9096D7E22}"/>
              </a:ext>
            </a:extLst>
          </p:cNvPr>
          <p:cNvSpPr>
            <a:spLocks noGrp="1"/>
          </p:cNvSpPr>
          <p:nvPr>
            <p:ph type="title"/>
          </p:nvPr>
        </p:nvSpPr>
        <p:spPr/>
        <p:txBody>
          <a:bodyPr/>
          <a:lstStyle/>
          <a:p>
            <a:r>
              <a:rPr lang="en-US" altLang="zh-CN" dirty="0"/>
              <a:t>General format of ICMP messages</a:t>
            </a:r>
            <a:endParaRPr lang="zh-CN" alt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638300"/>
            <a:ext cx="31464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385888"/>
            <a:ext cx="3595688"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788" y="3962400"/>
            <a:ext cx="81518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929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3"/>
          <p:cNvSpPr>
            <a:spLocks noGrp="1" noChangeArrowheads="1"/>
          </p:cNvSpPr>
          <p:nvPr>
            <p:ph type="body" idx="1"/>
          </p:nvPr>
        </p:nvSpPr>
        <p:spPr/>
        <p:txBody>
          <a:bodyPr/>
          <a:lstStyle/>
          <a:p>
            <a:r>
              <a:rPr lang="en-US" altLang="zh-CN" dirty="0">
                <a:ea typeface="宋体" panose="02010600030101010101" pitchFamily="2" charset="-122"/>
              </a:rPr>
              <a:t>Main ICMP (Internet Control Message Protocol) types:</a:t>
            </a:r>
          </a:p>
        </p:txBody>
      </p:sp>
      <p:sp>
        <p:nvSpPr>
          <p:cNvPr id="206850" name="Rectangle 2"/>
          <p:cNvSpPr>
            <a:spLocks noGrp="1" noChangeArrowheads="1"/>
          </p:cNvSpPr>
          <p:nvPr>
            <p:ph type="title"/>
          </p:nvPr>
        </p:nvSpPr>
        <p:spPr/>
        <p:txBody>
          <a:bodyPr/>
          <a:lstStyle/>
          <a:p>
            <a:r>
              <a:rPr lang="en-US" altLang="zh-CN" dirty="0">
                <a:ea typeface="宋体" panose="02010600030101010101" pitchFamily="2" charset="-122"/>
              </a:rPr>
              <a:t>ICMP Message Types</a:t>
            </a:r>
          </a:p>
        </p:txBody>
      </p:sp>
      <p:pic>
        <p:nvPicPr>
          <p:cNvPr id="6" name="Picture 6">
            <a:extLst>
              <a:ext uri="{FF2B5EF4-FFF2-40B4-BE49-F238E27FC236}">
                <a16:creationId xmlns:a16="http://schemas.microsoft.com/office/drawing/2014/main" id="{090B2B7A-C189-4676-8BBF-E4D3286A3268}"/>
              </a:ext>
            </a:extLst>
          </p:cNvPr>
          <p:cNvPicPr>
            <a:picLocks noChangeAspect="1"/>
          </p:cNvPicPr>
          <p:nvPr/>
        </p:nvPicPr>
        <p:blipFill>
          <a:blip r:embed="rId2"/>
          <a:stretch>
            <a:fillRect/>
          </a:stretch>
        </p:blipFill>
        <p:spPr>
          <a:xfrm>
            <a:off x="844951" y="2396117"/>
            <a:ext cx="7241806" cy="3199975"/>
          </a:xfrm>
          <a:prstGeom prst="rect">
            <a:avLst/>
          </a:prstGeom>
        </p:spPr>
      </p:pic>
    </p:spTree>
    <p:extLst>
      <p:ext uri="{BB962C8B-B14F-4D97-AF65-F5344CB8AC3E}">
        <p14:creationId xmlns:p14="http://schemas.microsoft.com/office/powerpoint/2010/main" val="25631428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19CA8-C4E2-4AC4-914C-4A8C40850B1F}"/>
              </a:ext>
            </a:extLst>
          </p:cNvPr>
          <p:cNvSpPr>
            <a:spLocks noGrp="1"/>
          </p:cNvSpPr>
          <p:nvPr>
            <p:ph type="body" idx="1"/>
          </p:nvPr>
        </p:nvSpPr>
        <p:spPr/>
        <p:txBody>
          <a:bodyPr/>
          <a:lstStyle/>
          <a:p>
            <a:endParaRPr lang="zh-CN" altLang="en-US"/>
          </a:p>
        </p:txBody>
      </p:sp>
      <p:sp>
        <p:nvSpPr>
          <p:cNvPr id="209923" name="Rectangle 2"/>
          <p:cNvSpPr>
            <a:spLocks noGrp="1" noChangeArrowheads="1"/>
          </p:cNvSpPr>
          <p:nvPr>
            <p:ph type="title"/>
          </p:nvPr>
        </p:nvSpPr>
        <p:spPr/>
        <p:txBody>
          <a:bodyPr/>
          <a:lstStyle/>
          <a:p>
            <a:r>
              <a:rPr lang="en-US" altLang="zh-CN">
                <a:ea typeface="宋体" panose="02010600030101010101" pitchFamily="2" charset="-122"/>
              </a:rPr>
              <a:t>Example </a:t>
            </a:r>
            <a:r>
              <a:rPr lang="en-US" altLang="zh-CN">
                <a:latin typeface="Garamond" panose="02020404030301010803" pitchFamily="18" charset="0"/>
                <a:ea typeface="宋体" panose="02010600030101010101" pitchFamily="2" charset="-122"/>
              </a:rPr>
              <a:t>–</a:t>
            </a:r>
            <a:r>
              <a:rPr lang="en-US" altLang="zh-CN">
                <a:ea typeface="宋体" panose="02010600030101010101" pitchFamily="2" charset="-122"/>
              </a:rPr>
              <a:t> Echo request</a:t>
            </a:r>
          </a:p>
        </p:txBody>
      </p:sp>
      <p:pic>
        <p:nvPicPr>
          <p:cNvPr id="2099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24887"/>
            <a:ext cx="8302042" cy="48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6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p>
        </p:txBody>
      </p:sp>
      <p:sp>
        <p:nvSpPr>
          <p:cNvPr id="3" name="Text Placeholder 2"/>
          <p:cNvSpPr>
            <a:spLocks noGrp="1"/>
          </p:cNvSpPr>
          <p:nvPr>
            <p:ph type="body" idx="1"/>
          </p:nvPr>
        </p:nvSpPr>
        <p:spPr/>
        <p:txBody>
          <a:bodyPr/>
          <a:lstStyle/>
          <a:p>
            <a:r>
              <a:rPr lang="en-US" dirty="0"/>
              <a:t>Optimality principle</a:t>
            </a:r>
          </a:p>
          <a:p>
            <a:r>
              <a:rPr lang="en-US" dirty="0"/>
              <a:t>Shortest path algorithm</a:t>
            </a:r>
          </a:p>
          <a:p>
            <a:r>
              <a:rPr lang="en-US" dirty="0"/>
              <a:t>Flooding</a:t>
            </a:r>
          </a:p>
          <a:p>
            <a:r>
              <a:rPr lang="en-US" dirty="0"/>
              <a:t>Distance vector routing</a:t>
            </a:r>
          </a:p>
          <a:p>
            <a:r>
              <a:rPr lang="en-US" dirty="0"/>
              <a:t>Link state routing</a:t>
            </a:r>
          </a:p>
          <a:p>
            <a:r>
              <a:rPr lang="en-US" altLang="zh-CN" dirty="0"/>
              <a:t>Hierarchical routing within a network</a:t>
            </a:r>
          </a:p>
          <a:p>
            <a:r>
              <a:rPr lang="en-US" altLang="zh-CN" dirty="0"/>
              <a:t>Broadcast routing</a:t>
            </a:r>
          </a:p>
          <a:p>
            <a:r>
              <a:rPr lang="en-US" altLang="zh-CN" dirty="0"/>
              <a:t>Multicast routing</a:t>
            </a:r>
          </a:p>
          <a:p>
            <a:r>
              <a:rPr lang="en-US" altLang="zh-CN" dirty="0"/>
              <a:t>Anycast routing</a:t>
            </a:r>
            <a:br>
              <a:rPr lang="en-US" dirty="0"/>
            </a:br>
            <a:endParaRPr lang="en-US" dirty="0"/>
          </a:p>
        </p:txBody>
      </p:sp>
    </p:spTree>
    <p:extLst>
      <p:ext uri="{BB962C8B-B14F-4D97-AF65-F5344CB8AC3E}">
        <p14:creationId xmlns:p14="http://schemas.microsoft.com/office/powerpoint/2010/main" val="2761639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23B733-305F-4287-89B6-A50A911A040D}"/>
              </a:ext>
            </a:extLst>
          </p:cNvPr>
          <p:cNvSpPr>
            <a:spLocks noGrp="1"/>
          </p:cNvSpPr>
          <p:nvPr>
            <p:ph type="body" idx="1"/>
          </p:nvPr>
        </p:nvSpPr>
        <p:spPr/>
        <p:txBody>
          <a:bodyPr/>
          <a:lstStyle/>
          <a:p>
            <a:endParaRPr lang="zh-CN" altLang="en-US"/>
          </a:p>
        </p:txBody>
      </p:sp>
      <p:sp>
        <p:nvSpPr>
          <p:cNvPr id="210947" name="Rectangle 2"/>
          <p:cNvSpPr>
            <a:spLocks noGrp="1" noChangeArrowheads="1"/>
          </p:cNvSpPr>
          <p:nvPr>
            <p:ph type="title"/>
          </p:nvPr>
        </p:nvSpPr>
        <p:spPr/>
        <p:txBody>
          <a:bodyPr/>
          <a:lstStyle/>
          <a:p>
            <a:r>
              <a:rPr lang="en-US" altLang="zh-CN">
                <a:ea typeface="宋体" panose="02010600030101010101" pitchFamily="2" charset="-122"/>
              </a:rPr>
              <a:t>Example </a:t>
            </a:r>
            <a:r>
              <a:rPr lang="en-US" altLang="zh-CN">
                <a:latin typeface="Garamond" panose="02020404030301010803" pitchFamily="18" charset="0"/>
                <a:ea typeface="宋体" panose="02010600030101010101" pitchFamily="2" charset="-122"/>
              </a:rPr>
              <a:t>–</a:t>
            </a:r>
            <a:r>
              <a:rPr lang="en-US" altLang="zh-CN">
                <a:ea typeface="宋体" panose="02010600030101010101" pitchFamily="2" charset="-122"/>
              </a:rPr>
              <a:t> Echo Reply</a:t>
            </a:r>
          </a:p>
        </p:txBody>
      </p:sp>
      <p:pic>
        <p:nvPicPr>
          <p:cNvPr id="2109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87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3815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ARP—The Address Resolution Protocol</a:t>
            </a:r>
          </a:p>
        </p:txBody>
      </p:sp>
      <p:sp>
        <p:nvSpPr>
          <p:cNvPr id="3" name="Text Placeholder 2"/>
          <p:cNvSpPr>
            <a:spLocks noGrp="1"/>
          </p:cNvSpPr>
          <p:nvPr>
            <p:ph type="body" idx="1"/>
          </p:nvPr>
        </p:nvSpPr>
        <p:spPr>
          <a:xfrm>
            <a:off x="457199" y="5851880"/>
            <a:ext cx="8229600" cy="529929"/>
          </a:xfrm>
        </p:spPr>
        <p:txBody>
          <a:bodyPr/>
          <a:lstStyle/>
          <a:p>
            <a:pPr algn="ctr"/>
            <a:r>
              <a:rPr lang="en-US" dirty="0"/>
              <a:t>Two switched Ethernet LANs joined by a router </a:t>
            </a:r>
          </a:p>
        </p:txBody>
      </p:sp>
      <p:pic>
        <p:nvPicPr>
          <p:cNvPr id="2" name="Picture Placeholder 1" descr="Short Description:&#10;An illustration shows two switched Ethernet LANs joined by a router.&#10;&#10;Long Description: &#10;A part of the illustration, starting from the left to right shows Host 1 with I P 1 = 192.32.65.7 and host 2 with I P 2 = 192.32.65.5 is connected to an Ethernet switch over C S network 192.32.65.0 backward slash 24. The Ethernet switch is connected to a router which is further connected to another Ethernet switch over E E network 192.32.63.0 backward slash 24. This Ethernet switch is connected to two hosts to the right as follows. Host 3 with I P 3 = 192.32.63.3 and host 4 with I P 4 = 192.32.63.8. A table has five columns and three rows. The column headings from left to right are frame, source I P, source Ethernet, destination I P, and destination Ethernet. The table data is as follows. Row 1. Frame, Host 1 to 2 on C S net. Source I P, I P 1. Source Ethernet, E 1. Destination I P, I P 2. Destination Ethernet, E 2. Row 2. Frame, Host 1 to 4 on C S net. Source I P, I P 1. Source Ethernet, E 1. Destination I P, I P 4. Destination Ethernet, E 3. Row 3. Frame, Host 1 to 4 on E E net. Source I P, I P 1. Source Ethernet, E 4. Destination I P, I P 4. Destination Ethernet, E 6.&#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48396" y="2388005"/>
            <a:ext cx="6647205" cy="3463875"/>
          </a:xfrm>
        </p:spPr>
      </p:pic>
      <p:sp>
        <p:nvSpPr>
          <p:cNvPr id="4" name="矩形 3">
            <a:extLst>
              <a:ext uri="{FF2B5EF4-FFF2-40B4-BE49-F238E27FC236}">
                <a16:creationId xmlns:a16="http://schemas.microsoft.com/office/drawing/2014/main" id="{8A175176-3B01-4767-8316-CB92804D0E2A}"/>
              </a:ext>
            </a:extLst>
          </p:cNvPr>
          <p:cNvSpPr/>
          <p:nvPr/>
        </p:nvSpPr>
        <p:spPr>
          <a:xfrm>
            <a:off x="791737" y="1329262"/>
            <a:ext cx="7382107" cy="830997"/>
          </a:xfrm>
          <a:prstGeom prst="rect">
            <a:avLst/>
          </a:prstGeom>
        </p:spPr>
        <p:txBody>
          <a:bodyPr wrap="square">
            <a:spAutoFit/>
          </a:bodyPr>
          <a:lstStyle/>
          <a:p>
            <a:r>
              <a:rPr lang="en-US" altLang="zh-CN" sz="2400" dirty="0">
                <a:ea typeface="宋体" panose="02010600030101010101" pitchFamily="2" charset="-122"/>
              </a:rPr>
              <a:t>ARP lets nodes find target Ethernet addresses [pink] from their IP addresses</a:t>
            </a:r>
          </a:p>
        </p:txBody>
      </p:sp>
      <p:sp>
        <p:nvSpPr>
          <p:cNvPr id="7" name="Rectangle 8">
            <a:extLst>
              <a:ext uri="{FF2B5EF4-FFF2-40B4-BE49-F238E27FC236}">
                <a16:creationId xmlns:a16="http://schemas.microsoft.com/office/drawing/2014/main" id="{F42E225A-4CC6-4A77-9560-8BA8E35C03F6}"/>
              </a:ext>
            </a:extLst>
          </p:cNvPr>
          <p:cNvSpPr>
            <a:spLocks noChangeArrowheads="1"/>
          </p:cNvSpPr>
          <p:nvPr/>
        </p:nvSpPr>
        <p:spPr bwMode="auto">
          <a:xfrm>
            <a:off x="5932758" y="5130275"/>
            <a:ext cx="1022350" cy="796925"/>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extLst>
      <p:ext uri="{BB962C8B-B14F-4D97-AF65-F5344CB8AC3E}">
        <p14:creationId xmlns:p14="http://schemas.microsoft.com/office/powerpoint/2010/main" val="40848843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EFE31723-D77A-4C88-A397-D6491696A19F}"/>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Position of ARP in TCP/IP protocol suite</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2452688"/>
            <a:ext cx="69532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2421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C8137419-90B2-4248-ADA0-144D24D89B88}"/>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ARP Packet</a:t>
            </a:r>
            <a:endParaRPr lang="zh-CN" alt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335" y="2286000"/>
            <a:ext cx="7065962"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010" y="1265237"/>
            <a:ext cx="38496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4623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43E79-C5F7-4FDB-A0CA-ECAD9D2F193D}"/>
              </a:ext>
            </a:extLst>
          </p:cNvPr>
          <p:cNvSpPr>
            <a:spLocks noGrp="1"/>
          </p:cNvSpPr>
          <p:nvPr>
            <p:ph type="body" idx="1"/>
          </p:nvPr>
        </p:nvSpPr>
        <p:spPr/>
        <p:txBody>
          <a:bodyPr/>
          <a:lstStyle/>
          <a:p>
            <a:endParaRPr lang="zh-CN" altLang="en-US" dirty="0"/>
          </a:p>
        </p:txBody>
      </p:sp>
      <p:sp>
        <p:nvSpPr>
          <p:cNvPr id="2" name="标题 1">
            <a:extLst>
              <a:ext uri="{FF2B5EF4-FFF2-40B4-BE49-F238E27FC236}">
                <a16:creationId xmlns:a16="http://schemas.microsoft.com/office/drawing/2014/main" id="{75B4185C-D4F7-402A-8DF0-F0AE7F1F073F}"/>
              </a:ext>
            </a:extLst>
          </p:cNvPr>
          <p:cNvSpPr>
            <a:spLocks noGrp="1"/>
          </p:cNvSpPr>
          <p:nvPr>
            <p:ph type="title"/>
          </p:nvPr>
        </p:nvSpPr>
        <p:spPr/>
        <p:txBody>
          <a:bodyPr/>
          <a:lstStyle/>
          <a:p>
            <a:r>
              <a:rPr lang="en-US" altLang="zh-CN" dirty="0"/>
              <a:t>ARP operation</a:t>
            </a:r>
            <a:endParaRPr lang="zh-CN" altLang="en-US" dirty="0"/>
          </a:p>
        </p:txBody>
      </p:sp>
      <p:pic>
        <p:nvPicPr>
          <p:cNvPr id="2191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1767"/>
            <a:ext cx="56673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83054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8B9BD2-3DEC-4DCD-8BD7-C91DAF1409C4}"/>
              </a:ext>
            </a:extLst>
          </p:cNvPr>
          <p:cNvSpPr>
            <a:spLocks noGrp="1"/>
          </p:cNvSpPr>
          <p:nvPr>
            <p:ph type="body" idx="1"/>
          </p:nvPr>
        </p:nvSpPr>
        <p:spPr/>
        <p:txBody>
          <a:bodyPr/>
          <a:lstStyle/>
          <a:p>
            <a:endParaRPr lang="zh-CN" altLang="en-US"/>
          </a:p>
        </p:txBody>
      </p:sp>
      <p:sp>
        <p:nvSpPr>
          <p:cNvPr id="221187" name="Rectangle 2"/>
          <p:cNvSpPr>
            <a:spLocks noGrp="1" noChangeArrowheads="1"/>
          </p:cNvSpPr>
          <p:nvPr>
            <p:ph type="title"/>
          </p:nvPr>
        </p:nvSpPr>
        <p:spPr/>
        <p:txBody>
          <a:bodyPr/>
          <a:lstStyle/>
          <a:p>
            <a:r>
              <a:rPr lang="en-US" altLang="zh-CN">
                <a:ea typeface="宋体" panose="02010600030101010101" pitchFamily="2" charset="-122"/>
              </a:rPr>
              <a:t>ARP Request &amp; Reply</a:t>
            </a:r>
          </a:p>
        </p:txBody>
      </p:sp>
      <p:pic>
        <p:nvPicPr>
          <p:cNvPr id="2211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757363"/>
            <a:ext cx="7477125" cy="426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0355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04DE28-C1F7-40E9-8761-72EBEB0362C9}"/>
              </a:ext>
            </a:extLst>
          </p:cNvPr>
          <p:cNvSpPr>
            <a:spLocks noGrp="1"/>
          </p:cNvSpPr>
          <p:nvPr>
            <p:ph type="body" idx="1"/>
          </p:nvPr>
        </p:nvSpPr>
        <p:spPr/>
        <p:txBody>
          <a:bodyPr/>
          <a:lstStyle/>
          <a:p>
            <a:endParaRPr lang="zh-CN" altLang="en-US"/>
          </a:p>
        </p:txBody>
      </p:sp>
      <p:sp>
        <p:nvSpPr>
          <p:cNvPr id="222211" name="Rectangle 2"/>
          <p:cNvSpPr>
            <a:spLocks noGrp="1" noChangeArrowheads="1"/>
          </p:cNvSpPr>
          <p:nvPr>
            <p:ph type="title"/>
          </p:nvPr>
        </p:nvSpPr>
        <p:spPr/>
        <p:txBody>
          <a:bodyPr/>
          <a:lstStyle/>
          <a:p>
            <a:r>
              <a:rPr lang="en-US" altLang="zh-CN">
                <a:ea typeface="宋体" panose="02010600030101010101" pitchFamily="2" charset="-122"/>
              </a:rPr>
              <a:t>Proxy ARP</a:t>
            </a:r>
          </a:p>
        </p:txBody>
      </p:sp>
      <p:pic>
        <p:nvPicPr>
          <p:cNvPr id="2222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738663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4219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3"/>
          <p:cNvSpPr>
            <a:spLocks noGrp="1" noChangeArrowheads="1"/>
          </p:cNvSpPr>
          <p:nvPr>
            <p:ph type="body" idx="1"/>
          </p:nvPr>
        </p:nvSpPr>
        <p:spPr/>
        <p:txBody>
          <a:bodyPr/>
          <a:lstStyle/>
          <a:p>
            <a:pPr>
              <a:lnSpc>
                <a:spcPct val="110000"/>
              </a:lnSpc>
            </a:pPr>
            <a:r>
              <a:rPr lang="en-AU" altLang="zh-CN" sz="2800">
                <a:ea typeface="宋体" panose="02010600030101010101" pitchFamily="2" charset="-122"/>
              </a:rPr>
              <a:t>A sender usually has more than one IP datagram to send to the same destination</a:t>
            </a:r>
          </a:p>
          <a:p>
            <a:pPr>
              <a:lnSpc>
                <a:spcPct val="110000"/>
              </a:lnSpc>
            </a:pPr>
            <a:r>
              <a:rPr lang="en-AU" altLang="zh-CN" sz="2800">
                <a:ea typeface="宋体" panose="02010600030101010101" pitchFamily="2" charset="-122"/>
              </a:rPr>
              <a:t>It is inefficient to use ARP for each datagram</a:t>
            </a:r>
          </a:p>
          <a:p>
            <a:pPr>
              <a:lnSpc>
                <a:spcPct val="110000"/>
              </a:lnSpc>
            </a:pPr>
            <a:r>
              <a:rPr lang="en-AU" altLang="zh-CN" sz="2800">
                <a:ea typeface="宋体" panose="02010600030101010101" pitchFamily="2" charset="-122"/>
              </a:rPr>
              <a:t>A cache table is used</a:t>
            </a:r>
          </a:p>
          <a:p>
            <a:pPr lvl="1">
              <a:lnSpc>
                <a:spcPct val="110000"/>
              </a:lnSpc>
            </a:pPr>
            <a:r>
              <a:rPr lang="en-AU" altLang="zh-CN" sz="2800">
                <a:ea typeface="宋体" panose="02010600030101010101" pitchFamily="2" charset="-122"/>
              </a:rPr>
              <a:t>limited size</a:t>
            </a:r>
          </a:p>
          <a:p>
            <a:pPr lvl="1">
              <a:lnSpc>
                <a:spcPct val="110000"/>
              </a:lnSpc>
            </a:pPr>
            <a:r>
              <a:rPr lang="en-AU" altLang="zh-CN" sz="2800">
                <a:ea typeface="宋体" panose="02010600030101010101" pitchFamily="2" charset="-122"/>
              </a:rPr>
              <a:t>mappings retained only for a limited time</a:t>
            </a:r>
          </a:p>
        </p:txBody>
      </p:sp>
      <p:sp>
        <p:nvSpPr>
          <p:cNvPr id="224259" name="Rectangle 2"/>
          <p:cNvSpPr>
            <a:spLocks noGrp="1" noChangeArrowheads="1"/>
          </p:cNvSpPr>
          <p:nvPr>
            <p:ph type="title"/>
          </p:nvPr>
        </p:nvSpPr>
        <p:spPr/>
        <p:txBody>
          <a:bodyPr/>
          <a:lstStyle/>
          <a:p>
            <a:r>
              <a:rPr lang="en-AU" altLang="zh-CN">
                <a:ea typeface="宋体" panose="02010600030101010101" pitchFamily="2" charset="-122"/>
              </a:rPr>
              <a:t>Cache Table</a:t>
            </a:r>
          </a:p>
        </p:txBody>
      </p:sp>
    </p:spTree>
    <p:extLst>
      <p:ext uri="{BB962C8B-B14F-4D97-AF65-F5344CB8AC3E}">
        <p14:creationId xmlns:p14="http://schemas.microsoft.com/office/powerpoint/2010/main" val="26372776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3"/>
          <p:cNvSpPr>
            <a:spLocks noGrp="1" noChangeArrowheads="1"/>
          </p:cNvSpPr>
          <p:nvPr>
            <p:ph type="body" idx="1"/>
          </p:nvPr>
        </p:nvSpPr>
        <p:spPr/>
        <p:txBody>
          <a:bodyPr/>
          <a:lstStyle/>
          <a:p>
            <a:pPr marL="342900" indent="-342900">
              <a:lnSpc>
                <a:spcPct val="130000"/>
              </a:lnSpc>
              <a:buFont typeface="Arial" panose="020B0604020202020204" pitchFamily="34" charset="0"/>
              <a:buChar char="•"/>
            </a:pPr>
            <a:r>
              <a:rPr lang="en-AU" altLang="zh-CN" sz="2800">
                <a:ea typeface="宋体" panose="02010600030101010101" pitchFamily="2" charset="-122"/>
              </a:rPr>
              <a:t>Finds the logical address for a host that only knows its physical address</a:t>
            </a:r>
          </a:p>
          <a:p>
            <a:pPr marL="342900" indent="-342900">
              <a:lnSpc>
                <a:spcPct val="130000"/>
              </a:lnSpc>
              <a:buFont typeface="Arial" panose="020B0604020202020204" pitchFamily="34" charset="0"/>
              <a:buChar char="•"/>
            </a:pPr>
            <a:r>
              <a:rPr lang="en-AU" altLang="zh-CN" sz="2800">
                <a:ea typeface="宋体" panose="02010600030101010101" pitchFamily="2" charset="-122"/>
              </a:rPr>
              <a:t>RARP request packets are broadcast; RARP reply packets are unicast</a:t>
            </a:r>
          </a:p>
          <a:p>
            <a:pPr marL="342900" indent="-342900">
              <a:lnSpc>
                <a:spcPct val="130000"/>
              </a:lnSpc>
              <a:buFont typeface="Arial" panose="020B0604020202020204" pitchFamily="34" charset="0"/>
              <a:buChar char="•"/>
            </a:pPr>
            <a:r>
              <a:rPr lang="en-AU" altLang="zh-CN" sz="2800">
                <a:ea typeface="宋体" panose="02010600030101010101" pitchFamily="2" charset="-122"/>
              </a:rPr>
              <a:t>Used by diskless machines to obtain their IP addresses</a:t>
            </a:r>
          </a:p>
        </p:txBody>
      </p:sp>
      <p:sp>
        <p:nvSpPr>
          <p:cNvPr id="225283" name="Rectangle 2"/>
          <p:cNvSpPr>
            <a:spLocks noGrp="1" noChangeArrowheads="1"/>
          </p:cNvSpPr>
          <p:nvPr>
            <p:ph type="title"/>
          </p:nvPr>
        </p:nvSpPr>
        <p:spPr/>
        <p:txBody>
          <a:bodyPr/>
          <a:lstStyle/>
          <a:p>
            <a:r>
              <a:rPr lang="en-AU" altLang="zh-CN">
                <a:ea typeface="宋体" panose="02010600030101010101" pitchFamily="2" charset="-122"/>
              </a:rPr>
              <a:t>RARP</a:t>
            </a:r>
          </a:p>
        </p:txBody>
      </p:sp>
    </p:spTree>
    <p:extLst>
      <p:ext uri="{BB962C8B-B14F-4D97-AF65-F5344CB8AC3E}">
        <p14:creationId xmlns:p14="http://schemas.microsoft.com/office/powerpoint/2010/main" val="18162426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2"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tretch>
            <a:fillRect/>
          </a:stretch>
        </p:blipFill>
        <p:spPr>
          <a:xfrm>
            <a:off x="1027049" y="2459904"/>
            <a:ext cx="7089902" cy="2806554"/>
          </a:xfrm>
          <a:noFill/>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091" name="Rectangle 2"/>
          <p:cNvSpPr>
            <a:spLocks noGrp="1" noChangeArrowheads="1"/>
          </p:cNvSpPr>
          <p:nvPr>
            <p:ph type="title"/>
          </p:nvPr>
        </p:nvSpPr>
        <p:spPr/>
        <p:txBody>
          <a:bodyPr/>
          <a:lstStyle/>
          <a:p>
            <a:r>
              <a:rPr lang="en-US" altLang="zh-CN">
                <a:ea typeface="宋体" panose="02010600030101010101" pitchFamily="2" charset="-122"/>
              </a:rPr>
              <a:t>ARP and RARP</a:t>
            </a:r>
          </a:p>
        </p:txBody>
      </p:sp>
    </p:spTree>
    <p:extLst>
      <p:ext uri="{BB962C8B-B14F-4D97-AF65-F5344CB8AC3E}">
        <p14:creationId xmlns:p14="http://schemas.microsoft.com/office/powerpoint/2010/main" val="307200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tgemap.png">
            <a:extLst>
              <a:ext uri="{FF2B5EF4-FFF2-40B4-BE49-F238E27FC236}">
                <a16:creationId xmlns:a16="http://schemas.microsoft.com/office/drawing/2014/main" id="{A120FDED-4D23-467A-ACE2-5790FC1EE6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 y="1200911"/>
            <a:ext cx="8997695" cy="5623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a:extLst>
              <a:ext uri="{FF2B5EF4-FFF2-40B4-BE49-F238E27FC236}">
                <a16:creationId xmlns:a16="http://schemas.microsoft.com/office/drawing/2014/main" id="{E4C58BCA-0763-4319-86D0-8F01AE2E6EE3}"/>
              </a:ext>
            </a:extLst>
          </p:cNvPr>
          <p:cNvSpPr txBox="1"/>
          <p:nvPr/>
        </p:nvSpPr>
        <p:spPr>
          <a:xfrm>
            <a:off x="7392570" y="5879368"/>
            <a:ext cx="1751429" cy="338550"/>
          </a:xfrm>
          <a:prstGeom prst="rect">
            <a:avLst/>
          </a:prstGeom>
          <a:noFill/>
        </p:spPr>
        <p:txBody>
          <a:bodyPr wrap="square" lIns="91435" tIns="45718" rIns="91435" bIns="45718">
            <a:spAutoFit/>
          </a:bodyPr>
          <a:lstStyle/>
          <a:p>
            <a:pPr algn="r">
              <a:defRPr/>
            </a:pPr>
            <a:r>
              <a:rPr lang="en-US" sz="1600" b="1" spc="50" dirty="0">
                <a:ln w="0"/>
                <a:solidFill>
                  <a:schemeClr val="bg2"/>
                </a:solidFill>
                <a:effectLst>
                  <a:innerShdw blurRad="63500" dist="50800" dir="13500000">
                    <a:srgbClr val="000000">
                      <a:alpha val="50000"/>
                    </a:srgbClr>
                  </a:innerShdw>
                </a:effectLst>
                <a:latin typeface="Arial Narrow" panose="020B0606020202030204" pitchFamily="34" charset="0"/>
              </a:rPr>
              <a:t>The Opte Project</a:t>
            </a:r>
          </a:p>
        </p:txBody>
      </p:sp>
      <p:sp>
        <p:nvSpPr>
          <p:cNvPr id="7" name="标题 6">
            <a:extLst>
              <a:ext uri="{FF2B5EF4-FFF2-40B4-BE49-F238E27FC236}">
                <a16:creationId xmlns:a16="http://schemas.microsoft.com/office/drawing/2014/main" id="{92259B03-2392-4CD4-A31C-E654049D2B61}"/>
              </a:ext>
            </a:extLst>
          </p:cNvPr>
          <p:cNvSpPr>
            <a:spLocks noGrp="1"/>
          </p:cNvSpPr>
          <p:nvPr>
            <p:ph type="title"/>
          </p:nvPr>
        </p:nvSpPr>
        <p:spPr/>
        <p:txBody>
          <a:bodyPr/>
          <a:lstStyle/>
          <a:p>
            <a:r>
              <a:rPr lang="en-US" altLang="zh-CN" dirty="0"/>
              <a:t>How to route in the Internet?</a:t>
            </a:r>
            <a:endParaRPr lang="zh-CN" altLang="en-US" dirty="0"/>
          </a:p>
        </p:txBody>
      </p:sp>
      <p:sp>
        <p:nvSpPr>
          <p:cNvPr id="8" name="矩形 7">
            <a:extLst>
              <a:ext uri="{FF2B5EF4-FFF2-40B4-BE49-F238E27FC236}">
                <a16:creationId xmlns:a16="http://schemas.microsoft.com/office/drawing/2014/main" id="{A150A58B-0F62-497E-9C8D-3FB13720D0E7}"/>
              </a:ext>
            </a:extLst>
          </p:cNvPr>
          <p:cNvSpPr/>
          <p:nvPr/>
        </p:nvSpPr>
        <p:spPr>
          <a:xfrm>
            <a:off x="5681473" y="6354702"/>
            <a:ext cx="2795262" cy="307777"/>
          </a:xfrm>
          <a:prstGeom prst="rect">
            <a:avLst/>
          </a:prstGeom>
        </p:spPr>
        <p:txBody>
          <a:bodyPr wrap="square">
            <a:spAutoFit/>
          </a:bodyPr>
          <a:lstStyle/>
          <a:p>
            <a:r>
              <a:rPr lang="zh-CN" altLang="en-US" dirty="0">
                <a:solidFill>
                  <a:schemeClr val="bg1"/>
                </a:solidFill>
              </a:rPr>
              <a:t>https://www.opte.org/the-internet/</a:t>
            </a:r>
          </a:p>
        </p:txBody>
      </p:sp>
      <p:sp>
        <p:nvSpPr>
          <p:cNvPr id="9" name="矩形 8">
            <a:extLst>
              <a:ext uri="{FF2B5EF4-FFF2-40B4-BE49-F238E27FC236}">
                <a16:creationId xmlns:a16="http://schemas.microsoft.com/office/drawing/2014/main" id="{F8D07307-F893-43F1-9601-FD231CCBD2D5}"/>
              </a:ext>
            </a:extLst>
          </p:cNvPr>
          <p:cNvSpPr/>
          <p:nvPr/>
        </p:nvSpPr>
        <p:spPr>
          <a:xfrm>
            <a:off x="457200" y="6334852"/>
            <a:ext cx="1645002" cy="307777"/>
          </a:xfrm>
          <a:prstGeom prst="rect">
            <a:avLst/>
          </a:prstGeom>
        </p:spPr>
        <p:txBody>
          <a:bodyPr wrap="none">
            <a:spAutoFit/>
          </a:bodyPr>
          <a:lstStyle/>
          <a:p>
            <a:r>
              <a:rPr lang="en-US" altLang="zh-CN" dirty="0">
                <a:solidFill>
                  <a:schemeClr val="bg1"/>
                </a:solidFill>
              </a:rPr>
              <a:t>The Internet 2003 </a:t>
            </a:r>
            <a:endParaRPr lang="zh-CN" altLang="en-US" dirty="0"/>
          </a:p>
        </p:txBody>
      </p:sp>
    </p:spTree>
    <p:extLst>
      <p:ext uri="{BB962C8B-B14F-4D97-AF65-F5344CB8AC3E}">
        <p14:creationId xmlns:p14="http://schemas.microsoft.com/office/powerpoint/2010/main" val="2673243011"/>
      </p:ext>
    </p:extLst>
  </p:cSld>
  <p:clrMapOvr>
    <a:masterClrMapping/>
  </p:clrMapOvr>
  <mc:AlternateContent xmlns:mc="http://schemas.openxmlformats.org/markup-compatibility/2006" xmlns:p14="http://schemas.microsoft.com/office/powerpoint/2010/main">
    <mc:Choice Requires="p14">
      <p:transition spd="slow" advClick="0">
        <p14:flash/>
      </p:transition>
    </mc:Choice>
    <mc:Fallback xmlns="">
      <p:transition spd="slow" advClick="0">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tretch>
            <a:fillRect/>
          </a:stretch>
        </p:blipFill>
        <p:spPr>
          <a:xfrm>
            <a:off x="2046143" y="1600200"/>
            <a:ext cx="5051713" cy="4525963"/>
          </a:xfrm>
          <a:noFill/>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6307" name="Rectangle 2"/>
          <p:cNvSpPr>
            <a:spLocks noGrp="1" noChangeArrowheads="1"/>
          </p:cNvSpPr>
          <p:nvPr>
            <p:ph type="title"/>
          </p:nvPr>
        </p:nvSpPr>
        <p:spPr/>
        <p:txBody>
          <a:bodyPr/>
          <a:lstStyle/>
          <a:p>
            <a:r>
              <a:rPr lang="en-AU" altLang="zh-CN" dirty="0">
                <a:ea typeface="宋体" panose="02010600030101010101" pitchFamily="2" charset="-122"/>
              </a:rPr>
              <a:t>Operation </a:t>
            </a:r>
            <a:r>
              <a:rPr lang="en-US" altLang="zh-CN" dirty="0">
                <a:ea typeface="宋体" panose="02010600030101010101" pitchFamily="2" charset="-122"/>
              </a:rPr>
              <a:t>of RARP</a:t>
            </a:r>
            <a:endParaRPr lang="en-AU" altLang="zh-CN" dirty="0">
              <a:ea typeface="宋体" panose="02010600030101010101" pitchFamily="2" charset="-122"/>
            </a:endParaRPr>
          </a:p>
        </p:txBody>
      </p:sp>
    </p:spTree>
    <p:extLst>
      <p:ext uri="{BB962C8B-B14F-4D97-AF65-F5344CB8AC3E}">
        <p14:creationId xmlns:p14="http://schemas.microsoft.com/office/powerpoint/2010/main" val="29551980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sz="2000" dirty="0">
                <a:ea typeface="宋体" panose="02010600030101010101" pitchFamily="2" charset="-122"/>
              </a:rPr>
              <a:t>DHCP is an application-layer program, using the client-server paradigm, that actually helps TCP/IP at the network layer.</a:t>
            </a:r>
            <a:endParaRPr lang="zh-CN" altLang="en-US" sz="2000" dirty="0"/>
          </a:p>
        </p:txBody>
      </p:sp>
      <p:sp>
        <p:nvSpPr>
          <p:cNvPr id="2" name="标题 1"/>
          <p:cNvSpPr>
            <a:spLocks noGrp="1"/>
          </p:cNvSpPr>
          <p:nvPr>
            <p:ph type="title"/>
          </p:nvPr>
        </p:nvSpPr>
        <p:spPr/>
        <p:txBody>
          <a:bodyPr/>
          <a:lstStyle/>
          <a:p>
            <a:r>
              <a:rPr lang="en-US" altLang="zh-CN" dirty="0"/>
              <a:t>Dynamic Host Configuration Protocol</a:t>
            </a:r>
            <a:endParaRPr lang="zh-CN" alt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69" y="2265881"/>
            <a:ext cx="3211294" cy="419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632" y="2787650"/>
            <a:ext cx="4821237"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05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7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C5C009-5B69-4F8D-9650-CACC3BE3703E}"/>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Operation of DHCP</a:t>
            </a:r>
            <a:br>
              <a:rPr lang="en-US" altLang="zh-CN" dirty="0"/>
            </a:br>
            <a:endParaRPr lang="zh-CN" altLang="en-US" dirty="0"/>
          </a:p>
        </p:txBody>
      </p:sp>
      <p:pic>
        <p:nvPicPr>
          <p:cNvPr id="14"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037" y="1019175"/>
            <a:ext cx="471487"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0312" y="917575"/>
            <a:ext cx="455612"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4074" y="1368425"/>
            <a:ext cx="10048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4187" y="1385888"/>
            <a:ext cx="20145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6737" y="1755775"/>
            <a:ext cx="466407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16737" y="3051175"/>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6737" y="4346575"/>
            <a:ext cx="4648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4987" y="5641975"/>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7124" y="1912938"/>
            <a:ext cx="12954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4124" y="3868738"/>
            <a:ext cx="10414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8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80">
                                          <p:stCondLst>
                                            <p:cond delay="0"/>
                                          </p:stCondLst>
                                        </p:cTn>
                                        <p:tgtEl>
                                          <p:spTgt spid="16"/>
                                        </p:tgtEl>
                                      </p:cBhvr>
                                    </p:animEffect>
                                    <p:anim calcmode="lin" valueType="num">
                                      <p:cBhvr>
                                        <p:cTn id="1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9" dur="26">
                                          <p:stCondLst>
                                            <p:cond delay="650"/>
                                          </p:stCondLst>
                                        </p:cTn>
                                        <p:tgtEl>
                                          <p:spTgt spid="16"/>
                                        </p:tgtEl>
                                      </p:cBhvr>
                                      <p:to x="100000" y="60000"/>
                                    </p:animScale>
                                    <p:animScale>
                                      <p:cBhvr>
                                        <p:cTn id="20" dur="166" decel="50000">
                                          <p:stCondLst>
                                            <p:cond delay="676"/>
                                          </p:stCondLst>
                                        </p:cTn>
                                        <p:tgtEl>
                                          <p:spTgt spid="16"/>
                                        </p:tgtEl>
                                      </p:cBhvr>
                                      <p:to x="100000" y="100000"/>
                                    </p:animScale>
                                    <p:animScale>
                                      <p:cBhvr>
                                        <p:cTn id="21" dur="26">
                                          <p:stCondLst>
                                            <p:cond delay="1312"/>
                                          </p:stCondLst>
                                        </p:cTn>
                                        <p:tgtEl>
                                          <p:spTgt spid="16"/>
                                        </p:tgtEl>
                                      </p:cBhvr>
                                      <p:to x="100000" y="80000"/>
                                    </p:animScale>
                                    <p:animScale>
                                      <p:cBhvr>
                                        <p:cTn id="22" dur="166" decel="50000">
                                          <p:stCondLst>
                                            <p:cond delay="1338"/>
                                          </p:stCondLst>
                                        </p:cTn>
                                        <p:tgtEl>
                                          <p:spTgt spid="16"/>
                                        </p:tgtEl>
                                      </p:cBhvr>
                                      <p:to x="100000" y="100000"/>
                                    </p:animScale>
                                    <p:animScale>
                                      <p:cBhvr>
                                        <p:cTn id="23" dur="26">
                                          <p:stCondLst>
                                            <p:cond delay="1642"/>
                                          </p:stCondLst>
                                        </p:cTn>
                                        <p:tgtEl>
                                          <p:spTgt spid="16"/>
                                        </p:tgtEl>
                                      </p:cBhvr>
                                      <p:to x="100000" y="90000"/>
                                    </p:animScale>
                                    <p:animScale>
                                      <p:cBhvr>
                                        <p:cTn id="24" dur="166" decel="50000">
                                          <p:stCondLst>
                                            <p:cond delay="1668"/>
                                          </p:stCondLst>
                                        </p:cTn>
                                        <p:tgtEl>
                                          <p:spTgt spid="16"/>
                                        </p:tgtEl>
                                      </p:cBhvr>
                                      <p:to x="100000" y="100000"/>
                                    </p:animScale>
                                    <p:animScale>
                                      <p:cBhvr>
                                        <p:cTn id="25" dur="26">
                                          <p:stCondLst>
                                            <p:cond delay="1808"/>
                                          </p:stCondLst>
                                        </p:cTn>
                                        <p:tgtEl>
                                          <p:spTgt spid="16"/>
                                        </p:tgtEl>
                                      </p:cBhvr>
                                      <p:to x="100000" y="95000"/>
                                    </p:animScale>
                                    <p:animScale>
                                      <p:cBhvr>
                                        <p:cTn id="26" dur="166" decel="50000">
                                          <p:stCondLst>
                                            <p:cond delay="1834"/>
                                          </p:stCondLst>
                                        </p:cTn>
                                        <p:tgtEl>
                                          <p:spTgt spid="16"/>
                                        </p:tgtEl>
                                      </p:cBhvr>
                                      <p:to x="100000" y="100000"/>
                                    </p:animScale>
                                  </p:childTnLst>
                                  <p:subTnLst>
                                    <p:audio>
                                      <p:cMediaNode>
                                        <p:cTn display="0" masterRel="sameClick">
                                          <p:stCondLst>
                                            <p:cond evt="begin" delay="0">
                                              <p:tn val="11"/>
                                            </p:cond>
                                          </p:stCondLst>
                                          <p:endCondLst>
                                            <p:cond evt="onStopAudio" delay="0">
                                              <p:tgtEl>
                                                <p:sldTgt/>
                                              </p:tgtEl>
                                            </p:cond>
                                          </p:endCondLst>
                                        </p:cTn>
                                        <p:tgtEl>
                                          <p:sndTgt r:embed="rId3" name="coin.wav"/>
                                        </p:tgtEl>
                                      </p:cMediaNode>
                                    </p:audio>
                                  </p:sub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80">
                                          <p:stCondLst>
                                            <p:cond delay="0"/>
                                          </p:stCondLst>
                                        </p:cTn>
                                        <p:tgtEl>
                                          <p:spTgt spid="17"/>
                                        </p:tgtEl>
                                      </p:cBhvr>
                                    </p:animEffect>
                                    <p:anim calcmode="lin" valueType="num">
                                      <p:cBhvr>
                                        <p:cTn id="3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7" dur="26">
                                          <p:stCondLst>
                                            <p:cond delay="650"/>
                                          </p:stCondLst>
                                        </p:cTn>
                                        <p:tgtEl>
                                          <p:spTgt spid="17"/>
                                        </p:tgtEl>
                                      </p:cBhvr>
                                      <p:to x="100000" y="60000"/>
                                    </p:animScale>
                                    <p:animScale>
                                      <p:cBhvr>
                                        <p:cTn id="38" dur="166" decel="50000">
                                          <p:stCondLst>
                                            <p:cond delay="676"/>
                                          </p:stCondLst>
                                        </p:cTn>
                                        <p:tgtEl>
                                          <p:spTgt spid="17"/>
                                        </p:tgtEl>
                                      </p:cBhvr>
                                      <p:to x="100000" y="100000"/>
                                    </p:animScale>
                                    <p:animScale>
                                      <p:cBhvr>
                                        <p:cTn id="39" dur="26">
                                          <p:stCondLst>
                                            <p:cond delay="1312"/>
                                          </p:stCondLst>
                                        </p:cTn>
                                        <p:tgtEl>
                                          <p:spTgt spid="17"/>
                                        </p:tgtEl>
                                      </p:cBhvr>
                                      <p:to x="100000" y="80000"/>
                                    </p:animScale>
                                    <p:animScale>
                                      <p:cBhvr>
                                        <p:cTn id="40" dur="166" decel="50000">
                                          <p:stCondLst>
                                            <p:cond delay="1338"/>
                                          </p:stCondLst>
                                        </p:cTn>
                                        <p:tgtEl>
                                          <p:spTgt spid="17"/>
                                        </p:tgtEl>
                                      </p:cBhvr>
                                      <p:to x="100000" y="100000"/>
                                    </p:animScale>
                                    <p:animScale>
                                      <p:cBhvr>
                                        <p:cTn id="41" dur="26">
                                          <p:stCondLst>
                                            <p:cond delay="1642"/>
                                          </p:stCondLst>
                                        </p:cTn>
                                        <p:tgtEl>
                                          <p:spTgt spid="17"/>
                                        </p:tgtEl>
                                      </p:cBhvr>
                                      <p:to x="100000" y="90000"/>
                                    </p:animScale>
                                    <p:animScale>
                                      <p:cBhvr>
                                        <p:cTn id="42" dur="166" decel="50000">
                                          <p:stCondLst>
                                            <p:cond delay="1668"/>
                                          </p:stCondLst>
                                        </p:cTn>
                                        <p:tgtEl>
                                          <p:spTgt spid="17"/>
                                        </p:tgtEl>
                                      </p:cBhvr>
                                      <p:to x="100000" y="100000"/>
                                    </p:animScale>
                                    <p:animScale>
                                      <p:cBhvr>
                                        <p:cTn id="43" dur="26">
                                          <p:stCondLst>
                                            <p:cond delay="1808"/>
                                          </p:stCondLst>
                                        </p:cTn>
                                        <p:tgtEl>
                                          <p:spTgt spid="17"/>
                                        </p:tgtEl>
                                      </p:cBhvr>
                                      <p:to x="100000" y="95000"/>
                                    </p:animScale>
                                    <p:animScale>
                                      <p:cBhvr>
                                        <p:cTn id="44" dur="166" decel="50000">
                                          <p:stCondLst>
                                            <p:cond delay="1834"/>
                                          </p:stCondLst>
                                        </p:cTn>
                                        <p:tgtEl>
                                          <p:spTgt spid="17"/>
                                        </p:tgtEl>
                                      </p:cBhvr>
                                      <p:to x="100000" y="100000"/>
                                    </p:animScale>
                                  </p:childTnLst>
                                  <p:subTnLst>
                                    <p:audio>
                                      <p:cMediaNode>
                                        <p:cTn display="0" masterRel="sameClick">
                                          <p:stCondLst>
                                            <p:cond evt="begin" delay="0">
                                              <p:tn val="29"/>
                                            </p:cond>
                                          </p:stCondLst>
                                          <p:endCondLst>
                                            <p:cond evt="onStopAudio" delay="0">
                                              <p:tgtEl>
                                                <p:sldTgt/>
                                              </p:tgtEl>
                                            </p:cond>
                                          </p:endCondLst>
                                        </p:cTn>
                                        <p:tgtEl>
                                          <p:sndTgt r:embed="rId3" name="coin.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subTnLst>
                                    <p:audio>
                                      <p:cMediaNode>
                                        <p:cTn display="0" masterRel="sameClick">
                                          <p:stCondLst>
                                            <p:cond evt="begin" delay="0">
                                              <p:tn val="47"/>
                                            </p:cond>
                                          </p:stCondLst>
                                          <p:endCondLst>
                                            <p:cond evt="onStopAudio" delay="0">
                                              <p:tgtEl>
                                                <p:sldTgt/>
                                              </p:tgtEl>
                                            </p:cond>
                                          </p:endCondLst>
                                        </p:cTn>
                                        <p:tgtEl>
                                          <p:sndTgt r:embed="rId4" name="arrow.wav"/>
                                        </p:tgtEl>
                                      </p:cMediaNode>
                                    </p:audio>
                                  </p:sub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right)">
                                      <p:cBhvr>
                                        <p:cTn id="54" dur="500"/>
                                        <p:tgtEl>
                                          <p:spTgt spid="19"/>
                                        </p:tgtEl>
                                      </p:cBhvr>
                                    </p:animEffect>
                                  </p:childTnLst>
                                  <p:subTnLst>
                                    <p:audio>
                                      <p:cMediaNode>
                                        <p:cTn display="0" masterRel="sameClick">
                                          <p:stCondLst>
                                            <p:cond evt="begin" delay="0">
                                              <p:tn val="52"/>
                                            </p:cond>
                                          </p:stCondLst>
                                          <p:endCondLst>
                                            <p:cond evt="onStopAudio" delay="0">
                                              <p:tgtEl>
                                                <p:sldTgt/>
                                              </p:tgtEl>
                                            </p:cond>
                                          </p:endCondLst>
                                        </p:cTn>
                                        <p:tgtEl>
                                          <p:sndTgt r:embed="rId4" name="arrow.wav"/>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subTnLst>
                                    <p:audio>
                                      <p:cMediaNode>
                                        <p:cTn display="0" masterRel="sameClick">
                                          <p:stCondLst>
                                            <p:cond evt="begin" delay="0">
                                              <p:tn val="57"/>
                                            </p:cond>
                                          </p:stCondLst>
                                          <p:endCondLst>
                                            <p:cond evt="onStopAudio" delay="0">
                                              <p:tgtEl>
                                                <p:sldTgt/>
                                              </p:tgtEl>
                                            </p:cond>
                                          </p:endCondLst>
                                        </p:cTn>
                                        <p:tgtEl>
                                          <p:sndTgt r:embed="rId4" name="arrow.wav"/>
                                        </p:tgtEl>
                                      </p:cMediaNode>
                                    </p:audio>
                                  </p:sub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right)">
                                      <p:cBhvr>
                                        <p:cTn id="64" dur="500"/>
                                        <p:tgtEl>
                                          <p:spTgt spid="21"/>
                                        </p:tgtEl>
                                      </p:cBhvr>
                                    </p:animEffect>
                                  </p:childTnLst>
                                  <p:subTnLst>
                                    <p:audio>
                                      <p:cMediaNode>
                                        <p:cTn display="0" masterRel="sameClick">
                                          <p:stCondLst>
                                            <p:cond evt="begin" delay="0">
                                              <p:tn val="62"/>
                                            </p:cond>
                                          </p:stCondLst>
                                          <p:endCondLst>
                                            <p:cond evt="onStopAudio" delay="0">
                                              <p:tgtEl>
                                                <p:sldTgt/>
                                              </p:tgtEl>
                                            </p:cond>
                                          </p:endCondLst>
                                        </p:cTn>
                                        <p:tgtEl>
                                          <p:sndTgt r:embed="rId4" name="arrow.wav"/>
                                        </p:tgtEl>
                                      </p:cMediaNode>
                                    </p:audio>
                                  </p:sub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(1 of 3)</a:t>
            </a:r>
          </a:p>
        </p:txBody>
      </p:sp>
      <p:sp>
        <p:nvSpPr>
          <p:cNvPr id="3" name="Text Placeholder 2"/>
          <p:cNvSpPr>
            <a:spLocks noGrp="1"/>
          </p:cNvSpPr>
          <p:nvPr>
            <p:ph type="body" idx="1"/>
          </p:nvPr>
        </p:nvSpPr>
        <p:spPr/>
        <p:txBody>
          <a:bodyPr/>
          <a:lstStyle/>
          <a:p>
            <a:r>
              <a:rPr lang="en-US" dirty="0"/>
              <a:t>MPLS (MultiProtocol Label Switching)</a:t>
            </a:r>
          </a:p>
          <a:p>
            <a:pPr lvl="1"/>
            <a:r>
              <a:rPr lang="en-US" dirty="0"/>
              <a:t>Perilously close to circuit switching</a:t>
            </a:r>
          </a:p>
          <a:p>
            <a:pPr lvl="1"/>
            <a:r>
              <a:rPr lang="en-US" dirty="0"/>
              <a:t>Adds a label in front of each packet</a:t>
            </a:r>
          </a:p>
          <a:p>
            <a:pPr lvl="1"/>
            <a:r>
              <a:rPr lang="en-US" dirty="0"/>
              <a:t>Forwards based on the label (not the destination address)</a:t>
            </a:r>
          </a:p>
          <a:p>
            <a:pPr lvl="1"/>
            <a:r>
              <a:rPr lang="en-US" dirty="0"/>
              <a:t>Forwarding can be done very quickly</a:t>
            </a:r>
          </a:p>
          <a:p>
            <a:r>
              <a:rPr lang="en-US" dirty="0"/>
              <a:t>New MPLS header is added in front of the IP header</a:t>
            </a:r>
          </a:p>
        </p:txBody>
      </p:sp>
    </p:spTree>
    <p:extLst>
      <p:ext uri="{BB962C8B-B14F-4D97-AF65-F5344CB8AC3E}">
        <p14:creationId xmlns:p14="http://schemas.microsoft.com/office/powerpoint/2010/main" val="10437986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(2 of 3)</a:t>
            </a:r>
          </a:p>
        </p:txBody>
      </p:sp>
      <p:sp>
        <p:nvSpPr>
          <p:cNvPr id="3" name="Text Placeholder 2"/>
          <p:cNvSpPr>
            <a:spLocks noGrp="1"/>
          </p:cNvSpPr>
          <p:nvPr>
            <p:ph type="body" idx="1"/>
          </p:nvPr>
        </p:nvSpPr>
        <p:spPr>
          <a:xfrm>
            <a:off x="457200" y="5428666"/>
            <a:ext cx="8229600" cy="640672"/>
          </a:xfrm>
        </p:spPr>
        <p:txBody>
          <a:bodyPr/>
          <a:lstStyle/>
          <a:p>
            <a:pPr algn="ctr"/>
            <a:r>
              <a:rPr lang="en-US" dirty="0"/>
              <a:t>Transmitting a TCP segment using IP, MPLS, and PPP</a:t>
            </a:r>
          </a:p>
        </p:txBody>
      </p:sp>
      <p:pic>
        <p:nvPicPr>
          <p:cNvPr id="5" name="Picture Placeholder 4" descr="Short Description: &#10;An illustration shows the transmission of a T C P segment using I P, M P L S, and P P P.&#10;&#10;Long Description: &#10;The segment is divided into six sections as follows. P P P, M P L S, I P, T C P, user data, and C R C. First four sections of the segment are labeled, headers. The section M P L S is further divided into four sections with their bits size as follows. Label (20 bits), Q o s (3 bits), S (1 bit), and T t L (8 bit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83884" y="2672965"/>
            <a:ext cx="5576231" cy="2622413"/>
          </a:xfrm>
        </p:spPr>
      </p:pic>
      <p:sp>
        <p:nvSpPr>
          <p:cNvPr id="4" name="矩形 3">
            <a:extLst>
              <a:ext uri="{FF2B5EF4-FFF2-40B4-BE49-F238E27FC236}">
                <a16:creationId xmlns:a16="http://schemas.microsoft.com/office/drawing/2014/main" id="{F7F4A48D-8BAB-471D-8E28-CF89F6CE3C9D}"/>
              </a:ext>
            </a:extLst>
          </p:cNvPr>
          <p:cNvSpPr/>
          <p:nvPr/>
        </p:nvSpPr>
        <p:spPr>
          <a:xfrm>
            <a:off x="657920" y="1384017"/>
            <a:ext cx="7828158" cy="1200329"/>
          </a:xfrm>
          <a:prstGeom prst="rect">
            <a:avLst/>
          </a:prstGeom>
        </p:spPr>
        <p:txBody>
          <a:bodyPr wrap="square">
            <a:spAutoFit/>
          </a:bodyPr>
          <a:lstStyle/>
          <a:p>
            <a:r>
              <a:rPr lang="en-US" altLang="zh-CN" sz="2400" dirty="0">
                <a:ea typeface="宋体" panose="02010600030101010101" pitchFamily="2" charset="-122"/>
              </a:rPr>
              <a:t>MPLS sends packets along established paths; ISPs can use for QoS</a:t>
            </a:r>
          </a:p>
          <a:p>
            <a:pPr marL="342900" lvl="1" indent="-342900">
              <a:buFont typeface="Arial" panose="020B0604020202020204" pitchFamily="34" charset="0"/>
              <a:buChar char="•"/>
            </a:pPr>
            <a:r>
              <a:rPr lang="en-US" altLang="zh-CN" sz="2400" dirty="0">
                <a:ea typeface="宋体" panose="02010600030101010101" pitchFamily="2" charset="-122"/>
              </a:rPr>
              <a:t>Path indicated with label below the IP layer</a:t>
            </a:r>
          </a:p>
        </p:txBody>
      </p:sp>
    </p:spTree>
    <p:extLst>
      <p:ext uri="{BB962C8B-B14F-4D97-AF65-F5344CB8AC3E}">
        <p14:creationId xmlns:p14="http://schemas.microsoft.com/office/powerpoint/2010/main" val="35536151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(3 of 3)</a:t>
            </a:r>
          </a:p>
        </p:txBody>
      </p:sp>
      <p:sp>
        <p:nvSpPr>
          <p:cNvPr id="3" name="Text Placeholder 2"/>
          <p:cNvSpPr>
            <a:spLocks noGrp="1"/>
          </p:cNvSpPr>
          <p:nvPr>
            <p:ph type="body" idx="1"/>
          </p:nvPr>
        </p:nvSpPr>
        <p:spPr/>
        <p:txBody>
          <a:bodyPr/>
          <a:lstStyle/>
          <a:p>
            <a:pPr algn="ctr"/>
            <a:r>
              <a:rPr lang="en-US" dirty="0"/>
              <a:t>Forwarding an IP packet through an MPLS network</a:t>
            </a:r>
          </a:p>
        </p:txBody>
      </p:sp>
      <p:pic>
        <p:nvPicPr>
          <p:cNvPr id="5" name="Picture Placeholder 4" descr="Short Description:&#10;An illustration shows forwarding an IP packet through an MPLS network.&#10;&#10;Long Description: &#10;The illustration shows a packet entering a label edge router and then to a label switch router. The label at the end of the network is removed before the packet enters to the next network.&#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4644" y="3005713"/>
            <a:ext cx="7614711" cy="2144712"/>
          </a:xfrm>
        </p:spPr>
      </p:pic>
      <p:sp>
        <p:nvSpPr>
          <p:cNvPr id="4" name="矩形 3">
            <a:extLst>
              <a:ext uri="{FF2B5EF4-FFF2-40B4-BE49-F238E27FC236}">
                <a16:creationId xmlns:a16="http://schemas.microsoft.com/office/drawing/2014/main" id="{FE87529D-FE2F-4D6F-93FF-2D2C2D5125AE}"/>
              </a:ext>
            </a:extLst>
          </p:cNvPr>
          <p:cNvSpPr/>
          <p:nvPr/>
        </p:nvSpPr>
        <p:spPr>
          <a:xfrm>
            <a:off x="457200" y="1486635"/>
            <a:ext cx="7821795" cy="1200329"/>
          </a:xfrm>
          <a:prstGeom prst="rect">
            <a:avLst/>
          </a:prstGeom>
        </p:spPr>
        <p:txBody>
          <a:bodyPr wrap="square">
            <a:spAutoFit/>
          </a:bodyPr>
          <a:lstStyle/>
          <a:p>
            <a:r>
              <a:rPr lang="en-US" altLang="zh-CN" sz="2400" dirty="0">
                <a:ea typeface="宋体" panose="02010600030101010101" pitchFamily="2" charset="-122"/>
              </a:rPr>
              <a:t>Label added based on IP address on entering an MPLS network (e.g., ISP) and removed when leaving it</a:t>
            </a:r>
          </a:p>
          <a:p>
            <a:pPr marL="342900" lvl="1" indent="-342900">
              <a:buFont typeface="Arial" panose="020B0604020202020204" pitchFamily="34" charset="0"/>
              <a:buChar char="•"/>
            </a:pPr>
            <a:r>
              <a:rPr lang="en-US" altLang="zh-CN" sz="2400" dirty="0">
                <a:ea typeface="宋体" panose="02010600030101010101" pitchFamily="2" charset="-122"/>
              </a:rPr>
              <a:t>Forwarding only uses label inside MPLS network</a:t>
            </a:r>
          </a:p>
        </p:txBody>
      </p:sp>
    </p:spTree>
    <p:extLst>
      <p:ext uri="{BB962C8B-B14F-4D97-AF65-F5344CB8AC3E}">
        <p14:creationId xmlns:p14="http://schemas.microsoft.com/office/powerpoint/2010/main" val="8461801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(1 of 5)</a:t>
            </a:r>
          </a:p>
        </p:txBody>
      </p:sp>
      <p:sp>
        <p:nvSpPr>
          <p:cNvPr id="3" name="Text Placeholder 2"/>
          <p:cNvSpPr>
            <a:spLocks noGrp="1"/>
          </p:cNvSpPr>
          <p:nvPr>
            <p:ph type="body" idx="1"/>
          </p:nvPr>
        </p:nvSpPr>
        <p:spPr/>
        <p:txBody>
          <a:bodyPr/>
          <a:lstStyle/>
          <a:p>
            <a:r>
              <a:rPr lang="en-US" dirty="0"/>
              <a:t>Intradomain routing</a:t>
            </a:r>
          </a:p>
          <a:p>
            <a:pPr lvl="1"/>
            <a:r>
              <a:rPr lang="en-US" dirty="0"/>
              <a:t>IGP (Interior Gateway Protocol)</a:t>
            </a:r>
          </a:p>
          <a:p>
            <a:r>
              <a:rPr lang="en-US" dirty="0"/>
              <a:t>RIP (Routing Information Protocol)</a:t>
            </a:r>
          </a:p>
          <a:p>
            <a:pPr lvl="1"/>
            <a:r>
              <a:rPr lang="en-US" dirty="0"/>
              <a:t>Works well in small systems</a:t>
            </a:r>
          </a:p>
          <a:p>
            <a:r>
              <a:rPr lang="en-US" dirty="0"/>
              <a:t>OSPF (Open Shortest Path First)</a:t>
            </a:r>
          </a:p>
          <a:p>
            <a:pPr lvl="1"/>
            <a:r>
              <a:rPr lang="en-US" dirty="0"/>
              <a:t>Widely used in company networks</a:t>
            </a:r>
          </a:p>
          <a:p>
            <a:r>
              <a:rPr lang="en-US" dirty="0"/>
              <a:t>IS-IS (Intermediate-System to Intermediate-System)</a:t>
            </a:r>
          </a:p>
          <a:p>
            <a:pPr lvl="1"/>
            <a:r>
              <a:rPr lang="en-US" dirty="0"/>
              <a:t>Widely used in ISP networks</a:t>
            </a:r>
          </a:p>
        </p:txBody>
      </p:sp>
    </p:spTree>
    <p:extLst>
      <p:ext uri="{BB962C8B-B14F-4D97-AF65-F5344CB8AC3E}">
        <p14:creationId xmlns:p14="http://schemas.microsoft.com/office/powerpoint/2010/main" val="710535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(2 of 5)</a:t>
            </a:r>
          </a:p>
        </p:txBody>
      </p:sp>
      <p:sp>
        <p:nvSpPr>
          <p:cNvPr id="3" name="Text Placeholder 2"/>
          <p:cNvSpPr>
            <a:spLocks noGrp="1"/>
          </p:cNvSpPr>
          <p:nvPr>
            <p:ph type="body" idx="1"/>
          </p:nvPr>
        </p:nvSpPr>
        <p:spPr/>
        <p:txBody>
          <a:bodyPr/>
          <a:lstStyle/>
          <a:p>
            <a:r>
              <a:rPr lang="en-US" dirty="0"/>
              <a:t>OSPF</a:t>
            </a:r>
          </a:p>
          <a:p>
            <a:pPr lvl="1"/>
            <a:r>
              <a:rPr lang="en-US" dirty="0"/>
              <a:t>Published in the open literature</a:t>
            </a:r>
          </a:p>
          <a:p>
            <a:pPr lvl="1"/>
            <a:r>
              <a:rPr lang="en-US" dirty="0"/>
              <a:t>Supports a variety of distance metrics</a:t>
            </a:r>
          </a:p>
          <a:p>
            <a:pPr lvl="1"/>
            <a:r>
              <a:rPr lang="en-US" dirty="0"/>
              <a:t>Dynamic</a:t>
            </a:r>
          </a:p>
          <a:p>
            <a:pPr lvl="1"/>
            <a:r>
              <a:rPr lang="en-US" dirty="0"/>
              <a:t>Supports routing based on type of service</a:t>
            </a:r>
          </a:p>
          <a:p>
            <a:pPr lvl="1"/>
            <a:r>
              <a:rPr lang="en-US" dirty="0"/>
              <a:t>Performs load balancing, splitting the load over multiple lines</a:t>
            </a:r>
          </a:p>
          <a:p>
            <a:pPr lvl="1"/>
            <a:r>
              <a:rPr lang="en-US" dirty="0"/>
              <a:t>Supports hierarchical systems</a:t>
            </a:r>
          </a:p>
          <a:p>
            <a:pPr lvl="1"/>
            <a:r>
              <a:rPr lang="en-US" dirty="0"/>
              <a:t>Provides security</a:t>
            </a:r>
          </a:p>
          <a:p>
            <a:pPr lvl="1"/>
            <a:r>
              <a:rPr lang="en-US" dirty="0"/>
              <a:t>Provision for dealing with routers that were connected to the Internet via a tunnel</a:t>
            </a:r>
          </a:p>
          <a:p>
            <a:r>
              <a:rPr lang="en-US" dirty="0"/>
              <a:t>OSPF supports multiaccess networks</a:t>
            </a:r>
            <a:br>
              <a:rPr lang="en-US" dirty="0"/>
            </a:br>
            <a:endParaRPr lang="en-US" dirty="0"/>
          </a:p>
        </p:txBody>
      </p:sp>
    </p:spTree>
    <p:extLst>
      <p:ext uri="{BB962C8B-B14F-4D97-AF65-F5344CB8AC3E}">
        <p14:creationId xmlns:p14="http://schemas.microsoft.com/office/powerpoint/2010/main" val="26708650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(3 of 5) </a:t>
            </a:r>
          </a:p>
        </p:txBody>
      </p:sp>
      <p:sp>
        <p:nvSpPr>
          <p:cNvPr id="3" name="Text Placeholder 2"/>
          <p:cNvSpPr>
            <a:spLocks noGrp="1"/>
          </p:cNvSpPr>
          <p:nvPr>
            <p:ph type="body" idx="1"/>
          </p:nvPr>
        </p:nvSpPr>
        <p:spPr>
          <a:xfrm>
            <a:off x="457199" y="5385508"/>
            <a:ext cx="8229600" cy="1018367"/>
          </a:xfrm>
        </p:spPr>
        <p:txBody>
          <a:bodyPr/>
          <a:lstStyle/>
          <a:p>
            <a:pPr algn="ctr"/>
            <a:r>
              <a:rPr lang="en-US" dirty="0"/>
              <a:t>(a) An autonomous system. (b) A graph representation of (a).</a:t>
            </a:r>
          </a:p>
        </p:txBody>
      </p:sp>
      <p:pic>
        <p:nvPicPr>
          <p:cNvPr id="8" name="Picture Placeholder 7" descr="Short Description: &#10;An illustration shows an autonomous system and a graph representation of that autonomous system.&#10;&#10;Long Description: &#10;The illustration shows networks LAN 1, LAN 2, LAN 3, and LAN 4 connected through routers R1 to R5. LAN 1 and LAN 2 are interconnected through R1 and R2 which are further connected to LAN 3 through R3. LAN 3 and LAN 4 are connected through R5.&#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856047" y="2221957"/>
            <a:ext cx="5431903" cy="3672734"/>
          </a:xfrm>
        </p:spPr>
      </p:pic>
      <p:sp>
        <p:nvSpPr>
          <p:cNvPr id="4" name="矩形 3">
            <a:extLst>
              <a:ext uri="{FF2B5EF4-FFF2-40B4-BE49-F238E27FC236}">
                <a16:creationId xmlns:a16="http://schemas.microsoft.com/office/drawing/2014/main" id="{6E122E6B-E088-464D-A6B6-50CE40128DA1}"/>
              </a:ext>
            </a:extLst>
          </p:cNvPr>
          <p:cNvSpPr/>
          <p:nvPr/>
        </p:nvSpPr>
        <p:spPr>
          <a:xfrm>
            <a:off x="791734" y="1275842"/>
            <a:ext cx="7560527" cy="707886"/>
          </a:xfrm>
          <a:prstGeom prst="rect">
            <a:avLst/>
          </a:prstGeom>
        </p:spPr>
        <p:txBody>
          <a:bodyPr wrap="square">
            <a:spAutoFit/>
          </a:bodyPr>
          <a:lstStyle/>
          <a:p>
            <a:r>
              <a:rPr lang="en-US" altLang="zh-CN" sz="2000" dirty="0">
                <a:ea typeface="宋体" panose="02010600030101010101" pitchFamily="2" charset="-122"/>
              </a:rPr>
              <a:t>OSPF computes routes for a single network (e.g., ISP)</a:t>
            </a:r>
          </a:p>
          <a:p>
            <a:pPr marL="342900" lvl="1" indent="-342900">
              <a:buFont typeface="Arial" panose="020B0604020202020204" pitchFamily="34" charset="0"/>
              <a:buChar char="•"/>
            </a:pPr>
            <a:r>
              <a:rPr lang="en-US" altLang="zh-CN" sz="2000" dirty="0">
                <a:ea typeface="宋体" panose="02010600030101010101" pitchFamily="2" charset="-122"/>
              </a:rPr>
              <a:t>Models network as a graph of weighted edges</a:t>
            </a:r>
          </a:p>
        </p:txBody>
      </p:sp>
    </p:spTree>
    <p:extLst>
      <p:ext uri="{BB962C8B-B14F-4D97-AF65-F5344CB8AC3E}">
        <p14:creationId xmlns:p14="http://schemas.microsoft.com/office/powerpoint/2010/main" val="18180592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(4 of 5) </a:t>
            </a:r>
          </a:p>
        </p:txBody>
      </p:sp>
      <p:sp>
        <p:nvSpPr>
          <p:cNvPr id="3" name="Text Placeholder 2"/>
          <p:cNvSpPr>
            <a:spLocks noGrp="1"/>
          </p:cNvSpPr>
          <p:nvPr>
            <p:ph type="body" idx="1"/>
          </p:nvPr>
        </p:nvSpPr>
        <p:spPr>
          <a:xfrm>
            <a:off x="457200" y="5285147"/>
            <a:ext cx="8229600" cy="1018367"/>
          </a:xfrm>
        </p:spPr>
        <p:txBody>
          <a:bodyPr/>
          <a:lstStyle/>
          <a:p>
            <a:pPr algn="ctr"/>
            <a:r>
              <a:rPr lang="en-US" dirty="0"/>
              <a:t>The relation between ASes, backbones, and areas in </a:t>
            </a:r>
            <a:r>
              <a:rPr lang="en-US" dirty="0" err="1"/>
              <a:t>OSPF</a:t>
            </a:r>
            <a:endParaRPr lang="en-US" dirty="0"/>
          </a:p>
        </p:txBody>
      </p:sp>
      <p:pic>
        <p:nvPicPr>
          <p:cNvPr id="8" name="Picture Placeholder 7" descr="Short Description: &#10;An illustration depicts the relation between ASes, backbones, and areas in O S P F.&#10;&#10;Long Description: &#10;The illustration shows three regions labeled, Area 2 (stub), Area 0 (backbone), and Area 1 connected to each other through various routers. Area 2 and Area 0 are connected through area border router. Two routers inside Area 0 are backbone router and A S boundary router. The router inside Area 1 is internal router. The three networks together are labeled, one autonomous system.&#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5491" y="2937948"/>
            <a:ext cx="6813017" cy="2716991"/>
          </a:xfrm>
        </p:spPr>
      </p:pic>
      <p:sp>
        <p:nvSpPr>
          <p:cNvPr id="4" name="矩形 3">
            <a:extLst>
              <a:ext uri="{FF2B5EF4-FFF2-40B4-BE49-F238E27FC236}">
                <a16:creationId xmlns:a16="http://schemas.microsoft.com/office/drawing/2014/main" id="{E9EF5962-D398-4110-9896-1F06335BD105}"/>
              </a:ext>
            </a:extLst>
          </p:cNvPr>
          <p:cNvSpPr/>
          <p:nvPr/>
        </p:nvSpPr>
        <p:spPr>
          <a:xfrm>
            <a:off x="802887" y="1535743"/>
            <a:ext cx="7304049" cy="1323439"/>
          </a:xfrm>
          <a:prstGeom prst="rect">
            <a:avLst/>
          </a:prstGeom>
        </p:spPr>
        <p:txBody>
          <a:bodyPr wrap="square">
            <a:spAutoFit/>
          </a:bodyPr>
          <a:lstStyle/>
          <a:p>
            <a:r>
              <a:rPr lang="en-US" altLang="zh-CN" sz="2000" dirty="0">
                <a:ea typeface="宋体" panose="02010600030101010101" pitchFamily="2" charset="-122"/>
              </a:rPr>
              <a:t>OSPF divides one large network (Autonomous System) into areas connected to a backbone area</a:t>
            </a:r>
          </a:p>
          <a:p>
            <a:pPr marL="342900" lvl="1" indent="-342900">
              <a:buFont typeface="Arial" panose="020B0604020202020204" pitchFamily="34" charset="0"/>
              <a:buChar char="•"/>
            </a:pPr>
            <a:r>
              <a:rPr lang="en-US" altLang="zh-CN" sz="2000" dirty="0">
                <a:ea typeface="宋体" panose="02010600030101010101" pitchFamily="2" charset="-122"/>
              </a:rPr>
              <a:t>Helps to scale; summaries go over area borders</a:t>
            </a:r>
          </a:p>
          <a:p>
            <a:pPr lvl="1"/>
            <a:endParaRPr lang="en-US" altLang="zh-CN" sz="2000" dirty="0">
              <a:ea typeface="宋体" panose="02010600030101010101" pitchFamily="2" charset="-122"/>
            </a:endParaRPr>
          </a:p>
        </p:txBody>
      </p:sp>
    </p:spTree>
    <p:extLst>
      <p:ext uri="{BB962C8B-B14F-4D97-AF65-F5344CB8AC3E}">
        <p14:creationId xmlns:p14="http://schemas.microsoft.com/office/powerpoint/2010/main" val="378738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F72647D-B7E6-4679-8FD0-47A5532CB8DB}"/>
              </a:ext>
            </a:extLst>
          </p:cNvPr>
          <p:cNvSpPr>
            <a:spLocks noGrp="1"/>
          </p:cNvSpPr>
          <p:nvPr>
            <p:ph type="body" idx="1"/>
          </p:nvPr>
        </p:nvSpPr>
        <p:spPr/>
        <p:txBody>
          <a:bodyPr/>
          <a:lstStyle/>
          <a:p>
            <a:endParaRPr lang="zh-CN" altLang="en-US"/>
          </a:p>
        </p:txBody>
      </p:sp>
      <p:sp>
        <p:nvSpPr>
          <p:cNvPr id="4" name="标题 3">
            <a:extLst>
              <a:ext uri="{FF2B5EF4-FFF2-40B4-BE49-F238E27FC236}">
                <a16:creationId xmlns:a16="http://schemas.microsoft.com/office/drawing/2014/main" id="{217B2736-1DD2-4577-AA86-A64EC5C9989A}"/>
              </a:ext>
            </a:extLst>
          </p:cNvPr>
          <p:cNvSpPr>
            <a:spLocks noGrp="1"/>
          </p:cNvSpPr>
          <p:nvPr>
            <p:ph type="title"/>
          </p:nvPr>
        </p:nvSpPr>
        <p:spPr/>
        <p:txBody>
          <a:bodyPr/>
          <a:lstStyle/>
          <a:p>
            <a:r>
              <a:rPr lang="en-US" altLang="zh-CN" dirty="0"/>
              <a:t>The Internet 2010</a:t>
            </a:r>
            <a:endParaRPr lang="zh-CN" altLang="en-US" dirty="0"/>
          </a:p>
        </p:txBody>
      </p:sp>
      <p:pic>
        <p:nvPicPr>
          <p:cNvPr id="7" name="图片 6">
            <a:extLst>
              <a:ext uri="{FF2B5EF4-FFF2-40B4-BE49-F238E27FC236}">
                <a16:creationId xmlns:a16="http://schemas.microsoft.com/office/drawing/2014/main" id="{02CB7CAB-B364-4E56-99E3-ED8D68679283}"/>
              </a:ext>
            </a:extLst>
          </p:cNvPr>
          <p:cNvPicPr>
            <a:picLocks noChangeAspect="1"/>
          </p:cNvPicPr>
          <p:nvPr/>
        </p:nvPicPr>
        <p:blipFill>
          <a:blip r:embed="rId2"/>
          <a:stretch>
            <a:fillRect/>
          </a:stretch>
        </p:blipFill>
        <p:spPr>
          <a:xfrm>
            <a:off x="1536192" y="1420685"/>
            <a:ext cx="5391912" cy="5391912"/>
          </a:xfrm>
          <a:prstGeom prst="rect">
            <a:avLst/>
          </a:prstGeom>
        </p:spPr>
      </p:pic>
    </p:spTree>
    <p:extLst>
      <p:ext uri="{BB962C8B-B14F-4D97-AF65-F5344CB8AC3E}">
        <p14:creationId xmlns:p14="http://schemas.microsoft.com/office/powerpoint/2010/main" val="13219329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(5 of 5)</a:t>
            </a:r>
          </a:p>
        </p:txBody>
      </p:sp>
      <p:sp>
        <p:nvSpPr>
          <p:cNvPr id="3" name="Text Placeholder 2"/>
          <p:cNvSpPr>
            <a:spLocks noGrp="1"/>
          </p:cNvSpPr>
          <p:nvPr>
            <p:ph type="body" idx="1"/>
          </p:nvPr>
        </p:nvSpPr>
        <p:spPr/>
        <p:txBody>
          <a:bodyPr/>
          <a:lstStyle/>
          <a:p>
            <a:pPr algn="ctr"/>
            <a:r>
              <a:rPr lang="en-US" dirty="0"/>
              <a:t>The five types of </a:t>
            </a:r>
            <a:r>
              <a:rPr lang="en-US" dirty="0" err="1"/>
              <a:t>OSPF</a:t>
            </a:r>
            <a:r>
              <a:rPr lang="en-US" dirty="0"/>
              <a:t> messages</a:t>
            </a:r>
          </a:p>
        </p:txBody>
      </p:sp>
      <p:pic>
        <p:nvPicPr>
          <p:cNvPr id="8" name="Picture 7">
            <a:extLst>
              <a:ext uri="{FF2B5EF4-FFF2-40B4-BE49-F238E27FC236}">
                <a16:creationId xmlns:a16="http://schemas.microsoft.com/office/drawing/2014/main" id="{C9C70ED6-6FF9-BB44-97C4-8338F3F7FDA6}"/>
              </a:ext>
            </a:extLst>
          </p:cNvPr>
          <p:cNvPicPr>
            <a:picLocks noChangeAspect="1"/>
          </p:cNvPicPr>
          <p:nvPr/>
        </p:nvPicPr>
        <p:blipFill>
          <a:blip r:embed="rId2"/>
          <a:stretch>
            <a:fillRect/>
          </a:stretch>
        </p:blipFill>
        <p:spPr>
          <a:xfrm>
            <a:off x="249382" y="2805460"/>
            <a:ext cx="8645236" cy="2754694"/>
          </a:xfrm>
          <a:prstGeom prst="rect">
            <a:avLst/>
          </a:prstGeom>
        </p:spPr>
      </p:pic>
      <p:sp>
        <p:nvSpPr>
          <p:cNvPr id="4" name="矩形 3">
            <a:extLst>
              <a:ext uri="{FF2B5EF4-FFF2-40B4-BE49-F238E27FC236}">
                <a16:creationId xmlns:a16="http://schemas.microsoft.com/office/drawing/2014/main" id="{5E8FD024-C5DD-4D2A-A919-28CF270F80B8}"/>
              </a:ext>
            </a:extLst>
          </p:cNvPr>
          <p:cNvSpPr/>
          <p:nvPr/>
        </p:nvSpPr>
        <p:spPr>
          <a:xfrm>
            <a:off x="702526" y="1557612"/>
            <a:ext cx="7783552" cy="1015663"/>
          </a:xfrm>
          <a:prstGeom prst="rect">
            <a:avLst/>
          </a:prstGeom>
        </p:spPr>
        <p:txBody>
          <a:bodyPr wrap="square">
            <a:spAutoFit/>
          </a:bodyPr>
          <a:lstStyle/>
          <a:p>
            <a:r>
              <a:rPr lang="en-US" altLang="zh-CN" sz="2000" dirty="0">
                <a:ea typeface="宋体" panose="02010600030101010101" pitchFamily="2" charset="-122"/>
              </a:rPr>
              <a:t>OSPF (Open Shortest Path First) is link-state routing:</a:t>
            </a:r>
          </a:p>
          <a:p>
            <a:pPr marL="342900" lvl="1" indent="-342900">
              <a:buFont typeface="Arial" panose="020B0604020202020204" pitchFamily="34" charset="0"/>
              <a:buChar char="•"/>
            </a:pPr>
            <a:r>
              <a:rPr lang="en-US" altLang="zh-CN" sz="2000" dirty="0">
                <a:ea typeface="宋体" panose="02010600030101010101" pitchFamily="2" charset="-122"/>
              </a:rPr>
              <a:t>Uses messages below to reliably flood topology</a:t>
            </a:r>
          </a:p>
          <a:p>
            <a:pPr marL="342900" lvl="1" indent="-342900">
              <a:buFont typeface="Arial" panose="020B0604020202020204" pitchFamily="34" charset="0"/>
              <a:buChar char="•"/>
            </a:pPr>
            <a:r>
              <a:rPr lang="en-US" altLang="zh-CN" sz="2000" dirty="0">
                <a:ea typeface="宋体" panose="02010600030101010101" pitchFamily="2" charset="-122"/>
              </a:rPr>
              <a:t>Then runs Dijkstra to compute routes</a:t>
            </a:r>
          </a:p>
        </p:txBody>
      </p:sp>
    </p:spTree>
    <p:extLst>
      <p:ext uri="{BB962C8B-B14F-4D97-AF65-F5344CB8AC3E}">
        <p14:creationId xmlns:p14="http://schemas.microsoft.com/office/powerpoint/2010/main" val="21793613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(1 of 3)</a:t>
            </a:r>
          </a:p>
        </p:txBody>
      </p:sp>
      <p:sp>
        <p:nvSpPr>
          <p:cNvPr id="3" name="Text Placeholder 2"/>
          <p:cNvSpPr>
            <a:spLocks noGrp="1"/>
          </p:cNvSpPr>
          <p:nvPr>
            <p:ph type="body" idx="1"/>
          </p:nvPr>
        </p:nvSpPr>
        <p:spPr/>
        <p:txBody>
          <a:bodyPr/>
          <a:lstStyle/>
          <a:p>
            <a:r>
              <a:rPr lang="en-US" altLang="zh-CN" dirty="0">
                <a:ea typeface="宋体" panose="02010600030101010101" pitchFamily="2" charset="-122"/>
              </a:rPr>
              <a:t>BGP (Border Gateway Protocol) computes routes across interconnected, autonomous networks</a:t>
            </a:r>
          </a:p>
          <a:p>
            <a:pPr lvl="1"/>
            <a:r>
              <a:rPr lang="en-US" altLang="zh-CN" dirty="0">
                <a:ea typeface="宋体" panose="02010600030101010101" pitchFamily="2" charset="-122"/>
              </a:rPr>
              <a:t>Key role is to respect networks’ policy constraints</a:t>
            </a:r>
          </a:p>
          <a:p>
            <a:r>
              <a:rPr lang="en-US" dirty="0"/>
              <a:t>Possible routing constraints</a:t>
            </a:r>
          </a:p>
          <a:p>
            <a:pPr lvl="1"/>
            <a:r>
              <a:rPr lang="en-US" dirty="0"/>
              <a:t>Do not carry commercial traffic on the educational network</a:t>
            </a:r>
          </a:p>
          <a:p>
            <a:pPr lvl="1"/>
            <a:r>
              <a:rPr lang="en-US" dirty="0"/>
              <a:t>Never send traffic from the Pentagon on a route through Iraq</a:t>
            </a:r>
          </a:p>
          <a:p>
            <a:pPr lvl="1"/>
            <a:r>
              <a:rPr lang="en-US" dirty="0"/>
              <a:t>Use TeliaSonera instead of Verizon because it is cheaper</a:t>
            </a:r>
          </a:p>
          <a:p>
            <a:pPr lvl="1"/>
            <a:r>
              <a:rPr lang="en-US" dirty="0"/>
              <a:t>Don’t use AT&amp;T in Australia because performance is poor</a:t>
            </a:r>
          </a:p>
          <a:p>
            <a:pPr lvl="1"/>
            <a:r>
              <a:rPr lang="en-US" dirty="0"/>
              <a:t>Traffic starting or ending at Apple should not transit Google</a:t>
            </a:r>
          </a:p>
        </p:txBody>
      </p:sp>
    </p:spTree>
    <p:extLst>
      <p:ext uri="{BB962C8B-B14F-4D97-AF65-F5344CB8AC3E}">
        <p14:creationId xmlns:p14="http://schemas.microsoft.com/office/powerpoint/2010/main" val="56189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(2 of 3)</a:t>
            </a:r>
          </a:p>
        </p:txBody>
      </p:sp>
      <p:sp>
        <p:nvSpPr>
          <p:cNvPr id="3" name="Text Placeholder 2"/>
          <p:cNvSpPr>
            <a:spLocks noGrp="1"/>
          </p:cNvSpPr>
          <p:nvPr>
            <p:ph type="body" idx="1"/>
          </p:nvPr>
        </p:nvSpPr>
        <p:spPr/>
        <p:txBody>
          <a:bodyPr/>
          <a:lstStyle/>
          <a:p>
            <a:pPr algn="ctr"/>
            <a:r>
              <a:rPr lang="en-US" dirty="0"/>
              <a:t>Routing policies between four autonomous systems</a:t>
            </a:r>
          </a:p>
        </p:txBody>
      </p:sp>
      <p:pic>
        <p:nvPicPr>
          <p:cNvPr id="8" name="Picture Placeholder 7" descr="Short Description:&#10;An illustration depicts the routing policies between four autonomous systems.&#10;&#10;Long Description: &#10;The illustration shows four autonomous systems as A S1, A S2, A S3, and A S4. The routing policies are T R transit, C U customer, and P E peer. A solid line connecting A, B, and C through these systems shows path of I P packets and a dashed line through the systems shows path of B G P routing advertise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16992" y="2786625"/>
            <a:ext cx="6910015" cy="2773529"/>
          </a:xfrm>
        </p:spPr>
      </p:pic>
      <p:sp>
        <p:nvSpPr>
          <p:cNvPr id="4" name="矩形 3">
            <a:extLst>
              <a:ext uri="{FF2B5EF4-FFF2-40B4-BE49-F238E27FC236}">
                <a16:creationId xmlns:a16="http://schemas.microsoft.com/office/drawing/2014/main" id="{7B0E8F38-4E6F-4BDE-870B-0359D1AECFFB}"/>
              </a:ext>
            </a:extLst>
          </p:cNvPr>
          <p:cNvSpPr/>
          <p:nvPr/>
        </p:nvSpPr>
        <p:spPr>
          <a:xfrm>
            <a:off x="680225" y="1520708"/>
            <a:ext cx="7616282" cy="1015663"/>
          </a:xfrm>
          <a:prstGeom prst="rect">
            <a:avLst/>
          </a:prstGeom>
        </p:spPr>
        <p:txBody>
          <a:bodyPr wrap="square">
            <a:spAutoFit/>
          </a:bodyPr>
          <a:lstStyle/>
          <a:p>
            <a:r>
              <a:rPr lang="en-US" altLang="zh-CN" sz="2000" dirty="0">
                <a:ea typeface="宋体" panose="02010600030101010101" pitchFamily="2" charset="-122"/>
              </a:rPr>
              <a:t>Common policy distinction is transit vs. peering:</a:t>
            </a:r>
          </a:p>
          <a:p>
            <a:pPr marL="342900" lvl="1" indent="-342900">
              <a:buFont typeface="Arial" panose="020B0604020202020204" pitchFamily="34" charset="0"/>
              <a:buChar char="•"/>
            </a:pPr>
            <a:r>
              <a:rPr lang="en-US" altLang="zh-CN" sz="2000" dirty="0">
                <a:ea typeface="宋体" panose="02010600030101010101" pitchFamily="2" charset="-122"/>
              </a:rPr>
              <a:t>Transit carries traffic for pay; peers for mutual benefit</a:t>
            </a:r>
          </a:p>
          <a:p>
            <a:pPr marL="342900" lvl="1" indent="-342900">
              <a:buFont typeface="Arial" panose="020B0604020202020204" pitchFamily="34" charset="0"/>
              <a:buChar char="•"/>
            </a:pPr>
            <a:r>
              <a:rPr lang="en-US" altLang="zh-CN" sz="2000" dirty="0">
                <a:ea typeface="宋体" panose="02010600030101010101" pitchFamily="2" charset="-122"/>
              </a:rPr>
              <a:t>AS1 carries AS2</a:t>
            </a:r>
            <a:r>
              <a:rPr lang="en-US" altLang="zh-CN" sz="2000" dirty="0">
                <a:ea typeface="宋体" panose="02010600030101010101" pitchFamily="2" charset="-122"/>
                <a:sym typeface="Wingdings" panose="05000000000000000000" pitchFamily="2" charset="2"/>
              </a:rPr>
              <a:t>↔AS4 (Transit) but not AS3 (Peer)</a:t>
            </a:r>
            <a:endParaRPr lang="en-US" altLang="zh-CN" sz="2000" dirty="0">
              <a:ea typeface="宋体" panose="02010600030101010101" pitchFamily="2" charset="-122"/>
            </a:endParaRPr>
          </a:p>
        </p:txBody>
      </p:sp>
    </p:spTree>
    <p:extLst>
      <p:ext uri="{BB962C8B-B14F-4D97-AF65-F5344CB8AC3E}">
        <p14:creationId xmlns:p14="http://schemas.microsoft.com/office/powerpoint/2010/main" val="14340745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(3 of 3)</a:t>
            </a:r>
          </a:p>
        </p:txBody>
      </p:sp>
      <p:sp>
        <p:nvSpPr>
          <p:cNvPr id="3" name="Text Placeholder 2" descr="Figure 5-69. Propagation of BGP route advertisements.&#10;"/>
          <p:cNvSpPr>
            <a:spLocks noGrp="1"/>
          </p:cNvSpPr>
          <p:nvPr>
            <p:ph type="body" idx="1"/>
          </p:nvPr>
        </p:nvSpPr>
        <p:spPr>
          <a:xfrm>
            <a:off x="457200" y="5769792"/>
            <a:ext cx="8229600" cy="582938"/>
          </a:xfrm>
        </p:spPr>
        <p:txBody>
          <a:bodyPr/>
          <a:lstStyle/>
          <a:p>
            <a:pPr algn="ctr"/>
            <a:r>
              <a:rPr lang="en-US" dirty="0"/>
              <a:t>Propagation of BGP route advertisements</a:t>
            </a:r>
          </a:p>
        </p:txBody>
      </p:sp>
      <p:pic>
        <p:nvPicPr>
          <p:cNvPr id="8" name="Picture Placeholder 7" descr="Short Description: &#10;An illustration shows the propagation of BGP route advertisements.&#10;&#10;Long Description: &#10;The illustration shows three locations A, B, and C connected through a series of routers through three autonomous systems A S1, A S2, and A S3. A packet in A S2 system has A S path as C, A S2, A S3, R2a with C labeled, prefix and R2a labeled, next ho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57123" y="2526163"/>
            <a:ext cx="6229754" cy="3251706"/>
          </a:xfrm>
        </p:spPr>
      </p:pic>
      <p:sp>
        <p:nvSpPr>
          <p:cNvPr id="4" name="矩形 3">
            <a:extLst>
              <a:ext uri="{FF2B5EF4-FFF2-40B4-BE49-F238E27FC236}">
                <a16:creationId xmlns:a16="http://schemas.microsoft.com/office/drawing/2014/main" id="{6D490EC2-952E-448E-ABB6-A311CFA81664}"/>
              </a:ext>
            </a:extLst>
          </p:cNvPr>
          <p:cNvSpPr/>
          <p:nvPr/>
        </p:nvSpPr>
        <p:spPr>
          <a:xfrm>
            <a:off x="735981" y="1292273"/>
            <a:ext cx="7326352" cy="1015663"/>
          </a:xfrm>
          <a:prstGeom prst="rect">
            <a:avLst/>
          </a:prstGeom>
        </p:spPr>
        <p:txBody>
          <a:bodyPr wrap="square">
            <a:spAutoFit/>
          </a:bodyPr>
          <a:lstStyle/>
          <a:p>
            <a:r>
              <a:rPr lang="en-US" altLang="zh-CN" sz="2000" dirty="0">
                <a:ea typeface="宋体" panose="02010600030101010101" pitchFamily="2" charset="-122"/>
              </a:rPr>
              <a:t>BGP propagates messages along policy-compliant routes</a:t>
            </a:r>
          </a:p>
          <a:p>
            <a:pPr marL="342900" lvl="1" indent="-342900">
              <a:buFont typeface="Arial" panose="020B0604020202020204" pitchFamily="34" charset="0"/>
              <a:buChar char="•"/>
            </a:pPr>
            <a:r>
              <a:rPr lang="en-US" altLang="zh-CN" sz="2000" dirty="0">
                <a:ea typeface="宋体" panose="02010600030101010101" pitchFamily="2" charset="-122"/>
              </a:rPr>
              <a:t>Message has prefix, AS path (to detect loops) and next-hop IP (to send over the local network)</a:t>
            </a:r>
          </a:p>
        </p:txBody>
      </p:sp>
    </p:spTree>
    <p:extLst>
      <p:ext uri="{BB962C8B-B14F-4D97-AF65-F5344CB8AC3E}">
        <p14:creationId xmlns:p14="http://schemas.microsoft.com/office/powerpoint/2010/main" val="2147531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Interdomain Traffic Engineering</a:t>
            </a:r>
          </a:p>
        </p:txBody>
      </p:sp>
      <p:sp>
        <p:nvSpPr>
          <p:cNvPr id="3" name="Text Placeholder 2"/>
          <p:cNvSpPr>
            <a:spLocks noGrp="1"/>
          </p:cNvSpPr>
          <p:nvPr>
            <p:ph type="body" idx="1"/>
          </p:nvPr>
        </p:nvSpPr>
        <p:spPr/>
        <p:txBody>
          <a:bodyPr/>
          <a:lstStyle/>
          <a:p>
            <a:r>
              <a:rPr lang="en-US" dirty="0"/>
              <a:t>Tune parameters and configuration network protocols to manage utilization and congestion</a:t>
            </a:r>
          </a:p>
          <a:p>
            <a:r>
              <a:rPr lang="en-US" dirty="0"/>
              <a:t>Inbound traffic engineering</a:t>
            </a:r>
          </a:p>
          <a:p>
            <a:pPr lvl="1"/>
            <a:r>
              <a:rPr lang="en-US" dirty="0"/>
              <a:t>Selects routes to control how traffic enters the network</a:t>
            </a:r>
          </a:p>
          <a:p>
            <a:pPr lvl="1"/>
            <a:r>
              <a:rPr lang="en-US" dirty="0"/>
              <a:t>Set the local preference attribute for individual routes</a:t>
            </a:r>
          </a:p>
          <a:p>
            <a:pPr lvl="1"/>
            <a:r>
              <a:rPr lang="en-US" dirty="0"/>
              <a:t>Use AS path prepending</a:t>
            </a:r>
          </a:p>
          <a:p>
            <a:pPr lvl="1"/>
            <a:r>
              <a:rPr lang="en-US" dirty="0"/>
              <a:t>Leverage longest prefix match</a:t>
            </a:r>
          </a:p>
          <a:p>
            <a:pPr lvl="2"/>
            <a:r>
              <a:rPr lang="en-US" dirty="0"/>
              <a:t>Split a prefix into multiple smaller (longer) prefixes, so that upstream routers prefer the routes with longer prefixes</a:t>
            </a:r>
          </a:p>
          <a:p>
            <a:r>
              <a:rPr lang="en-US" dirty="0"/>
              <a:t>Outbound traffic engineering</a:t>
            </a:r>
          </a:p>
          <a:p>
            <a:pPr lvl="1"/>
            <a:r>
              <a:rPr lang="en-US" dirty="0"/>
              <a:t>How traffic leaves the network</a:t>
            </a:r>
          </a:p>
        </p:txBody>
      </p:sp>
    </p:spTree>
    <p:extLst>
      <p:ext uri="{BB962C8B-B14F-4D97-AF65-F5344CB8AC3E}">
        <p14:creationId xmlns:p14="http://schemas.microsoft.com/office/powerpoint/2010/main" val="27967305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Multicasting</a:t>
            </a:r>
          </a:p>
        </p:txBody>
      </p:sp>
      <p:sp>
        <p:nvSpPr>
          <p:cNvPr id="3" name="Text Placeholder 2"/>
          <p:cNvSpPr>
            <a:spLocks noGrp="1"/>
          </p:cNvSpPr>
          <p:nvPr>
            <p:ph type="body" idx="1"/>
          </p:nvPr>
        </p:nvSpPr>
        <p:spPr/>
        <p:txBody>
          <a:bodyPr/>
          <a:lstStyle/>
          <a:p>
            <a:r>
              <a:rPr lang="en-US" dirty="0"/>
              <a:t>Internet multicasting</a:t>
            </a:r>
          </a:p>
          <a:p>
            <a:pPr lvl="1"/>
            <a:r>
              <a:rPr lang="en-US" dirty="0"/>
              <a:t>One-to-many communication using class D IP addresses</a:t>
            </a:r>
          </a:p>
          <a:p>
            <a:r>
              <a:rPr lang="en-US" dirty="0"/>
              <a:t>Each class D address identifies a group of hosts</a:t>
            </a:r>
          </a:p>
          <a:p>
            <a:r>
              <a:rPr lang="en-US" dirty="0"/>
              <a:t>Twenty-eight bits available for identifying groups</a:t>
            </a:r>
          </a:p>
          <a:p>
            <a:pPr lvl="1"/>
            <a:r>
              <a:rPr lang="en-US" dirty="0"/>
              <a:t>Over 250 million groups can exist at the same time</a:t>
            </a:r>
          </a:p>
          <a:p>
            <a:r>
              <a:rPr lang="en-US" dirty="0"/>
              <a:t>Process sends a packet to a class D address</a:t>
            </a:r>
          </a:p>
          <a:p>
            <a:pPr lvl="1"/>
            <a:r>
              <a:rPr lang="en-US" dirty="0"/>
              <a:t>Best-effort attempt is made to deliver it to all the members of the group addressed, but no guarantees are given</a:t>
            </a:r>
            <a:br>
              <a:rPr lang="en-US" dirty="0"/>
            </a:br>
            <a:endParaRPr lang="en-US" dirty="0"/>
          </a:p>
        </p:txBody>
      </p:sp>
    </p:spTree>
    <p:extLst>
      <p:ext uri="{BB962C8B-B14F-4D97-AF65-F5344CB8AC3E}">
        <p14:creationId xmlns:p14="http://schemas.microsoft.com/office/powerpoint/2010/main" val="10914648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68697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at the Network Layer</a:t>
            </a:r>
          </a:p>
        </p:txBody>
      </p:sp>
      <p:sp>
        <p:nvSpPr>
          <p:cNvPr id="3" name="Text Placeholder 2"/>
          <p:cNvSpPr>
            <a:spLocks noGrp="1"/>
          </p:cNvSpPr>
          <p:nvPr>
            <p:ph type="body" idx="1"/>
          </p:nvPr>
        </p:nvSpPr>
        <p:spPr/>
        <p:txBody>
          <a:bodyPr/>
          <a:lstStyle/>
          <a:p>
            <a:r>
              <a:rPr lang="en-US" dirty="0"/>
              <a:t>Peering disputes</a:t>
            </a:r>
          </a:p>
          <a:p>
            <a:pPr lvl="1"/>
            <a:r>
              <a:rPr lang="en-US" dirty="0"/>
              <a:t>A breakdown in negotiations over paying for transit</a:t>
            </a:r>
          </a:p>
          <a:p>
            <a:r>
              <a:rPr lang="en-US" dirty="0"/>
              <a:t>Traffic prioritization</a:t>
            </a:r>
          </a:p>
          <a:p>
            <a:r>
              <a:rPr lang="en-US" dirty="0"/>
              <a:t>Generally agreed upon bright-line rules</a:t>
            </a:r>
          </a:p>
          <a:p>
            <a:pPr lvl="1"/>
            <a:r>
              <a:rPr lang="en-US" dirty="0"/>
              <a:t>No blocking</a:t>
            </a:r>
          </a:p>
          <a:p>
            <a:pPr lvl="1"/>
            <a:r>
              <a:rPr lang="en-US" dirty="0"/>
              <a:t>No throttling</a:t>
            </a:r>
          </a:p>
          <a:p>
            <a:pPr lvl="1"/>
            <a:r>
              <a:rPr lang="en-US" dirty="0"/>
              <a:t>No paid prioritization</a:t>
            </a:r>
          </a:p>
          <a:p>
            <a:pPr lvl="1"/>
            <a:r>
              <a:rPr lang="en-US" dirty="0"/>
              <a:t>Disclosure of any prioritization practices</a:t>
            </a:r>
          </a:p>
        </p:txBody>
      </p:sp>
    </p:spTree>
    <p:extLst>
      <p:ext uri="{BB962C8B-B14F-4D97-AF65-F5344CB8AC3E}">
        <p14:creationId xmlns:p14="http://schemas.microsoft.com/office/powerpoint/2010/main" val="13608796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271680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8853A-82ED-47FA-885A-E510B73F0D1E}"/>
              </a:ext>
            </a:extLst>
          </p:cNvPr>
          <p:cNvSpPr>
            <a:spLocks noGrp="1"/>
          </p:cNvSpPr>
          <p:nvPr>
            <p:ph type="body" idx="1"/>
          </p:nvPr>
        </p:nvSpPr>
        <p:spPr/>
        <p:txBody>
          <a:bodyPr/>
          <a:lstStyle/>
          <a:p>
            <a:r>
              <a:rPr lang="en-US" altLang="zh-CN" sz="2000" dirty="0"/>
              <a:t>The network layer provides services to the transport layer. It can be based on either </a:t>
            </a:r>
            <a:r>
              <a:rPr lang="en-US" altLang="zh-CN" sz="2000" b="1" dirty="0"/>
              <a:t>datagrams</a:t>
            </a:r>
            <a:r>
              <a:rPr lang="en-US" altLang="zh-CN" sz="2000" dirty="0"/>
              <a:t> or </a:t>
            </a:r>
            <a:r>
              <a:rPr lang="en-US" altLang="zh-CN" sz="2000" b="1" dirty="0"/>
              <a:t>virtual circuits</a:t>
            </a:r>
            <a:r>
              <a:rPr lang="en-US" altLang="zh-CN" sz="2000" dirty="0"/>
              <a:t>. In both cases, its main job is </a:t>
            </a:r>
            <a:r>
              <a:rPr lang="en-US" altLang="zh-CN" sz="2000" b="1" dirty="0"/>
              <a:t>routing</a:t>
            </a:r>
            <a:r>
              <a:rPr lang="en-US" altLang="zh-CN" sz="2000" dirty="0"/>
              <a:t> packets from the source to the destination. </a:t>
            </a:r>
          </a:p>
          <a:p>
            <a:pPr lvl="1"/>
            <a:r>
              <a:rPr lang="en-US" altLang="zh-CN" sz="1800" dirty="0"/>
              <a:t>In datagram networks, a routing decision is made on every packet. </a:t>
            </a:r>
          </a:p>
          <a:p>
            <a:pPr lvl="1"/>
            <a:r>
              <a:rPr lang="en-US" altLang="zh-CN" sz="1800" dirty="0"/>
              <a:t>In virtual-circuit networks, it is made when the virtual circuit is set up. </a:t>
            </a:r>
          </a:p>
          <a:p>
            <a:r>
              <a:rPr lang="en-US" altLang="zh-CN" sz="2000" dirty="0"/>
              <a:t>Many routing algorithms are used in computer networks. </a:t>
            </a:r>
          </a:p>
          <a:p>
            <a:pPr lvl="1"/>
            <a:r>
              <a:rPr lang="en-US" altLang="zh-CN" sz="1800" b="1" dirty="0"/>
              <a:t>Flooding</a:t>
            </a:r>
            <a:r>
              <a:rPr lang="en-US" altLang="zh-CN" sz="1800" dirty="0"/>
              <a:t> is a simple algorithm to send a packet along all paths. </a:t>
            </a:r>
          </a:p>
          <a:p>
            <a:pPr lvl="1"/>
            <a:r>
              <a:rPr lang="en-US" altLang="zh-CN" sz="1800" dirty="0"/>
              <a:t>Most algorithms find the shortest path and adapt to changes in the network topology. </a:t>
            </a:r>
          </a:p>
          <a:p>
            <a:pPr lvl="1"/>
            <a:r>
              <a:rPr lang="en-US" altLang="zh-CN" sz="1800" dirty="0"/>
              <a:t>The main algorithms are </a:t>
            </a:r>
            <a:r>
              <a:rPr lang="en-US" altLang="zh-CN" sz="1800" b="1" dirty="0"/>
              <a:t>distance vector </a:t>
            </a:r>
            <a:r>
              <a:rPr lang="en-US" altLang="zh-CN" sz="1800" dirty="0"/>
              <a:t>routing and </a:t>
            </a:r>
            <a:r>
              <a:rPr lang="en-US" altLang="zh-CN" sz="1800" b="1" dirty="0"/>
              <a:t>link state </a:t>
            </a:r>
            <a:r>
              <a:rPr lang="en-US" altLang="zh-CN" sz="1800" dirty="0"/>
              <a:t>routing. </a:t>
            </a:r>
          </a:p>
          <a:p>
            <a:pPr lvl="1"/>
            <a:r>
              <a:rPr lang="en-US" altLang="zh-CN" sz="1800" dirty="0"/>
              <a:t>Other important routing topics are the use of hierarchy in large networks, routing for mobile hosts, and broadcast, multicast, and anycast routing. </a:t>
            </a:r>
            <a:endParaRPr lang="zh-CN" altLang="zh-CN" sz="1800" dirty="0"/>
          </a:p>
          <a:p>
            <a:endParaRPr lang="zh-CN" altLang="en-US" sz="2000" dirty="0"/>
          </a:p>
        </p:txBody>
      </p:sp>
      <p:sp>
        <p:nvSpPr>
          <p:cNvPr id="3" name="标题 2">
            <a:extLst>
              <a:ext uri="{FF2B5EF4-FFF2-40B4-BE49-F238E27FC236}">
                <a16:creationId xmlns:a16="http://schemas.microsoft.com/office/drawing/2014/main" id="{4AEC159B-D99F-4D13-8935-D188A08C7603}"/>
              </a:ext>
            </a:extLst>
          </p:cNvPr>
          <p:cNvSpPr>
            <a:spLocks noGrp="1"/>
          </p:cNvSpPr>
          <p:nvPr>
            <p:ph type="title"/>
          </p:nvPr>
        </p:nvSpPr>
        <p:spPr/>
        <p:txBody>
          <a:bodyPr/>
          <a:lstStyle/>
          <a:p>
            <a:r>
              <a:rPr lang="en-US" altLang="zh-CN" dirty="0"/>
              <a:t>Summary (1 of  4)</a:t>
            </a:r>
            <a:endParaRPr lang="zh-CN" altLang="en-US" dirty="0"/>
          </a:p>
        </p:txBody>
      </p:sp>
    </p:spTree>
    <p:extLst>
      <p:ext uri="{BB962C8B-B14F-4D97-AF65-F5344CB8AC3E}">
        <p14:creationId xmlns:p14="http://schemas.microsoft.com/office/powerpoint/2010/main" val="97500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Content Placeholder 2"/>
          <p:cNvSpPr>
            <a:spLocks noGrp="1"/>
          </p:cNvSpPr>
          <p:nvPr>
            <p:ph type="body" idx="1"/>
          </p:nvPr>
        </p:nvSpPr>
        <p:spPr>
          <a:xfrm>
            <a:off x="457200" y="1600200"/>
            <a:ext cx="5809488" cy="4525963"/>
          </a:xfrm>
        </p:spPr>
        <p:txBody>
          <a:bodyPr/>
          <a:lstStyle/>
          <a:p>
            <a:r>
              <a:rPr lang="en-US" altLang="zh-CN" dirty="0">
                <a:ea typeface="宋体" panose="02010600030101010101" pitchFamily="2" charset="-122"/>
              </a:rPr>
              <a:t>Responsible for delivering packets between endpoints over multiple links</a:t>
            </a:r>
          </a:p>
        </p:txBody>
      </p:sp>
      <p:sp>
        <p:nvSpPr>
          <p:cNvPr id="11266" name="Title 1"/>
          <p:cNvSpPr>
            <a:spLocks noGrp="1"/>
          </p:cNvSpPr>
          <p:nvPr>
            <p:ph type="title"/>
          </p:nvPr>
        </p:nvSpPr>
        <p:spPr/>
        <p:txBody>
          <a:bodyPr/>
          <a:lstStyle/>
          <a:p>
            <a:r>
              <a:rPr lang="en-US" altLang="zh-CN">
                <a:ea typeface="宋体" panose="02010600030101010101" pitchFamily="2" charset="-122"/>
              </a:rPr>
              <a:t>The Network Layer</a:t>
            </a:r>
          </a:p>
        </p:txBody>
      </p:sp>
      <p:grpSp>
        <p:nvGrpSpPr>
          <p:cNvPr id="11269" name="Group 26"/>
          <p:cNvGrpSpPr>
            <a:grpSpLocks/>
          </p:cNvGrpSpPr>
          <p:nvPr/>
        </p:nvGrpSpPr>
        <p:grpSpPr bwMode="auto">
          <a:xfrm>
            <a:off x="6753225" y="2257425"/>
            <a:ext cx="1466850" cy="1930400"/>
            <a:chOff x="6753225" y="2638425"/>
            <a:chExt cx="1466850" cy="1930400"/>
          </a:xfrm>
        </p:grpSpPr>
        <p:sp>
          <p:nvSpPr>
            <p:cNvPr id="11270"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1" name="Rectangle 5"/>
            <p:cNvSpPr>
              <a:spLocks noChangeArrowheads="1"/>
            </p:cNvSpPr>
            <p:nvPr/>
          </p:nvSpPr>
          <p:spPr bwMode="auto">
            <a:xfrm>
              <a:off x="6753225" y="3806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2" name="Rectangle 6"/>
            <p:cNvSpPr>
              <a:spLocks noChangeArrowheads="1"/>
            </p:cNvSpPr>
            <p:nvPr/>
          </p:nvSpPr>
          <p:spPr bwMode="auto">
            <a:xfrm>
              <a:off x="6753225" y="3416300"/>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3"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4"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11275"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11276"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11277"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11278"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11279"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0"/>
            <a:ext cx="9144000" cy="6857999"/>
          </a:xfrm>
          <a:prstGeom prst="rect">
            <a:avLst/>
          </a:prstGeom>
        </p:spPr>
      </p:pic>
      <p:sp>
        <p:nvSpPr>
          <p:cNvPr id="2" name="标题 1"/>
          <p:cNvSpPr>
            <a:spLocks noGrp="1"/>
          </p:cNvSpPr>
          <p:nvPr>
            <p:ph type="title"/>
          </p:nvPr>
        </p:nvSpPr>
        <p:spPr/>
        <p:txBody>
          <a:bodyPr anchor="t"/>
          <a:lstStyle/>
          <a:p>
            <a:pPr algn="l"/>
            <a:r>
              <a:rPr lang="en-US" altLang="zh-CN" dirty="0"/>
              <a:t>Routers</a:t>
            </a:r>
            <a:endParaRPr lang="zh-CN" altLang="en-US" dirty="0"/>
          </a:p>
        </p:txBody>
      </p:sp>
    </p:spTree>
    <p:extLst>
      <p:ext uri="{BB962C8B-B14F-4D97-AF65-F5344CB8AC3E}">
        <p14:creationId xmlns:p14="http://schemas.microsoft.com/office/powerpoint/2010/main" val="9862269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766868-CC7F-41D5-9C0F-266647A7FD44}"/>
              </a:ext>
            </a:extLst>
          </p:cNvPr>
          <p:cNvSpPr>
            <a:spLocks noGrp="1"/>
          </p:cNvSpPr>
          <p:nvPr>
            <p:ph type="body" idx="1"/>
          </p:nvPr>
        </p:nvSpPr>
        <p:spPr/>
        <p:txBody>
          <a:bodyPr/>
          <a:lstStyle/>
          <a:p>
            <a:r>
              <a:rPr lang="en-US" altLang="zh-CN" sz="2000" dirty="0"/>
              <a:t>Networks can easily become congested, leading to increased delay and lost packets. </a:t>
            </a:r>
          </a:p>
          <a:p>
            <a:pPr lvl="1"/>
            <a:r>
              <a:rPr lang="en-US" altLang="zh-CN" sz="1800" dirty="0"/>
              <a:t>Network designers attempt to </a:t>
            </a:r>
            <a:r>
              <a:rPr lang="en-US" altLang="zh-CN" sz="1800" b="1" dirty="0"/>
              <a:t>avoid congestion</a:t>
            </a:r>
            <a:r>
              <a:rPr lang="en-US" altLang="zh-CN" sz="1800" dirty="0"/>
              <a:t> by designing the network to </a:t>
            </a:r>
            <a:r>
              <a:rPr lang="en-US" altLang="zh-CN" sz="1800" b="1" dirty="0"/>
              <a:t>have enough capacity</a:t>
            </a:r>
            <a:r>
              <a:rPr lang="en-US" altLang="zh-CN" sz="1800" dirty="0"/>
              <a:t>, </a:t>
            </a:r>
            <a:r>
              <a:rPr lang="en-US" altLang="zh-CN" sz="1800" b="1" dirty="0"/>
              <a:t>configuring the protocols </a:t>
            </a:r>
            <a:r>
              <a:rPr lang="en-US" altLang="zh-CN" sz="1800" dirty="0"/>
              <a:t>to prefer uncongested routes, </a:t>
            </a:r>
            <a:r>
              <a:rPr lang="en-US" altLang="zh-CN" sz="1800" b="1" dirty="0"/>
              <a:t>refusing to accept</a:t>
            </a:r>
            <a:r>
              <a:rPr lang="en-US" altLang="zh-CN" sz="1800" dirty="0"/>
              <a:t> more traffic, </a:t>
            </a:r>
            <a:r>
              <a:rPr lang="en-US" altLang="zh-CN" sz="1800" b="1" dirty="0"/>
              <a:t>signaling sources to slow down</a:t>
            </a:r>
            <a:r>
              <a:rPr lang="en-US" altLang="zh-CN" sz="1800" dirty="0"/>
              <a:t>, and </a:t>
            </a:r>
            <a:r>
              <a:rPr lang="en-US" altLang="zh-CN" sz="1800" b="1" dirty="0"/>
              <a:t>shedding load</a:t>
            </a:r>
            <a:r>
              <a:rPr lang="en-US" altLang="zh-CN" sz="1800" dirty="0"/>
              <a:t>. </a:t>
            </a:r>
          </a:p>
          <a:p>
            <a:r>
              <a:rPr lang="en-US" altLang="zh-CN" sz="2000" dirty="0"/>
              <a:t>The next step beyond just dealing with congestion is to actually try to achieve a promised </a:t>
            </a:r>
            <a:r>
              <a:rPr lang="en-US" altLang="zh-CN" sz="2000" b="1" dirty="0"/>
              <a:t>quality of service</a:t>
            </a:r>
            <a:r>
              <a:rPr lang="en-US" altLang="zh-CN" sz="2000" dirty="0"/>
              <a:t>. Some applications care more about throughput whereas others care more about delay and jitter. </a:t>
            </a:r>
          </a:p>
          <a:p>
            <a:pPr lvl="1"/>
            <a:r>
              <a:rPr lang="en-US" altLang="zh-CN" sz="1800" dirty="0"/>
              <a:t>The methods that can be used to provide different qualities of service include a combination </a:t>
            </a:r>
            <a:r>
              <a:rPr lang="en-US" altLang="zh-CN" sz="1800" b="1" dirty="0"/>
              <a:t>of traffic shaping, reserving resources at routers, and admission control</a:t>
            </a:r>
            <a:r>
              <a:rPr lang="en-US" altLang="zh-CN" sz="1800" dirty="0"/>
              <a:t>. </a:t>
            </a:r>
          </a:p>
          <a:p>
            <a:pPr lvl="1"/>
            <a:r>
              <a:rPr lang="en-US" altLang="zh-CN" sz="1800" dirty="0"/>
              <a:t>Approaches that have been designed for good quality of service include IETF </a:t>
            </a:r>
            <a:r>
              <a:rPr lang="en-US" altLang="zh-CN" sz="1800" b="1" dirty="0"/>
              <a:t>integrated</a:t>
            </a:r>
            <a:r>
              <a:rPr lang="en-US" altLang="zh-CN" sz="1800" dirty="0"/>
              <a:t> </a:t>
            </a:r>
            <a:r>
              <a:rPr lang="en-US" altLang="zh-CN" sz="1800" b="1" dirty="0"/>
              <a:t>services</a:t>
            </a:r>
            <a:r>
              <a:rPr lang="en-US" altLang="zh-CN" sz="1800" dirty="0"/>
              <a:t> (including RSVP) and </a:t>
            </a:r>
            <a:r>
              <a:rPr lang="en-US" altLang="zh-CN" sz="1800" b="1" dirty="0"/>
              <a:t>differentiated</a:t>
            </a:r>
            <a:r>
              <a:rPr lang="en-US" altLang="zh-CN" sz="1800" dirty="0"/>
              <a:t> </a:t>
            </a:r>
            <a:r>
              <a:rPr lang="en-US" altLang="zh-CN" sz="1800" b="1" dirty="0"/>
              <a:t>services</a:t>
            </a:r>
            <a:r>
              <a:rPr lang="en-US" altLang="zh-CN" sz="1800" dirty="0"/>
              <a:t>. </a:t>
            </a:r>
            <a:endParaRPr lang="zh-CN" altLang="zh-CN" sz="1800" dirty="0"/>
          </a:p>
          <a:p>
            <a:endParaRPr lang="zh-CN" altLang="en-US" sz="2000" dirty="0"/>
          </a:p>
        </p:txBody>
      </p:sp>
      <p:sp>
        <p:nvSpPr>
          <p:cNvPr id="3" name="标题 2">
            <a:extLst>
              <a:ext uri="{FF2B5EF4-FFF2-40B4-BE49-F238E27FC236}">
                <a16:creationId xmlns:a16="http://schemas.microsoft.com/office/drawing/2014/main" id="{34A750F3-BDC5-497E-BC7F-0563D18073BC}"/>
              </a:ext>
            </a:extLst>
          </p:cNvPr>
          <p:cNvSpPr>
            <a:spLocks noGrp="1"/>
          </p:cNvSpPr>
          <p:nvPr>
            <p:ph type="title"/>
          </p:nvPr>
        </p:nvSpPr>
        <p:spPr/>
        <p:txBody>
          <a:bodyPr/>
          <a:lstStyle/>
          <a:p>
            <a:r>
              <a:rPr lang="en-US" altLang="zh-CN" dirty="0"/>
              <a:t>Summary (2 of  4)</a:t>
            </a:r>
            <a:endParaRPr lang="zh-CN" altLang="en-US" dirty="0"/>
          </a:p>
        </p:txBody>
      </p:sp>
    </p:spTree>
    <p:extLst>
      <p:ext uri="{BB962C8B-B14F-4D97-AF65-F5344CB8AC3E}">
        <p14:creationId xmlns:p14="http://schemas.microsoft.com/office/powerpoint/2010/main" val="27503676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828D9F-FFC2-4B6B-B5F6-0D930F3B84D1}"/>
              </a:ext>
            </a:extLst>
          </p:cNvPr>
          <p:cNvSpPr>
            <a:spLocks noGrp="1"/>
          </p:cNvSpPr>
          <p:nvPr>
            <p:ph type="body" idx="1"/>
          </p:nvPr>
        </p:nvSpPr>
        <p:spPr/>
        <p:txBody>
          <a:bodyPr/>
          <a:lstStyle/>
          <a:p>
            <a:r>
              <a:rPr lang="en-US" altLang="zh-CN" dirty="0"/>
              <a:t>Networks differ in various ways, so when multiple networks are interconnected, problems can occur. </a:t>
            </a:r>
          </a:p>
          <a:p>
            <a:pPr lvl="1"/>
            <a:r>
              <a:rPr lang="en-US" altLang="zh-CN" dirty="0"/>
              <a:t>When different networks have different maximum packet sizes, </a:t>
            </a:r>
            <a:r>
              <a:rPr lang="en-US" altLang="zh-CN" b="1" dirty="0"/>
              <a:t>fragmentation</a:t>
            </a:r>
            <a:r>
              <a:rPr lang="en-US" altLang="zh-CN" dirty="0"/>
              <a:t> may be needed. </a:t>
            </a:r>
          </a:p>
          <a:p>
            <a:pPr lvl="1"/>
            <a:r>
              <a:rPr lang="en-US" altLang="zh-CN" dirty="0"/>
              <a:t>Different networks may run different routing protocols internally but need to run </a:t>
            </a:r>
            <a:r>
              <a:rPr lang="en-US" altLang="zh-CN" b="1" dirty="0"/>
              <a:t>a common protocol externally</a:t>
            </a:r>
            <a:r>
              <a:rPr lang="en-US" altLang="zh-CN" dirty="0"/>
              <a:t>. </a:t>
            </a:r>
          </a:p>
          <a:p>
            <a:pPr lvl="1"/>
            <a:r>
              <a:rPr lang="en-US" altLang="zh-CN" dirty="0"/>
              <a:t>Sometimes the problems can be finessed by </a:t>
            </a:r>
            <a:r>
              <a:rPr lang="en-US" altLang="zh-CN" b="1" dirty="0"/>
              <a:t>tunneling</a:t>
            </a:r>
            <a:r>
              <a:rPr lang="en-US" altLang="zh-CN" dirty="0"/>
              <a:t> a packet through a hostile network, but if the source and destination networks use different technologies, this approach fails. </a:t>
            </a:r>
            <a:endParaRPr lang="zh-CN" altLang="zh-CN" dirty="0"/>
          </a:p>
          <a:p>
            <a:endParaRPr lang="zh-CN" altLang="en-US" dirty="0"/>
          </a:p>
        </p:txBody>
      </p:sp>
      <p:sp>
        <p:nvSpPr>
          <p:cNvPr id="3" name="标题 2">
            <a:extLst>
              <a:ext uri="{FF2B5EF4-FFF2-40B4-BE49-F238E27FC236}">
                <a16:creationId xmlns:a16="http://schemas.microsoft.com/office/drawing/2014/main" id="{C0CDDBA3-890C-4FEA-96E8-01EC372794B2}"/>
              </a:ext>
            </a:extLst>
          </p:cNvPr>
          <p:cNvSpPr>
            <a:spLocks noGrp="1"/>
          </p:cNvSpPr>
          <p:nvPr>
            <p:ph type="title"/>
          </p:nvPr>
        </p:nvSpPr>
        <p:spPr/>
        <p:txBody>
          <a:bodyPr/>
          <a:lstStyle/>
          <a:p>
            <a:r>
              <a:rPr lang="en-US" altLang="zh-CN" dirty="0"/>
              <a:t>Summary (3 of  4)</a:t>
            </a:r>
            <a:endParaRPr lang="zh-CN" altLang="en-US" dirty="0"/>
          </a:p>
        </p:txBody>
      </p:sp>
    </p:spTree>
    <p:extLst>
      <p:ext uri="{BB962C8B-B14F-4D97-AF65-F5344CB8AC3E}">
        <p14:creationId xmlns:p14="http://schemas.microsoft.com/office/powerpoint/2010/main" val="42039631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C53029B-0D86-479F-9898-FDB7E3938373}"/>
              </a:ext>
            </a:extLst>
          </p:cNvPr>
          <p:cNvSpPr>
            <a:spLocks noGrp="1"/>
          </p:cNvSpPr>
          <p:nvPr>
            <p:ph type="body" idx="1"/>
          </p:nvPr>
        </p:nvSpPr>
        <p:spPr/>
        <p:txBody>
          <a:bodyPr/>
          <a:lstStyle/>
          <a:p>
            <a:r>
              <a:rPr lang="en-US" altLang="zh-CN" sz="2000" dirty="0"/>
              <a:t>The Internet has a rich variety of protocols related to the network layer. </a:t>
            </a:r>
          </a:p>
          <a:p>
            <a:pPr lvl="1"/>
            <a:r>
              <a:rPr lang="en-US" altLang="zh-CN" sz="1800" dirty="0"/>
              <a:t>These include the datagram protocol, IP, and </a:t>
            </a:r>
          </a:p>
          <a:p>
            <a:pPr lvl="1"/>
            <a:r>
              <a:rPr lang="en-US" altLang="zh-CN" sz="1800" dirty="0"/>
              <a:t>associated control protocols such as ICMP, ARP, and DHCP. </a:t>
            </a:r>
          </a:p>
          <a:p>
            <a:pPr lvl="1"/>
            <a:r>
              <a:rPr lang="en-US" altLang="zh-CN" sz="1800" dirty="0"/>
              <a:t>A connection-oriented protocol called MPLS carries IP packets across some networks. </a:t>
            </a:r>
          </a:p>
          <a:p>
            <a:pPr lvl="1"/>
            <a:r>
              <a:rPr lang="en-US" altLang="zh-CN" sz="1800" dirty="0"/>
              <a:t>One of the main routing protocols used within networks is OSPF, and the routing protocol used across networks is BGP. </a:t>
            </a:r>
            <a:endParaRPr lang="zh-CN" altLang="zh-CN" sz="1800" dirty="0"/>
          </a:p>
          <a:p>
            <a:r>
              <a:rPr lang="en-US" altLang="zh-CN" sz="2000" dirty="0"/>
              <a:t>The Internet is rapidly running out of IP addresses, so a new version of IP, IPv6, has been developed and is ever-so-slowly being deployed. </a:t>
            </a:r>
          </a:p>
          <a:p>
            <a:r>
              <a:rPr lang="en-US" altLang="zh-CN" sz="2000" dirty="0"/>
              <a:t>Some aspects of traffic engineering and management touch on policy-related issues. </a:t>
            </a:r>
          </a:p>
          <a:p>
            <a:endParaRPr lang="zh-CN" altLang="en-US" sz="2000" dirty="0"/>
          </a:p>
        </p:txBody>
      </p:sp>
      <p:sp>
        <p:nvSpPr>
          <p:cNvPr id="3" name="标题 2">
            <a:extLst>
              <a:ext uri="{FF2B5EF4-FFF2-40B4-BE49-F238E27FC236}">
                <a16:creationId xmlns:a16="http://schemas.microsoft.com/office/drawing/2014/main" id="{D12A4510-E4AE-4960-A027-AD20D283573A}"/>
              </a:ext>
            </a:extLst>
          </p:cNvPr>
          <p:cNvSpPr>
            <a:spLocks noGrp="1"/>
          </p:cNvSpPr>
          <p:nvPr>
            <p:ph type="title"/>
          </p:nvPr>
        </p:nvSpPr>
        <p:spPr/>
        <p:txBody>
          <a:bodyPr/>
          <a:lstStyle/>
          <a:p>
            <a:r>
              <a:rPr lang="en-US" altLang="zh-CN" dirty="0"/>
              <a:t>Summary (4 of  4)</a:t>
            </a:r>
            <a:endParaRPr lang="zh-CN" altLang="en-US" dirty="0"/>
          </a:p>
        </p:txBody>
      </p:sp>
    </p:spTree>
    <p:extLst>
      <p:ext uri="{BB962C8B-B14F-4D97-AF65-F5344CB8AC3E}">
        <p14:creationId xmlns:p14="http://schemas.microsoft.com/office/powerpoint/2010/main" val="19450160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FB24BA3-6056-4783-8A30-4D1A0728FC97}"/>
              </a:ext>
            </a:extLst>
          </p:cNvPr>
          <p:cNvSpPr>
            <a:spLocks noGrp="1"/>
          </p:cNvSpPr>
          <p:nvPr>
            <p:ph type="body" idx="1"/>
          </p:nvPr>
        </p:nvSpPr>
        <p:spPr/>
        <p:txBody>
          <a:bodyPr/>
          <a:lstStyle/>
          <a:p>
            <a:r>
              <a:rPr lang="en-US" altLang="zh-CN" dirty="0"/>
              <a:t>Routing: discover network paths</a:t>
            </a:r>
          </a:p>
          <a:p>
            <a:pPr lvl="1"/>
            <a:r>
              <a:rPr lang="en-US" altLang="zh-CN" dirty="0"/>
              <a:t>Make the decision which route to use</a:t>
            </a:r>
          </a:p>
          <a:p>
            <a:pPr lvl="1"/>
            <a:r>
              <a:rPr lang="en-US" altLang="zh-CN" dirty="0"/>
              <a:t>Fill and update the routing tables</a:t>
            </a:r>
          </a:p>
          <a:p>
            <a:pPr lvl="1"/>
            <a:r>
              <a:rPr lang="en-US" altLang="zh-CN" dirty="0"/>
              <a:t>Depends on a distributed algorithm</a:t>
            </a:r>
          </a:p>
          <a:p>
            <a:r>
              <a:rPr lang="en-US" altLang="zh-CN" dirty="0"/>
              <a:t>Forwarding: send packets along a path</a:t>
            </a:r>
          </a:p>
          <a:p>
            <a:pPr lvl="1"/>
            <a:r>
              <a:rPr lang="en-US" altLang="zh-CN" dirty="0"/>
              <a:t>handles each packet as it arrives,</a:t>
            </a:r>
            <a:r>
              <a:rPr lang="zh-CN" altLang="en-US" dirty="0"/>
              <a:t> </a:t>
            </a:r>
            <a:r>
              <a:rPr lang="en-US" altLang="zh-CN" dirty="0"/>
              <a:t>looking up the outgoing line to use for it in the routing tables</a:t>
            </a:r>
          </a:p>
          <a:p>
            <a:pPr lvl="1"/>
            <a:r>
              <a:rPr lang="en-US" altLang="zh-CN" dirty="0"/>
              <a:t>Locally done at a node</a:t>
            </a:r>
            <a:endParaRPr lang="zh-CN" altLang="en-US" dirty="0"/>
          </a:p>
        </p:txBody>
      </p:sp>
      <p:sp>
        <p:nvSpPr>
          <p:cNvPr id="2" name="标题 1">
            <a:extLst>
              <a:ext uri="{FF2B5EF4-FFF2-40B4-BE49-F238E27FC236}">
                <a16:creationId xmlns:a16="http://schemas.microsoft.com/office/drawing/2014/main" id="{08D0A82A-30F9-4AC4-955A-EFA4EBF98687}"/>
              </a:ext>
            </a:extLst>
          </p:cNvPr>
          <p:cNvSpPr>
            <a:spLocks noGrp="1"/>
          </p:cNvSpPr>
          <p:nvPr>
            <p:ph type="title"/>
          </p:nvPr>
        </p:nvSpPr>
        <p:spPr/>
        <p:txBody>
          <a:bodyPr/>
          <a:lstStyle/>
          <a:p>
            <a:r>
              <a:rPr lang="en-US" altLang="zh-CN" dirty="0"/>
              <a:t>Two Processes inside a Router</a:t>
            </a:r>
            <a:endParaRPr lang="zh-CN" altLang="en-US" dirty="0"/>
          </a:p>
        </p:txBody>
      </p:sp>
    </p:spTree>
    <p:extLst>
      <p:ext uri="{BB962C8B-B14F-4D97-AF65-F5344CB8AC3E}">
        <p14:creationId xmlns:p14="http://schemas.microsoft.com/office/powerpoint/2010/main" val="333514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72C8FC-08EA-4768-B36C-F35E85A48978}"/>
              </a:ext>
            </a:extLst>
          </p:cNvPr>
          <p:cNvSpPr>
            <a:spLocks noGrp="1"/>
          </p:cNvSpPr>
          <p:nvPr>
            <p:ph type="body" idx="1"/>
          </p:nvPr>
        </p:nvSpPr>
        <p:spPr/>
        <p:txBody>
          <a:bodyPr/>
          <a:lstStyle/>
          <a:p>
            <a:pPr marL="342900" indent="-342900">
              <a:buFont typeface="Arial" panose="020B0604020202020204" pitchFamily="34" charset="0"/>
              <a:buChar char="•"/>
            </a:pPr>
            <a:r>
              <a:rPr lang="en-US" altLang="zh-CN" dirty="0"/>
              <a:t>Model the network as a graph of nodes and links</a:t>
            </a:r>
          </a:p>
          <a:p>
            <a:pPr marL="342900" indent="-342900">
              <a:buFont typeface="Arial" panose="020B0604020202020204" pitchFamily="34" charset="0"/>
              <a:buChar char="•"/>
            </a:pPr>
            <a:r>
              <a:rPr lang="en-US" altLang="zh-CN" dirty="0"/>
              <a:t>Learn about the topology of the network</a:t>
            </a:r>
          </a:p>
          <a:p>
            <a:pPr marL="342900" indent="-342900">
              <a:buFont typeface="Arial" panose="020B0604020202020204" pitchFamily="34" charset="0"/>
              <a:buChar char="•"/>
            </a:pPr>
            <a:r>
              <a:rPr lang="en-US" altLang="zh-CN" dirty="0"/>
              <a:t>Manage routing tables</a:t>
            </a:r>
          </a:p>
          <a:p>
            <a:pPr marL="342900" indent="-342900">
              <a:buFont typeface="Arial" panose="020B0604020202020204" pitchFamily="34" charset="0"/>
              <a:buChar char="•"/>
            </a:pPr>
            <a:r>
              <a:rPr lang="en-US" altLang="zh-CN" dirty="0"/>
              <a:t>Make routing decisions</a:t>
            </a:r>
          </a:p>
          <a:p>
            <a:endParaRPr lang="en-US" altLang="zh-CN" dirty="0"/>
          </a:p>
        </p:txBody>
      </p:sp>
      <p:sp>
        <p:nvSpPr>
          <p:cNvPr id="5" name="标题 4"/>
          <p:cNvSpPr>
            <a:spLocks noGrp="1"/>
          </p:cNvSpPr>
          <p:nvPr>
            <p:ph type="title"/>
          </p:nvPr>
        </p:nvSpPr>
        <p:spPr/>
        <p:txBody>
          <a:bodyPr/>
          <a:lstStyle/>
          <a:p>
            <a:r>
              <a:rPr lang="en-US" altLang="zh-CN" dirty="0"/>
              <a:t>Routing Algorithms (1 of 2)</a:t>
            </a:r>
            <a:endParaRPr lang="zh-CN" altLang="en-US" dirty="0"/>
          </a:p>
        </p:txBody>
      </p:sp>
      <p:pic>
        <p:nvPicPr>
          <p:cNvPr id="10" name="Picture 4" descr="04x01">
            <a:extLst>
              <a:ext uri="{FF2B5EF4-FFF2-40B4-BE49-F238E27FC236}">
                <a16:creationId xmlns:a16="http://schemas.microsoft.com/office/drawing/2014/main" id="{9AC3A723-DBA2-41DF-BBD7-9AFC1C8B41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3374" y="2389707"/>
            <a:ext cx="3729038" cy="2865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6">
            <a:extLst>
              <a:ext uri="{FF2B5EF4-FFF2-40B4-BE49-F238E27FC236}">
                <a16:creationId xmlns:a16="http://schemas.microsoft.com/office/drawing/2014/main" id="{DA47A6ED-F95B-4B56-88A6-1116A3670FBE}"/>
              </a:ext>
            </a:extLst>
          </p:cNvPr>
          <p:cNvGrpSpPr>
            <a:grpSpLocks/>
          </p:cNvGrpSpPr>
          <p:nvPr/>
        </p:nvGrpSpPr>
        <p:grpSpPr bwMode="auto">
          <a:xfrm>
            <a:off x="5541518" y="5880170"/>
            <a:ext cx="2971800" cy="509590"/>
            <a:chOff x="3456" y="3327"/>
            <a:chExt cx="1872" cy="321"/>
          </a:xfrm>
        </p:grpSpPr>
        <p:sp>
          <p:nvSpPr>
            <p:cNvPr id="13" name="Oval 7">
              <a:extLst>
                <a:ext uri="{FF2B5EF4-FFF2-40B4-BE49-F238E27FC236}">
                  <a16:creationId xmlns:a16="http://schemas.microsoft.com/office/drawing/2014/main" id="{FDB86CD0-156E-47DF-AA1D-4EA3304C0925}"/>
                </a:ext>
              </a:extLst>
            </p:cNvPr>
            <p:cNvSpPr>
              <a:spLocks noChangeArrowheads="1"/>
            </p:cNvSpPr>
            <p:nvPr/>
          </p:nvSpPr>
          <p:spPr bwMode="auto">
            <a:xfrm>
              <a:off x="3696" y="3360"/>
              <a:ext cx="288" cy="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GB" altLang="zh-CN" sz="1200" dirty="0">
                  <a:solidFill>
                    <a:schemeClr val="bg1"/>
                  </a:solidFill>
                  <a:latin typeface="Arial" panose="020B0604020202020204" pitchFamily="34" charset="0"/>
                  <a:ea typeface="MS PGothic" panose="020B0600070205080204" pitchFamily="34" charset="-128"/>
                </a:rPr>
                <a:t>R1</a:t>
              </a:r>
              <a:endParaRPr lang="en-GB" altLang="zh-CN" dirty="0">
                <a:solidFill>
                  <a:schemeClr val="bg1"/>
                </a:solidFill>
                <a:latin typeface="Arial" panose="020B0604020202020204" pitchFamily="34" charset="0"/>
                <a:ea typeface="MS PGothic" panose="020B0600070205080204" pitchFamily="34" charset="-128"/>
              </a:endParaRPr>
            </a:p>
          </p:txBody>
        </p:sp>
        <p:sp>
          <p:nvSpPr>
            <p:cNvPr id="14" name="Oval 8">
              <a:extLst>
                <a:ext uri="{FF2B5EF4-FFF2-40B4-BE49-F238E27FC236}">
                  <a16:creationId xmlns:a16="http://schemas.microsoft.com/office/drawing/2014/main" id="{4C602F16-C040-4548-93F0-454D9A6F0FAD}"/>
                </a:ext>
              </a:extLst>
            </p:cNvPr>
            <p:cNvSpPr>
              <a:spLocks noChangeArrowheads="1"/>
            </p:cNvSpPr>
            <p:nvPr/>
          </p:nvSpPr>
          <p:spPr bwMode="auto">
            <a:xfrm>
              <a:off x="4272" y="3360"/>
              <a:ext cx="288" cy="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GB" altLang="zh-CN" sz="1200" dirty="0">
                  <a:solidFill>
                    <a:schemeClr val="bg1"/>
                  </a:solidFill>
                  <a:latin typeface="Arial" panose="020B0604020202020204" pitchFamily="34" charset="0"/>
                  <a:ea typeface="MS PGothic" panose="020B0600070205080204" pitchFamily="34" charset="-128"/>
                </a:rPr>
                <a:t>R2</a:t>
              </a:r>
              <a:endParaRPr lang="en-GB" altLang="zh-CN" dirty="0">
                <a:solidFill>
                  <a:schemeClr val="bg1"/>
                </a:solidFill>
                <a:latin typeface="Arial" panose="020B0604020202020204" pitchFamily="34" charset="0"/>
                <a:ea typeface="MS PGothic" panose="020B0600070205080204" pitchFamily="34" charset="-128"/>
              </a:endParaRPr>
            </a:p>
          </p:txBody>
        </p:sp>
        <p:sp>
          <p:nvSpPr>
            <p:cNvPr id="15" name="Oval 9">
              <a:extLst>
                <a:ext uri="{FF2B5EF4-FFF2-40B4-BE49-F238E27FC236}">
                  <a16:creationId xmlns:a16="http://schemas.microsoft.com/office/drawing/2014/main" id="{D89C88C0-C102-4AE1-B5A2-DE6292D9DC80}"/>
                </a:ext>
              </a:extLst>
            </p:cNvPr>
            <p:cNvSpPr>
              <a:spLocks noChangeArrowheads="1"/>
            </p:cNvSpPr>
            <p:nvPr/>
          </p:nvSpPr>
          <p:spPr bwMode="auto">
            <a:xfrm>
              <a:off x="4848" y="3360"/>
              <a:ext cx="288" cy="28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GB" altLang="zh-CN" sz="1200">
                  <a:solidFill>
                    <a:schemeClr val="bg1"/>
                  </a:solidFill>
                  <a:latin typeface="Arial" panose="020B0604020202020204" pitchFamily="34" charset="0"/>
                  <a:ea typeface="MS PGothic" panose="020B0600070205080204" pitchFamily="34" charset="-128"/>
                </a:rPr>
                <a:t>R3</a:t>
              </a:r>
              <a:endParaRPr lang="en-GB" altLang="zh-CN">
                <a:solidFill>
                  <a:schemeClr val="bg1"/>
                </a:solidFill>
                <a:latin typeface="Arial" panose="020B0604020202020204" pitchFamily="34" charset="0"/>
                <a:ea typeface="MS PGothic" panose="020B0600070205080204" pitchFamily="34" charset="-128"/>
              </a:endParaRPr>
            </a:p>
          </p:txBody>
        </p:sp>
        <p:cxnSp>
          <p:nvCxnSpPr>
            <p:cNvPr id="16" name="AutoShape 10">
              <a:extLst>
                <a:ext uri="{FF2B5EF4-FFF2-40B4-BE49-F238E27FC236}">
                  <a16:creationId xmlns:a16="http://schemas.microsoft.com/office/drawing/2014/main" id="{0C2862CA-CD19-4A80-A4BE-B96DE964275B}"/>
                </a:ext>
              </a:extLst>
            </p:cNvPr>
            <p:cNvCxnSpPr>
              <a:cxnSpLocks noChangeShapeType="1"/>
              <a:stCxn id="13" idx="6"/>
              <a:endCxn id="14" idx="2"/>
            </p:cNvCxnSpPr>
            <p:nvPr/>
          </p:nvCxnSpPr>
          <p:spPr bwMode="auto">
            <a:xfrm>
              <a:off x="3984" y="3504"/>
              <a:ext cx="288" cy="0"/>
            </a:xfrm>
            <a:prstGeom prst="straightConnector1">
              <a:avLst/>
            </a:prstGeom>
            <a:ln>
              <a:headEnd/>
              <a:tailEnd/>
            </a:ln>
          </p:spPr>
          <p:style>
            <a:lnRef idx="1">
              <a:schemeClr val="accent4"/>
            </a:lnRef>
            <a:fillRef idx="0">
              <a:schemeClr val="accent4"/>
            </a:fillRef>
            <a:effectRef idx="0">
              <a:schemeClr val="accent4"/>
            </a:effectRef>
            <a:fontRef idx="minor">
              <a:schemeClr val="tx1"/>
            </a:fontRef>
          </p:style>
        </p:cxnSp>
        <p:cxnSp>
          <p:nvCxnSpPr>
            <p:cNvPr id="17" name="AutoShape 11">
              <a:extLst>
                <a:ext uri="{FF2B5EF4-FFF2-40B4-BE49-F238E27FC236}">
                  <a16:creationId xmlns:a16="http://schemas.microsoft.com/office/drawing/2014/main" id="{8BF4B1B3-926E-4F1C-8976-8B0531685009}"/>
                </a:ext>
              </a:extLst>
            </p:cNvPr>
            <p:cNvCxnSpPr>
              <a:cxnSpLocks noChangeShapeType="1"/>
              <a:stCxn id="14" idx="6"/>
              <a:endCxn id="15" idx="2"/>
            </p:cNvCxnSpPr>
            <p:nvPr/>
          </p:nvCxnSpPr>
          <p:spPr bwMode="auto">
            <a:xfrm>
              <a:off x="4560" y="3504"/>
              <a:ext cx="288" cy="0"/>
            </a:xfrm>
            <a:prstGeom prst="straightConnector1">
              <a:avLst/>
            </a:prstGeom>
            <a:ln>
              <a:headEnd/>
              <a:tailEnd/>
            </a:ln>
          </p:spPr>
          <p:style>
            <a:lnRef idx="1">
              <a:schemeClr val="accent4"/>
            </a:lnRef>
            <a:fillRef idx="0">
              <a:schemeClr val="accent4"/>
            </a:fillRef>
            <a:effectRef idx="0">
              <a:schemeClr val="accent4"/>
            </a:effectRef>
            <a:fontRef idx="minor">
              <a:schemeClr val="tx1"/>
            </a:fontRef>
          </p:style>
        </p:cxnSp>
        <p:sp>
          <p:nvSpPr>
            <p:cNvPr id="18" name="Text Box 12">
              <a:extLst>
                <a:ext uri="{FF2B5EF4-FFF2-40B4-BE49-F238E27FC236}">
                  <a16:creationId xmlns:a16="http://schemas.microsoft.com/office/drawing/2014/main" id="{CF0A705E-E538-4016-9B0C-6B93001EED0C}"/>
                </a:ext>
              </a:extLst>
            </p:cNvPr>
            <p:cNvSpPr txBox="1">
              <a:spLocks noChangeArrowheads="1"/>
            </p:cNvSpPr>
            <p:nvPr/>
          </p:nvSpPr>
          <p:spPr bwMode="auto">
            <a:xfrm>
              <a:off x="4032" y="3327"/>
              <a:ext cx="179" cy="194"/>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GB" altLang="zh-CN" sz="1400" dirty="0">
                  <a:solidFill>
                    <a:srgbClr val="7030A0"/>
                  </a:solidFill>
                  <a:latin typeface="Arial" panose="020B0604020202020204" pitchFamily="34" charset="0"/>
                  <a:ea typeface="MS PGothic" panose="020B0600070205080204" pitchFamily="34" charset="-128"/>
                </a:rPr>
                <a:t>1</a:t>
              </a:r>
              <a:endParaRPr lang="en-GB" altLang="zh-CN" dirty="0">
                <a:solidFill>
                  <a:srgbClr val="7030A0"/>
                </a:solidFill>
                <a:latin typeface="Arial" panose="020B0604020202020204" pitchFamily="34" charset="0"/>
                <a:ea typeface="MS PGothic" panose="020B0600070205080204" pitchFamily="34" charset="-128"/>
              </a:endParaRPr>
            </a:p>
          </p:txBody>
        </p:sp>
        <p:sp>
          <p:nvSpPr>
            <p:cNvPr id="19" name="Text Box 13">
              <a:extLst>
                <a:ext uri="{FF2B5EF4-FFF2-40B4-BE49-F238E27FC236}">
                  <a16:creationId xmlns:a16="http://schemas.microsoft.com/office/drawing/2014/main" id="{45150C86-3EC3-4D0F-ABB5-7A1547811507}"/>
                </a:ext>
              </a:extLst>
            </p:cNvPr>
            <p:cNvSpPr txBox="1">
              <a:spLocks noChangeArrowheads="1"/>
            </p:cNvSpPr>
            <p:nvPr/>
          </p:nvSpPr>
          <p:spPr bwMode="auto">
            <a:xfrm>
              <a:off x="4604" y="3327"/>
              <a:ext cx="179" cy="194"/>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GB" altLang="zh-CN" sz="1400" dirty="0">
                  <a:solidFill>
                    <a:srgbClr val="7030A0"/>
                  </a:solidFill>
                  <a:latin typeface="Arial" panose="020B0604020202020204" pitchFamily="34" charset="0"/>
                  <a:ea typeface="MS PGothic" panose="020B0600070205080204" pitchFamily="34" charset="-128"/>
                </a:rPr>
                <a:t>2</a:t>
              </a:r>
              <a:endParaRPr lang="en-GB" altLang="zh-CN" dirty="0">
                <a:solidFill>
                  <a:srgbClr val="7030A0"/>
                </a:solidFill>
                <a:latin typeface="Arial" panose="020B0604020202020204" pitchFamily="34" charset="0"/>
                <a:ea typeface="MS PGothic" panose="020B0600070205080204" pitchFamily="34" charset="-128"/>
              </a:endParaRPr>
            </a:p>
          </p:txBody>
        </p:sp>
        <p:sp>
          <p:nvSpPr>
            <p:cNvPr id="20" name="Line 14">
              <a:extLst>
                <a:ext uri="{FF2B5EF4-FFF2-40B4-BE49-F238E27FC236}">
                  <a16:creationId xmlns:a16="http://schemas.microsoft.com/office/drawing/2014/main" id="{12C23019-581B-4DDD-9EC6-56A8A6CF4DE2}"/>
                </a:ext>
              </a:extLst>
            </p:cNvPr>
            <p:cNvSpPr>
              <a:spLocks noChangeShapeType="1"/>
            </p:cNvSpPr>
            <p:nvPr/>
          </p:nvSpPr>
          <p:spPr bwMode="auto">
            <a:xfrm>
              <a:off x="3456" y="3504"/>
              <a:ext cx="240" cy="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endParaRPr lang="zh-CN" altLang="en-US" sz="1400">
                <a:solidFill>
                  <a:schemeClr val="bg1"/>
                </a:solidFill>
              </a:endParaRPr>
            </a:p>
          </p:txBody>
        </p:sp>
        <p:sp>
          <p:nvSpPr>
            <p:cNvPr id="21" name="Line 15">
              <a:extLst>
                <a:ext uri="{FF2B5EF4-FFF2-40B4-BE49-F238E27FC236}">
                  <a16:creationId xmlns:a16="http://schemas.microsoft.com/office/drawing/2014/main" id="{B6498EF5-B7D3-41A4-AC89-3FDF2F2F0939}"/>
                </a:ext>
              </a:extLst>
            </p:cNvPr>
            <p:cNvSpPr>
              <a:spLocks noChangeShapeType="1"/>
            </p:cNvSpPr>
            <p:nvPr/>
          </p:nvSpPr>
          <p:spPr bwMode="auto">
            <a:xfrm>
              <a:off x="5136" y="3504"/>
              <a:ext cx="192" cy="0"/>
            </a:xfrm>
            <a:prstGeom prst="line">
              <a:avLst/>
            </a:prstGeom>
            <a:ln>
              <a:headEnd/>
              <a:tailEnd/>
            </a:ln>
          </p:spPr>
          <p:style>
            <a:lnRef idx="1">
              <a:schemeClr val="accent4"/>
            </a:lnRef>
            <a:fillRef idx="0">
              <a:schemeClr val="accent4"/>
            </a:fillRef>
            <a:effectRef idx="0">
              <a:schemeClr val="accent4"/>
            </a:effectRef>
            <a:fontRef idx="minor">
              <a:schemeClr val="tx1"/>
            </a:fontRef>
          </p:style>
          <p:txBody>
            <a:bodyPr wrap="none" anchor="ctr"/>
            <a:lstStyle/>
            <a:p>
              <a:endParaRPr lang="zh-CN" altLang="en-US" sz="1400">
                <a:solidFill>
                  <a:schemeClr val="bg1"/>
                </a:solidFill>
              </a:endParaRPr>
            </a:p>
          </p:txBody>
        </p:sp>
      </p:grpSp>
      <p:sp>
        <p:nvSpPr>
          <p:cNvPr id="11" name="Line 5">
            <a:extLst>
              <a:ext uri="{FF2B5EF4-FFF2-40B4-BE49-F238E27FC236}">
                <a16:creationId xmlns:a16="http://schemas.microsoft.com/office/drawing/2014/main" id="{A7B04AE8-926E-4403-BC5E-42FC63B5BAA1}"/>
              </a:ext>
            </a:extLst>
          </p:cNvPr>
          <p:cNvSpPr>
            <a:spLocks noChangeShapeType="1"/>
          </p:cNvSpPr>
          <p:nvPr/>
        </p:nvSpPr>
        <p:spPr bwMode="auto">
          <a:xfrm>
            <a:off x="7027418" y="5255145"/>
            <a:ext cx="13925" cy="531225"/>
          </a:xfrm>
          <a:prstGeom prst="line">
            <a:avLst/>
          </a:prstGeom>
          <a:ln w="66675">
            <a:solidFill>
              <a:schemeClr val="bg1"/>
            </a:solidFill>
            <a:headEnd/>
            <a:tailEnd type="triangle" w="med" len="lg"/>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16070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Routing Algorithms (2 of 2)</a:t>
            </a:r>
          </a:p>
        </p:txBody>
      </p:sp>
      <p:sp>
        <p:nvSpPr>
          <p:cNvPr id="3" name="Text Placeholder 2"/>
          <p:cNvSpPr>
            <a:spLocks noGrp="1"/>
          </p:cNvSpPr>
          <p:nvPr>
            <p:ph type="body" idx="1"/>
          </p:nvPr>
        </p:nvSpPr>
        <p:spPr>
          <a:xfrm>
            <a:off x="457200" y="4931931"/>
            <a:ext cx="8229600" cy="1018367"/>
          </a:xfrm>
        </p:spPr>
        <p:txBody>
          <a:bodyPr/>
          <a:lstStyle/>
          <a:p>
            <a:pPr algn="ctr"/>
            <a:r>
              <a:rPr lang="en-US" dirty="0"/>
              <a:t>Network with a conflict between fairness and efficiency</a:t>
            </a:r>
          </a:p>
        </p:txBody>
      </p:sp>
      <p:pic>
        <p:nvPicPr>
          <p:cNvPr id="8" name="Picture Placeholder 7" descr="Short Description: &#10;An illustration shows a network with a conflict between fairness and efficiency.&#10;&#10;Long Description: &#10;The illustration shows the router X (to the left) and router X prime (to the right) connected through a transmission line. On this transmission line, three routers A, B, and C are connected to the top and three routers, A prime, B prime, and C prime are connected to the botto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8586" y="2974848"/>
            <a:ext cx="6798199" cy="2341466"/>
          </a:xfrm>
        </p:spPr>
      </p:pic>
      <p:sp>
        <p:nvSpPr>
          <p:cNvPr id="2" name="矩形 1">
            <a:extLst>
              <a:ext uri="{FF2B5EF4-FFF2-40B4-BE49-F238E27FC236}">
                <a16:creationId xmlns:a16="http://schemas.microsoft.com/office/drawing/2014/main" id="{C92708E8-A7A5-4D58-9942-18228ECF1323}"/>
              </a:ext>
            </a:extLst>
          </p:cNvPr>
          <p:cNvSpPr/>
          <p:nvPr/>
        </p:nvSpPr>
        <p:spPr>
          <a:xfrm>
            <a:off x="219456" y="1636337"/>
            <a:ext cx="6809232" cy="707886"/>
          </a:xfrm>
          <a:prstGeom prst="rect">
            <a:avLst/>
          </a:prstGeom>
        </p:spPr>
        <p:txBody>
          <a:bodyPr wrap="square">
            <a:spAutoFit/>
          </a:bodyPr>
          <a:lstStyle/>
          <a:p>
            <a:pPr marL="342900" lvl="1" indent="-342900">
              <a:buFont typeface="Arial" panose="020B0604020202020204" pitchFamily="34" charset="0"/>
              <a:buChar char="•"/>
            </a:pPr>
            <a:r>
              <a:rPr lang="en-US" altLang="zh-CN" sz="2000" dirty="0">
                <a:ea typeface="宋体" panose="02010600030101010101" pitchFamily="2" charset="-122"/>
              </a:rPr>
              <a:t>Decide what to optimize (e.g., fairness vs efficiency)</a:t>
            </a:r>
          </a:p>
          <a:p>
            <a:pPr marL="342900" lvl="1" indent="-342900">
              <a:buFont typeface="Arial" panose="020B0604020202020204" pitchFamily="34" charset="0"/>
              <a:buChar char="•"/>
            </a:pPr>
            <a:r>
              <a:rPr lang="en-US" altLang="zh-CN" sz="2000" dirty="0">
                <a:ea typeface="宋体" panose="02010600030101010101" pitchFamily="2" charset="-122"/>
              </a:rPr>
              <a:t>Update routes for changes in topology (e.g., failures)</a:t>
            </a:r>
          </a:p>
        </p:txBody>
      </p:sp>
      <p:sp>
        <p:nvSpPr>
          <p:cNvPr id="7" name="矩形 6">
            <a:extLst>
              <a:ext uri="{FF2B5EF4-FFF2-40B4-BE49-F238E27FC236}">
                <a16:creationId xmlns:a16="http://schemas.microsoft.com/office/drawing/2014/main" id="{2F81CEA5-7599-43B0-9F0B-121AF58F7818}"/>
              </a:ext>
            </a:extLst>
          </p:cNvPr>
          <p:cNvSpPr/>
          <p:nvPr/>
        </p:nvSpPr>
        <p:spPr>
          <a:xfrm>
            <a:off x="6619508" y="1295399"/>
            <a:ext cx="2305036" cy="2246769"/>
          </a:xfrm>
          <a:prstGeom prst="rect">
            <a:avLst/>
          </a:prstGeom>
        </p:spPr>
        <p:txBody>
          <a:bodyPr wrap="square">
            <a:spAutoFit/>
          </a:bodyPr>
          <a:lstStyle/>
          <a:p>
            <a:r>
              <a:rPr lang="en-US" altLang="zh-CN" sz="2000" dirty="0">
                <a:solidFill>
                  <a:srgbClr val="0000FF"/>
                </a:solidFill>
              </a:rPr>
              <a:t>Desired properties</a:t>
            </a:r>
          </a:p>
          <a:p>
            <a:pPr marL="342900" indent="-342900">
              <a:buFont typeface="Arial" panose="020B0604020202020204" pitchFamily="34" charset="0"/>
              <a:buChar char="•"/>
            </a:pPr>
            <a:r>
              <a:rPr lang="en-US" altLang="zh-CN" sz="2000" dirty="0">
                <a:solidFill>
                  <a:srgbClr val="0000FF"/>
                </a:solidFill>
              </a:rPr>
              <a:t>Correctness</a:t>
            </a:r>
          </a:p>
          <a:p>
            <a:pPr marL="342900" indent="-342900">
              <a:buFont typeface="Arial" panose="020B0604020202020204" pitchFamily="34" charset="0"/>
              <a:buChar char="•"/>
            </a:pPr>
            <a:r>
              <a:rPr lang="en-US" altLang="zh-CN" sz="2000" dirty="0">
                <a:solidFill>
                  <a:srgbClr val="0000FF"/>
                </a:solidFill>
              </a:rPr>
              <a:t>Simplicity</a:t>
            </a:r>
          </a:p>
          <a:p>
            <a:pPr marL="342900" indent="-342900">
              <a:buFont typeface="Arial" panose="020B0604020202020204" pitchFamily="34" charset="0"/>
              <a:buChar char="•"/>
            </a:pPr>
            <a:r>
              <a:rPr lang="en-US" altLang="zh-CN" sz="2000" dirty="0">
                <a:solidFill>
                  <a:srgbClr val="0000FF"/>
                </a:solidFill>
              </a:rPr>
              <a:t>Robustness</a:t>
            </a:r>
          </a:p>
          <a:p>
            <a:pPr marL="342900" indent="-342900">
              <a:buFont typeface="Arial" panose="020B0604020202020204" pitchFamily="34" charset="0"/>
              <a:buChar char="•"/>
            </a:pPr>
            <a:r>
              <a:rPr lang="en-US" altLang="zh-CN" sz="2000" dirty="0">
                <a:solidFill>
                  <a:srgbClr val="0000FF"/>
                </a:solidFill>
              </a:rPr>
              <a:t>Stability</a:t>
            </a:r>
          </a:p>
          <a:p>
            <a:pPr marL="342900" indent="-342900">
              <a:buFont typeface="Arial" panose="020B0604020202020204" pitchFamily="34" charset="0"/>
              <a:buChar char="•"/>
            </a:pPr>
            <a:r>
              <a:rPr lang="en-US" altLang="zh-CN" sz="2000" dirty="0">
                <a:solidFill>
                  <a:srgbClr val="0000FF"/>
                </a:solidFill>
              </a:rPr>
              <a:t>Fairness</a:t>
            </a:r>
          </a:p>
          <a:p>
            <a:pPr marL="342900" indent="-342900">
              <a:buFont typeface="Arial" panose="020B0604020202020204" pitchFamily="34" charset="0"/>
              <a:buChar char="•"/>
            </a:pPr>
            <a:r>
              <a:rPr lang="en-US" altLang="zh-CN" sz="2000" dirty="0">
                <a:solidFill>
                  <a:srgbClr val="0000FF"/>
                </a:solidFill>
              </a:rPr>
              <a:t>Optimality</a:t>
            </a:r>
            <a:endParaRPr lang="zh-CN" altLang="en-US" sz="2000" dirty="0">
              <a:solidFill>
                <a:srgbClr val="0000FF"/>
              </a:solidFill>
            </a:endParaRPr>
          </a:p>
        </p:txBody>
      </p:sp>
    </p:spTree>
    <p:extLst>
      <p:ext uri="{BB962C8B-B14F-4D97-AF65-F5344CB8AC3E}">
        <p14:creationId xmlns:p14="http://schemas.microsoft.com/office/powerpoint/2010/main" val="322601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Optimality Principle</a:t>
            </a:r>
          </a:p>
        </p:txBody>
      </p:sp>
      <p:sp>
        <p:nvSpPr>
          <p:cNvPr id="3" name="Text Placeholder 2"/>
          <p:cNvSpPr>
            <a:spLocks noGrp="1"/>
          </p:cNvSpPr>
          <p:nvPr>
            <p:ph type="body" idx="1"/>
          </p:nvPr>
        </p:nvSpPr>
        <p:spPr/>
        <p:txBody>
          <a:bodyPr/>
          <a:lstStyle/>
          <a:p>
            <a:pPr algn="ctr"/>
            <a:r>
              <a:rPr lang="en-US" dirty="0"/>
              <a:t>(a) A network. (b) A sink tree for router </a:t>
            </a:r>
            <a:r>
              <a:rPr lang="en-US" i="1" dirty="0"/>
              <a:t>B</a:t>
            </a:r>
            <a:r>
              <a:rPr lang="en-US" dirty="0"/>
              <a:t>.</a:t>
            </a:r>
          </a:p>
        </p:txBody>
      </p:sp>
      <p:pic>
        <p:nvPicPr>
          <p:cNvPr id="4" name="Picture Placeholder 3" descr="Short Description: &#10;A set of two illustrations shows a network and a sink tree for router B.&#10;&#10;Long Description: &#10;The illustration shows multiple interconnected routers labeled, A, B, C, D, E, F, G, H, I, J, K, L, M, N, and O. Part a labeled, a network shows router B is connected to A and C which are further connected to multiple routers.&#10;Part b labeled, a sink tree for router B shows router B is connected to A (to the left) and C (to the right). A is further connected to F and D, D is connected to G and H. F is connected to K which is further connected to L. On the other side, C is connected to I and J, J is further connected to E and N and N is further connected to M and O.&#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89496" y="2679976"/>
            <a:ext cx="7165007" cy="2880178"/>
          </a:xfrm>
        </p:spPr>
      </p:pic>
      <p:sp>
        <p:nvSpPr>
          <p:cNvPr id="2" name="矩形 1">
            <a:extLst>
              <a:ext uri="{FF2B5EF4-FFF2-40B4-BE49-F238E27FC236}">
                <a16:creationId xmlns:a16="http://schemas.microsoft.com/office/drawing/2014/main" id="{9D5F60E7-36DE-4A25-B483-C4E758427F08}"/>
              </a:ext>
            </a:extLst>
          </p:cNvPr>
          <p:cNvSpPr/>
          <p:nvPr/>
        </p:nvSpPr>
        <p:spPr>
          <a:xfrm>
            <a:off x="989496" y="1488343"/>
            <a:ext cx="6923112" cy="1015663"/>
          </a:xfrm>
          <a:prstGeom prst="rect">
            <a:avLst/>
          </a:prstGeom>
        </p:spPr>
        <p:txBody>
          <a:bodyPr wrap="square">
            <a:spAutoFit/>
          </a:bodyPr>
          <a:lstStyle/>
          <a:p>
            <a:r>
              <a:rPr lang="en-US" altLang="zh-CN" sz="2000" dirty="0">
                <a:ea typeface="宋体" panose="02010600030101010101" pitchFamily="2" charset="-122"/>
              </a:rPr>
              <a:t>Each portion of a best path is also a best path; the union of them to a router is a tree called the </a:t>
            </a:r>
            <a:r>
              <a:rPr lang="en-US" altLang="zh-CN" sz="2000" u="sng" dirty="0">
                <a:ea typeface="宋体" panose="02010600030101010101" pitchFamily="2" charset="-122"/>
              </a:rPr>
              <a:t>sink tree</a:t>
            </a:r>
          </a:p>
          <a:p>
            <a:pPr marL="342900" lvl="1" indent="-342900">
              <a:buFont typeface="Arial" panose="020B0604020202020204" pitchFamily="34" charset="0"/>
              <a:buChar char="•"/>
            </a:pPr>
            <a:r>
              <a:rPr lang="en-US" altLang="zh-CN" sz="2000" dirty="0">
                <a:ea typeface="宋体" panose="02010600030101010101" pitchFamily="2" charset="-122"/>
              </a:rPr>
              <a:t>Best means fewest hops in the example</a:t>
            </a:r>
          </a:p>
        </p:txBody>
      </p:sp>
    </p:spTree>
    <p:extLst>
      <p:ext uri="{BB962C8B-B14F-4D97-AF65-F5344CB8AC3E}">
        <p14:creationId xmlns:p14="http://schemas.microsoft.com/office/powerpoint/2010/main" val="316101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type="body" idx="1"/>
          </p:nvPr>
        </p:nvSpPr>
        <p:spPr/>
        <p:txBody>
          <a:bodyPr/>
          <a:lstStyle/>
          <a:p>
            <a:r>
              <a:rPr lang="en-US" altLang="zh-CN" u="sng">
                <a:ea typeface="宋体" panose="02010600030101010101" pitchFamily="2" charset="-122"/>
              </a:rPr>
              <a:t>Dijkstra</a:t>
            </a:r>
            <a:r>
              <a:rPr lang="en-US" altLang="zh-CN">
                <a:ea typeface="宋体" panose="02010600030101010101" pitchFamily="2" charset="-122"/>
              </a:rPr>
              <a:t>’s algorithm computes a sink tree on the graph:</a:t>
            </a:r>
          </a:p>
          <a:p>
            <a:pPr lvl="1"/>
            <a:r>
              <a:rPr lang="en-US" altLang="zh-CN">
                <a:ea typeface="宋体" panose="02010600030101010101" pitchFamily="2" charset="-122"/>
              </a:rPr>
              <a:t>Each link is assigned a non-negative weight/distance</a:t>
            </a:r>
          </a:p>
          <a:p>
            <a:pPr lvl="1"/>
            <a:r>
              <a:rPr lang="en-US" altLang="zh-CN">
                <a:ea typeface="宋体" panose="02010600030101010101" pitchFamily="2" charset="-122"/>
              </a:rPr>
              <a:t>Shortest path is the one with lowest total weight</a:t>
            </a:r>
          </a:p>
          <a:p>
            <a:pPr lvl="1"/>
            <a:r>
              <a:rPr lang="en-US" altLang="zh-CN">
                <a:ea typeface="宋体" panose="02010600030101010101" pitchFamily="2" charset="-122"/>
              </a:rPr>
              <a:t>Using weights of 1 gives paths with fewest hops</a:t>
            </a:r>
          </a:p>
          <a:p>
            <a:pPr lvl="1"/>
            <a:endParaRPr lang="en-US" altLang="zh-CN">
              <a:ea typeface="宋体" panose="02010600030101010101" pitchFamily="2" charset="-122"/>
            </a:endParaRPr>
          </a:p>
          <a:p>
            <a:r>
              <a:rPr lang="en-US" altLang="zh-CN">
                <a:ea typeface="宋体" panose="02010600030101010101" pitchFamily="2" charset="-122"/>
              </a:rPr>
              <a:t>Algorithm:</a:t>
            </a:r>
          </a:p>
          <a:p>
            <a:pPr lvl="1"/>
            <a:r>
              <a:rPr lang="en-US" altLang="zh-CN">
                <a:ea typeface="宋体" panose="02010600030101010101" pitchFamily="2" charset="-122"/>
              </a:rPr>
              <a:t>Start with sink, set distance at other nodes to infinity</a:t>
            </a:r>
          </a:p>
          <a:p>
            <a:pPr lvl="1"/>
            <a:r>
              <a:rPr lang="en-US" altLang="zh-CN">
                <a:ea typeface="宋体" panose="02010600030101010101" pitchFamily="2" charset="-122"/>
              </a:rPr>
              <a:t>Relax distance to other nodes</a:t>
            </a:r>
          </a:p>
          <a:p>
            <a:pPr lvl="1"/>
            <a:r>
              <a:rPr lang="en-US" altLang="zh-CN">
                <a:ea typeface="宋体" panose="02010600030101010101" pitchFamily="2" charset="-122"/>
              </a:rPr>
              <a:t>Pick the lowest distance node, add it to sink tree</a:t>
            </a:r>
          </a:p>
          <a:p>
            <a:pPr lvl="1"/>
            <a:r>
              <a:rPr lang="en-US" altLang="zh-CN">
                <a:ea typeface="宋体" panose="02010600030101010101" pitchFamily="2" charset="-122"/>
              </a:rPr>
              <a:t>Repeat until all nodes are in the sink tree</a:t>
            </a:r>
          </a:p>
          <a:p>
            <a:pPr lvl="1"/>
            <a:endParaRPr lang="en-US" altLang="zh-CN">
              <a:ea typeface="宋体" panose="02010600030101010101" pitchFamily="2" charset="-122"/>
            </a:endParaRPr>
          </a:p>
          <a:p>
            <a:endParaRPr lang="en-US" altLang="zh-CN">
              <a:ea typeface="宋体" panose="02010600030101010101" pitchFamily="2" charset="-122"/>
            </a:endParaRPr>
          </a:p>
        </p:txBody>
      </p:sp>
      <p:sp>
        <p:nvSpPr>
          <p:cNvPr id="28674" name="Rectangle 2"/>
          <p:cNvSpPr>
            <a:spLocks noGrp="1" noChangeArrowheads="1"/>
          </p:cNvSpPr>
          <p:nvPr>
            <p:ph type="title"/>
          </p:nvPr>
        </p:nvSpPr>
        <p:spPr/>
        <p:txBody>
          <a:bodyPr/>
          <a:lstStyle/>
          <a:p>
            <a:r>
              <a:rPr lang="en-US" altLang="zh-CN" dirty="0">
                <a:ea typeface="宋体" panose="02010600030101010101" pitchFamily="2" charset="-122"/>
              </a:rPr>
              <a:t>Shortest Path Algorithm (1 of</a:t>
            </a:r>
            <a:r>
              <a:rPr lang="zh-CN" altLang="en-US" dirty="0">
                <a:ea typeface="宋体" panose="02010600030101010101" pitchFamily="2" charset="-122"/>
              </a:rPr>
              <a:t> </a:t>
            </a:r>
            <a:r>
              <a:rPr lang="en-US" altLang="zh-CN" dirty="0">
                <a:ea typeface="宋体" panose="02010600030101010101" pitchFamily="2" charset="-122"/>
              </a:rPr>
              <a:t>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(2 of 3)</a:t>
            </a:r>
          </a:p>
        </p:txBody>
      </p:sp>
      <p:sp>
        <p:nvSpPr>
          <p:cNvPr id="3" name="Text Placeholder 2"/>
          <p:cNvSpPr>
            <a:spLocks noGrp="1"/>
          </p:cNvSpPr>
          <p:nvPr>
            <p:ph type="body" idx="1"/>
          </p:nvPr>
        </p:nvSpPr>
        <p:spPr>
          <a:xfrm>
            <a:off x="457199" y="5286102"/>
            <a:ext cx="8229600" cy="1018367"/>
          </a:xfrm>
        </p:spPr>
        <p:txBody>
          <a:bodyPr/>
          <a:lstStyle/>
          <a:p>
            <a:r>
              <a:rPr lang="en-US" dirty="0"/>
              <a:t>The first six steps used in computing the shortest path from </a:t>
            </a:r>
            <a:r>
              <a:rPr lang="en-US" i="1" dirty="0"/>
              <a:t>A</a:t>
            </a:r>
            <a:r>
              <a:rPr lang="en-US" dirty="0"/>
              <a:t> to </a:t>
            </a:r>
            <a:r>
              <a:rPr lang="en-US" i="1" dirty="0"/>
              <a:t>D</a:t>
            </a:r>
            <a:r>
              <a:rPr lang="en-US" dirty="0"/>
              <a:t>. The arrows indicate the working node.</a:t>
            </a:r>
          </a:p>
        </p:txBody>
      </p:sp>
      <p:pic>
        <p:nvPicPr>
          <p:cNvPr id="4" name="Picture Placeholder 3" descr="Short Description: &#10;A diagram shows the first six steps used in computing the shortest path from A to D.&#10;&#10;Long Description: ]&#10;The diagram shows eight routers in a network connected through various communication lines. The first four routers are at the four vertices of a diamond A B E G on the left and remaining four routers are at the four vertices of another diamond C F H D such that router B is connected to router C, E is connected to F, and G is connected with H. The first part shows router A highlighted with communication lines labeled as follows. A B, 2. B E, 2. E G, 1. G A, 6. B C, 7. E F, 2. G H, 4. C F, 3. F H, 2. H D, 2. D C, 3. The second part shows routers A and B highlighted and the routers are labeled as follows. B, (2, A). G, (6, A). E, (infinity, negative). C, (infinity, negative). F, (infinity, negative). H, (infinity, negative). D, (infinity, negative). The third part shows routers A, B, and E highlighted and the routers are labeled as follows. B, (2, A). G, (6, A). E, (4, B). C, (9, B). F, (infinity, negative). H, (infinity, negative). D, (infinity, negative). The fourth part shows routers A, B, E, and G highlighted and the routers are labeled as follows. B, (2, A). G, (5, E). E, (4, B). C, (9, B). F, (6, E). H, (infinity, negative). D, (infinity, 1). The fifth part shows routers A, B, E, G, and F highlighted and the routers are labeled as follows. B, (2, A). G, (5, E). E, (4, B). C, (9, B). F, (6, E). H, (9, G). D, (infinity, negative). The sixth part shows routers A, B, E, G, F, and H highlighted and the routers are labeled as follows. B, (2, A). G, (5, E). E, (4, B). C, (9, B). F, (6, E). H, (8, F). D, (infinity, negativ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911590" y="1586658"/>
            <a:ext cx="5320817" cy="4072545"/>
          </a:xfrm>
        </p:spPr>
      </p:pic>
    </p:spTree>
    <p:extLst>
      <p:ext uri="{BB962C8B-B14F-4D97-AF65-F5344CB8AC3E}">
        <p14:creationId xmlns:p14="http://schemas.microsoft.com/office/powerpoint/2010/main" val="1039863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(3 of 3)</a:t>
            </a:r>
          </a:p>
        </p:txBody>
      </p:sp>
      <p:sp>
        <p:nvSpPr>
          <p:cNvPr id="3" name="Text Placeholder 2"/>
          <p:cNvSpPr>
            <a:spLocks noGrp="1"/>
          </p:cNvSpPr>
          <p:nvPr>
            <p:ph type="body" idx="1"/>
          </p:nvPr>
        </p:nvSpPr>
        <p:spPr>
          <a:xfrm>
            <a:off x="457200" y="5889606"/>
            <a:ext cx="8229600" cy="456329"/>
          </a:xfrm>
        </p:spPr>
        <p:txBody>
          <a:bodyPr/>
          <a:lstStyle/>
          <a:p>
            <a:pPr algn="ctr"/>
            <a:r>
              <a:rPr lang="en-US" dirty="0"/>
              <a:t>Dijkstra’s algorithm to compute the shortest path through a graph</a:t>
            </a:r>
          </a:p>
        </p:txBody>
      </p:sp>
      <p:pic>
        <p:nvPicPr>
          <p:cNvPr id="4" name="Picture Placeholder 3" descr="Short Description: &#10;An illustration shows Dijkstra’s algorithm to compute the shortest path through a graph.&#10;&#10;Long Description: &#10; The algorithm is as follows.&#10;#define MAX_NODES 1024 /* maximum number of nodes */&#10;#define INFINITY 1000000000 /* a number larger than every maximum path */&#10;int n, dist[MAX_NODES][MAX_NODES]; /* dist[i][j] is the distance from i to j */&#10;void shortest_path(int s, int t, int path[])&#10;{ struct state { /* the path being worked on */&#10;int predecessor; /* previous node */&#10;int length; /* length from source to this node */&#10;enum {permanent, tentative} label; /* label state */&#10;} state[MAX_NODES];&#10;int i, k, min;&#10;struct state *p;&#10;for (p = &amp;state[0]; p &lt; &amp;state[n]; p++) { /* initialize state */&#10;p-&gt;predecessor = -1;&#10;p-&gt;length = INFINITY;&#10;p-&gt;label = tentative;&#10;}&#10;state[t].length = 0; state[t].label = permanent;&#10;k = t; /* k is the initial working node */&#10;do { /* Is there a better path from k? */&#10;for (i = 0; i &lt; n; i++) /* this graph has n nodes */&#10;if (dist[k][i] != 0 &amp;&amp; state[i].label == tentative) {&#10;if (state[k].length + dist[k][i] &lt; state[i].length) {&#10;state[i].predecessor = k;&#10;state[i].length = state[k].length + dist[k][i];&#10;}&#10;}&#10;/* Find the tentatively labeled node with the smallest label. */&#10;k = 0; min = INFINITY;&#10;for (i = 0; i &lt; n; i++)&#10;if (state[i].label == tentative &amp;&amp; state[i].length &lt; min) {&#10;min = state[i].length;&#10;k = i;&#10;}&#10;state[k].label = permanent;&#10;} while (k != s);&#10;/* Copy the path into the output array. */&#10;i = 0; k = s;&#10;do {path[i++] = k; k = state[k].predecessor; } while (k &gt;= 0);&#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563353" y="1407940"/>
            <a:ext cx="4017293" cy="4594207"/>
          </a:xfrm>
        </p:spPr>
      </p:pic>
      <p:sp>
        <p:nvSpPr>
          <p:cNvPr id="5" name="TextBox 12">
            <a:extLst>
              <a:ext uri="{FF2B5EF4-FFF2-40B4-BE49-F238E27FC236}">
                <a16:creationId xmlns:a16="http://schemas.microsoft.com/office/drawing/2014/main" id="{C1596772-A879-4FCA-86F5-40171652FE5D}"/>
              </a:ext>
            </a:extLst>
          </p:cNvPr>
          <p:cNvSpPr txBox="1">
            <a:spLocks noChangeArrowheads="1"/>
          </p:cNvSpPr>
          <p:nvPr/>
        </p:nvSpPr>
        <p:spPr bwMode="auto">
          <a:xfrm>
            <a:off x="6262812" y="2692337"/>
            <a:ext cx="264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Start with the sink, all other nodes are unreachable</a:t>
            </a:r>
          </a:p>
        </p:txBody>
      </p:sp>
      <p:sp>
        <p:nvSpPr>
          <p:cNvPr id="8" name="TextBox 17">
            <a:extLst>
              <a:ext uri="{FF2B5EF4-FFF2-40B4-BE49-F238E27FC236}">
                <a16:creationId xmlns:a16="http://schemas.microsoft.com/office/drawing/2014/main" id="{2329F1D9-E21A-4701-8E84-F0987C4EC179}"/>
              </a:ext>
            </a:extLst>
          </p:cNvPr>
          <p:cNvSpPr txBox="1">
            <a:spLocks noChangeArrowheads="1"/>
          </p:cNvSpPr>
          <p:nvPr/>
        </p:nvSpPr>
        <p:spPr bwMode="auto">
          <a:xfrm>
            <a:off x="6262812" y="3403351"/>
            <a:ext cx="24422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Relaxation step. Lower distance to nodes linked to newest member of the sink tree</a:t>
            </a:r>
          </a:p>
        </p:txBody>
      </p:sp>
      <p:sp>
        <p:nvSpPr>
          <p:cNvPr id="10" name="Left Brace 14">
            <a:extLst>
              <a:ext uri="{FF2B5EF4-FFF2-40B4-BE49-F238E27FC236}">
                <a16:creationId xmlns:a16="http://schemas.microsoft.com/office/drawing/2014/main" id="{CE1B1463-686D-4224-A792-EDC9ED688294}"/>
              </a:ext>
            </a:extLst>
          </p:cNvPr>
          <p:cNvSpPr/>
          <p:nvPr/>
        </p:nvSpPr>
        <p:spPr bwMode="auto">
          <a:xfrm flipH="1">
            <a:off x="5895085" y="2692337"/>
            <a:ext cx="207963" cy="648271"/>
          </a:xfrm>
          <a:prstGeom prst="leftBrace">
            <a:avLst/>
          </a:prstGeom>
          <a:noFill/>
          <a:ln w="19050" cap="flat" cmpd="sng" algn="ctr">
            <a:solidFill>
              <a:srgbClr val="FF00FF"/>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1" name="Left Brace 14">
            <a:extLst>
              <a:ext uri="{FF2B5EF4-FFF2-40B4-BE49-F238E27FC236}">
                <a16:creationId xmlns:a16="http://schemas.microsoft.com/office/drawing/2014/main" id="{37BA5897-812A-43A4-ABB6-9AF5C6A3D0F3}"/>
              </a:ext>
            </a:extLst>
          </p:cNvPr>
          <p:cNvSpPr/>
          <p:nvPr/>
        </p:nvSpPr>
        <p:spPr bwMode="auto">
          <a:xfrm flipH="1">
            <a:off x="5943502" y="3579224"/>
            <a:ext cx="207963" cy="748936"/>
          </a:xfrm>
          <a:prstGeom prst="leftBrace">
            <a:avLst/>
          </a:prstGeom>
          <a:noFill/>
          <a:ln w="19050" cap="flat" cmpd="sng" algn="ctr">
            <a:solidFill>
              <a:srgbClr val="FF00FF"/>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2" name="TextBox 11">
            <a:extLst>
              <a:ext uri="{FF2B5EF4-FFF2-40B4-BE49-F238E27FC236}">
                <a16:creationId xmlns:a16="http://schemas.microsoft.com/office/drawing/2014/main" id="{601208FB-822B-40CB-98D0-E3F29727BC33}"/>
              </a:ext>
            </a:extLst>
          </p:cNvPr>
          <p:cNvSpPr txBox="1">
            <a:spLocks noChangeArrowheads="1"/>
          </p:cNvSpPr>
          <p:nvPr/>
        </p:nvSpPr>
        <p:spPr bwMode="auto">
          <a:xfrm>
            <a:off x="6270752" y="4619063"/>
            <a:ext cx="24422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Find the lowest distance, add it to the sink tree, and repeat until done</a:t>
            </a:r>
          </a:p>
        </p:txBody>
      </p:sp>
      <p:sp>
        <p:nvSpPr>
          <p:cNvPr id="13" name="Left Brace 14">
            <a:extLst>
              <a:ext uri="{FF2B5EF4-FFF2-40B4-BE49-F238E27FC236}">
                <a16:creationId xmlns:a16="http://schemas.microsoft.com/office/drawing/2014/main" id="{02A57F42-F4C5-43A2-815F-2C224DE7501C}"/>
              </a:ext>
            </a:extLst>
          </p:cNvPr>
          <p:cNvSpPr/>
          <p:nvPr/>
        </p:nvSpPr>
        <p:spPr bwMode="auto">
          <a:xfrm flipH="1">
            <a:off x="5943503" y="4606400"/>
            <a:ext cx="207963" cy="648271"/>
          </a:xfrm>
          <a:prstGeom prst="leftBrace">
            <a:avLst/>
          </a:prstGeom>
          <a:noFill/>
          <a:ln w="19050" cap="flat" cmpd="sng" algn="ctr">
            <a:solidFill>
              <a:srgbClr val="FF00FF"/>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Tree>
    <p:extLst>
      <p:ext uri="{BB962C8B-B14F-4D97-AF65-F5344CB8AC3E}">
        <p14:creationId xmlns:p14="http://schemas.microsoft.com/office/powerpoint/2010/main" val="1132037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Content Placeholder 4"/>
          <p:cNvSpPr>
            <a:spLocks noGrp="1"/>
          </p:cNvSpPr>
          <p:nvPr>
            <p:ph type="body" idx="1"/>
          </p:nvPr>
        </p:nvSpPr>
        <p:spPr/>
        <p:txBody>
          <a:bodyPr/>
          <a:lstStyle/>
          <a:p>
            <a:r>
              <a:rPr lang="en-US" altLang="zh-CN" dirty="0">
                <a:ea typeface="宋体" panose="02010600030101010101" pitchFamily="2" charset="-122"/>
              </a:rPr>
              <a:t>A simple method to send a packet to all network nodes</a:t>
            </a:r>
          </a:p>
          <a:p>
            <a:r>
              <a:rPr lang="en-US" altLang="zh-CN" dirty="0">
                <a:ea typeface="宋体" panose="02010600030101010101" pitchFamily="2" charset="-122"/>
              </a:rPr>
              <a:t>Each node floods a new packet received on an incoming link by sending it out all of the other links</a:t>
            </a:r>
          </a:p>
          <a:p>
            <a:r>
              <a:rPr lang="en-US" altLang="zh-CN" dirty="0">
                <a:ea typeface="宋体" panose="02010600030101010101" pitchFamily="2" charset="-122"/>
              </a:rPr>
              <a:t>Nodes need to keep track of flooded packets to stop the flood; even using a hop limit can blow up exponentially</a:t>
            </a:r>
          </a:p>
        </p:txBody>
      </p:sp>
      <p:sp>
        <p:nvSpPr>
          <p:cNvPr id="34818" name="Title 1"/>
          <p:cNvSpPr>
            <a:spLocks noGrp="1"/>
          </p:cNvSpPr>
          <p:nvPr>
            <p:ph type="title"/>
          </p:nvPr>
        </p:nvSpPr>
        <p:spPr/>
        <p:txBody>
          <a:bodyPr/>
          <a:lstStyle/>
          <a:p>
            <a:r>
              <a:rPr lang="en-US" altLang="zh-CN">
                <a:ea typeface="宋体" panose="02010600030101010101" pitchFamily="2" charset="-122"/>
              </a:rPr>
              <a:t>Flooding</a:t>
            </a:r>
          </a:p>
        </p:txBody>
      </p:sp>
      <p:sp>
        <p:nvSpPr>
          <p:cNvPr id="2" name="矩形 1">
            <a:extLst>
              <a:ext uri="{FF2B5EF4-FFF2-40B4-BE49-F238E27FC236}">
                <a16:creationId xmlns:a16="http://schemas.microsoft.com/office/drawing/2014/main" id="{FE397CA9-301C-4C43-9AB9-6E16DADB8924}"/>
              </a:ext>
            </a:extLst>
          </p:cNvPr>
          <p:cNvSpPr/>
          <p:nvPr/>
        </p:nvSpPr>
        <p:spPr>
          <a:xfrm>
            <a:off x="1959864" y="3893041"/>
            <a:ext cx="5647944" cy="2585323"/>
          </a:xfrm>
          <a:prstGeom prst="rect">
            <a:avLst/>
          </a:prstGeom>
        </p:spPr>
        <p:txBody>
          <a:bodyPr wrap="square">
            <a:spAutoFit/>
          </a:bodyPr>
          <a:lstStyle/>
          <a:p>
            <a:pPr marL="0" indent="0"/>
            <a:r>
              <a:rPr lang="en-US" altLang="zh-CN" sz="1800" u="sng" dirty="0">
                <a:ea typeface="宋体" pitchFamily="2" charset="-122"/>
              </a:rPr>
              <a:t>Flooding is not practical</a:t>
            </a:r>
            <a:r>
              <a:rPr lang="en-US" altLang="zh-CN" sz="1800" dirty="0">
                <a:ea typeface="宋体" pitchFamily="2" charset="-122"/>
              </a:rPr>
              <a:t>:</a:t>
            </a:r>
          </a:p>
          <a:p>
            <a:pPr marL="285750" lvl="1" indent="-285750">
              <a:buFont typeface="Arial" panose="020B0604020202020204" pitchFamily="34" charset="0"/>
              <a:buChar char="•"/>
            </a:pPr>
            <a:r>
              <a:rPr lang="en-US" altLang="zh-CN" sz="1800" dirty="0">
                <a:ea typeface="宋体" pitchFamily="2" charset="-122"/>
              </a:rPr>
              <a:t>Sending most packets</a:t>
            </a:r>
          </a:p>
          <a:p>
            <a:pPr marL="285750" lvl="1" indent="-285750">
              <a:buFont typeface="Arial" panose="020B0604020202020204" pitchFamily="34" charset="0"/>
              <a:buChar char="•"/>
            </a:pPr>
            <a:r>
              <a:rPr lang="en-US" altLang="zh-CN" sz="1800" dirty="0">
                <a:ea typeface="宋体" pitchFamily="2" charset="-122"/>
              </a:rPr>
              <a:t>Wasteful</a:t>
            </a:r>
          </a:p>
          <a:p>
            <a:pPr marL="0" indent="0"/>
            <a:r>
              <a:rPr lang="en-US" altLang="zh-CN" sz="1800" u="sng" dirty="0">
                <a:ea typeface="宋体" pitchFamily="2" charset="-122"/>
              </a:rPr>
              <a:t>Flooding is Useful</a:t>
            </a:r>
            <a:r>
              <a:rPr lang="en-US" altLang="zh-CN" sz="1800" dirty="0">
                <a:ea typeface="宋体" pitchFamily="2" charset="-122"/>
              </a:rPr>
              <a:t>:</a:t>
            </a:r>
          </a:p>
          <a:p>
            <a:pPr marL="285750" lvl="1" indent="-285750">
              <a:buFont typeface="Arial" panose="020B0604020202020204" pitchFamily="34" charset="0"/>
              <a:buChar char="•"/>
            </a:pPr>
            <a:r>
              <a:rPr lang="en-US" altLang="zh-CN" sz="1800" dirty="0">
                <a:ea typeface="宋体" pitchFamily="2" charset="-122"/>
              </a:rPr>
              <a:t>Ensures that a packet is delivered to every node.</a:t>
            </a:r>
          </a:p>
          <a:p>
            <a:pPr marL="285750" lvl="1" indent="-285750">
              <a:buFont typeface="Arial" panose="020B0604020202020204" pitchFamily="34" charset="0"/>
              <a:buChar char="•"/>
            </a:pPr>
            <a:r>
              <a:rPr lang="en-US" altLang="zh-CN" sz="1800" dirty="0">
                <a:ea typeface="宋体" pitchFamily="2" charset="-122"/>
              </a:rPr>
              <a:t>Effective for broadcasting information.</a:t>
            </a:r>
          </a:p>
          <a:p>
            <a:pPr marL="285750" lvl="1" indent="-285750">
              <a:buFont typeface="Arial" panose="020B0604020202020204" pitchFamily="34" charset="0"/>
              <a:buChar char="•"/>
            </a:pPr>
            <a:r>
              <a:rPr lang="en-US" altLang="zh-CN" sz="1800" dirty="0">
                <a:ea typeface="宋体" pitchFamily="2" charset="-122"/>
              </a:rPr>
              <a:t>Tremendously robust and localized. </a:t>
            </a:r>
          </a:p>
          <a:p>
            <a:pPr marL="285750" lvl="1" indent="-285750">
              <a:buFont typeface="Arial" panose="020B0604020202020204" pitchFamily="34" charset="0"/>
              <a:buChar char="•"/>
            </a:pPr>
            <a:r>
              <a:rPr lang="en-US" altLang="zh-CN" sz="1800" dirty="0">
                <a:ea typeface="宋体" pitchFamily="2" charset="-122"/>
              </a:rPr>
              <a:t>Will find a path if one exists.</a:t>
            </a:r>
          </a:p>
          <a:p>
            <a:pPr marL="285750" lvl="1" indent="-285750">
              <a:buFont typeface="Arial" panose="020B0604020202020204" pitchFamily="34" charset="0"/>
              <a:buChar char="•"/>
            </a:pPr>
            <a:r>
              <a:rPr lang="en-US" altLang="zh-CN" sz="1800" dirty="0">
                <a:ea typeface="宋体" pitchFamily="2" charset="-122"/>
              </a:rPr>
              <a:t>Routers only need to know their neighbors.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type="body" idx="1"/>
          </p:nvPr>
        </p:nvSpPr>
        <p:spPr/>
        <p:txBody>
          <a:bodyPr/>
          <a:lstStyle/>
          <a:p>
            <a:r>
              <a:rPr lang="en-US" altLang="zh-CN" u="sng" dirty="0">
                <a:ea typeface="宋体" panose="02010600030101010101" pitchFamily="2" charset="-122"/>
              </a:rPr>
              <a:t>Distance vector</a:t>
            </a:r>
            <a:r>
              <a:rPr lang="en-US" altLang="zh-CN" dirty="0">
                <a:ea typeface="宋体" panose="02010600030101010101" pitchFamily="2" charset="-122"/>
              </a:rPr>
              <a:t> is a distributed routing algorithm</a:t>
            </a:r>
          </a:p>
          <a:p>
            <a:pPr lvl="1"/>
            <a:r>
              <a:rPr lang="en-US" altLang="zh-CN" dirty="0">
                <a:ea typeface="宋体" panose="02010600030101010101" pitchFamily="2" charset="-122"/>
              </a:rPr>
              <a:t>Shortest path computation is split across nodes</a:t>
            </a:r>
          </a:p>
          <a:p>
            <a:pPr lvl="1"/>
            <a:r>
              <a:rPr lang="en-US" altLang="zh-CN" dirty="0">
                <a:ea typeface="宋体" panose="02010600030101010101" pitchFamily="2" charset="-122"/>
              </a:rPr>
              <a:t>Bellman-ford ( Ford-Fulkerson) Algorithm</a:t>
            </a:r>
          </a:p>
          <a:p>
            <a:pPr lvl="1"/>
            <a:r>
              <a:rPr lang="en-US" altLang="zh-CN" dirty="0">
                <a:ea typeface="宋体" panose="02010600030101010101" pitchFamily="2" charset="-122"/>
              </a:rPr>
              <a:t>The original ARPANET routing algorithm</a:t>
            </a:r>
          </a:p>
          <a:p>
            <a:pPr lvl="1"/>
            <a:r>
              <a:rPr lang="en-US" altLang="zh-CN" dirty="0">
                <a:ea typeface="宋体" panose="02010600030101010101" pitchFamily="2" charset="-122"/>
              </a:rPr>
              <a:t>Used by RIP, IGRP,…</a:t>
            </a:r>
          </a:p>
          <a:p>
            <a:r>
              <a:rPr lang="en-US" altLang="zh-CN" dirty="0">
                <a:ea typeface="宋体" panose="02010600030101010101" pitchFamily="2" charset="-122"/>
              </a:rPr>
              <a:t>Algorithm: </a:t>
            </a:r>
            <a:r>
              <a:rPr lang="en-US" altLang="zh-CN" dirty="0">
                <a:solidFill>
                  <a:srgbClr val="0000FF"/>
                </a:solidFill>
                <a:ea typeface="宋体" panose="02010600030101010101" pitchFamily="2" charset="-122"/>
              </a:rPr>
              <a:t>“tell neighbors where I can go, and how far”</a:t>
            </a:r>
            <a:endParaRPr lang="en-US" altLang="zh-CN" dirty="0">
              <a:ea typeface="宋体" panose="02010600030101010101" pitchFamily="2" charset="-122"/>
            </a:endParaRPr>
          </a:p>
          <a:p>
            <a:pPr lvl="1"/>
            <a:r>
              <a:rPr lang="en-US" altLang="zh-CN" dirty="0">
                <a:ea typeface="宋体" panose="02010600030101010101" pitchFamily="2" charset="-122"/>
              </a:rPr>
              <a:t>Each node knows distance of links to its neighbors</a:t>
            </a:r>
          </a:p>
          <a:p>
            <a:pPr lvl="1"/>
            <a:r>
              <a:rPr lang="en-US" altLang="zh-CN" dirty="0">
                <a:ea typeface="宋体" panose="02010600030101010101" pitchFamily="2" charset="-122"/>
              </a:rPr>
              <a:t>Each node advertises vector of lowest known distances to all neighbors</a:t>
            </a:r>
          </a:p>
          <a:p>
            <a:pPr lvl="1"/>
            <a:r>
              <a:rPr lang="en-US" altLang="zh-CN" dirty="0">
                <a:ea typeface="宋体" panose="02010600030101010101" pitchFamily="2" charset="-122"/>
              </a:rPr>
              <a:t>Each node uses received vectors to update its own</a:t>
            </a:r>
          </a:p>
          <a:p>
            <a:pPr lvl="1"/>
            <a:r>
              <a:rPr lang="en-US" altLang="zh-CN" dirty="0">
                <a:ea typeface="宋体" panose="02010600030101010101" pitchFamily="2" charset="-122"/>
              </a:rPr>
              <a:t>Repeat periodically</a:t>
            </a:r>
          </a:p>
        </p:txBody>
      </p:sp>
      <p:sp>
        <p:nvSpPr>
          <p:cNvPr id="36866" name="Title 1"/>
          <p:cNvSpPr>
            <a:spLocks noGrp="1"/>
          </p:cNvSpPr>
          <p:nvPr>
            <p:ph type="title"/>
          </p:nvPr>
        </p:nvSpPr>
        <p:spPr/>
        <p:txBody>
          <a:bodyPr/>
          <a:lstStyle/>
          <a:p>
            <a:r>
              <a:rPr lang="en-US" altLang="zh-CN" dirty="0">
                <a:ea typeface="宋体" panose="02010600030101010101" pitchFamily="2" charset="-122"/>
              </a:rPr>
              <a:t>Distance Vector Routing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A205376A-4F1E-4DCB-BE3C-2E8D74137C84}"/>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Example of Distance Vector</a:t>
            </a:r>
            <a:endParaRPr lang="zh-CN" altLang="en-US" dirty="0"/>
          </a:p>
        </p:txBody>
      </p:sp>
      <p:graphicFrame>
        <p:nvGraphicFramePr>
          <p:cNvPr id="5" name="Group 3"/>
          <p:cNvGraphicFramePr>
            <a:graphicFrameLocks noGrp="1"/>
          </p:cNvGraphicFramePr>
          <p:nvPr/>
        </p:nvGraphicFramePr>
        <p:xfrm>
          <a:off x="685800" y="2133600"/>
          <a:ext cx="3200400" cy="3352801"/>
        </p:xfrm>
        <a:graphic>
          <a:graphicData uri="http://schemas.openxmlformats.org/drawingml/2006/table">
            <a:tbl>
              <a:tblPr/>
              <a:tblGrid>
                <a:gridCol w="1676400">
                  <a:extLst>
                    <a:ext uri="{9D8B030D-6E8A-4147-A177-3AD203B41FA5}">
                      <a16:colId xmlns:a16="http://schemas.microsoft.com/office/drawing/2014/main" val="1437120175"/>
                    </a:ext>
                  </a:extLst>
                </a:gridCol>
                <a:gridCol w="1524000">
                  <a:extLst>
                    <a:ext uri="{9D8B030D-6E8A-4147-A177-3AD203B41FA5}">
                      <a16:colId xmlns:a16="http://schemas.microsoft.com/office/drawing/2014/main" val="2157381006"/>
                    </a:ext>
                  </a:extLst>
                </a:gridCol>
              </a:tblGrid>
              <a:tr h="7445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Helvetica" panose="020B0604020202020204" pitchFamily="34" charset="0"/>
                          <a:ea typeface="宋体" panose="02010600030101010101" pitchFamily="2" charset="-122"/>
                        </a:rPr>
                        <a:t>Cost/Next-Hop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2455820349"/>
                  </a:ext>
                </a:extLst>
              </a:tr>
              <a:tr h="2608263">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0/lo</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1/B</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1/C</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2/C</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1/E</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1/F</a:t>
                      </a:r>
                    </a:p>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2/F</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111651002"/>
                  </a:ext>
                </a:extLst>
              </a:tr>
            </a:tbl>
          </a:graphicData>
        </a:graphic>
      </p:graphicFrame>
      <p:sp>
        <p:nvSpPr>
          <p:cNvPr id="7" name="Oval 17"/>
          <p:cNvSpPr>
            <a:spLocks noChangeArrowheads="1"/>
          </p:cNvSpPr>
          <p:nvPr/>
        </p:nvSpPr>
        <p:spPr bwMode="auto">
          <a:xfrm>
            <a:off x="5486400" y="2514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B</a:t>
            </a:r>
          </a:p>
        </p:txBody>
      </p:sp>
      <p:sp>
        <p:nvSpPr>
          <p:cNvPr id="8" name="Oval 18"/>
          <p:cNvSpPr>
            <a:spLocks noChangeArrowheads="1"/>
          </p:cNvSpPr>
          <p:nvPr/>
        </p:nvSpPr>
        <p:spPr bwMode="auto">
          <a:xfrm>
            <a:off x="4419600" y="3276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A</a:t>
            </a:r>
          </a:p>
        </p:txBody>
      </p:sp>
      <p:sp>
        <p:nvSpPr>
          <p:cNvPr id="9" name="Oval 19"/>
          <p:cNvSpPr>
            <a:spLocks noChangeArrowheads="1"/>
          </p:cNvSpPr>
          <p:nvPr/>
        </p:nvSpPr>
        <p:spPr bwMode="auto">
          <a:xfrm>
            <a:off x="6858000" y="3276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C</a:t>
            </a:r>
          </a:p>
        </p:txBody>
      </p:sp>
      <p:sp>
        <p:nvSpPr>
          <p:cNvPr id="10" name="Oval 20"/>
          <p:cNvSpPr>
            <a:spLocks noChangeArrowheads="1"/>
          </p:cNvSpPr>
          <p:nvPr/>
        </p:nvSpPr>
        <p:spPr bwMode="auto">
          <a:xfrm>
            <a:off x="8229600" y="40386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D</a:t>
            </a:r>
          </a:p>
        </p:txBody>
      </p:sp>
      <p:sp>
        <p:nvSpPr>
          <p:cNvPr id="11" name="Oval 21"/>
          <p:cNvSpPr>
            <a:spLocks noChangeArrowheads="1"/>
          </p:cNvSpPr>
          <p:nvPr/>
        </p:nvSpPr>
        <p:spPr bwMode="auto">
          <a:xfrm>
            <a:off x="5334000" y="38862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E</a:t>
            </a:r>
          </a:p>
        </p:txBody>
      </p:sp>
      <p:sp>
        <p:nvSpPr>
          <p:cNvPr id="12" name="Oval 22"/>
          <p:cNvSpPr>
            <a:spLocks noChangeArrowheads="1"/>
          </p:cNvSpPr>
          <p:nvPr/>
        </p:nvSpPr>
        <p:spPr bwMode="auto">
          <a:xfrm>
            <a:off x="4419600" y="47244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F</a:t>
            </a:r>
          </a:p>
        </p:txBody>
      </p:sp>
      <p:sp>
        <p:nvSpPr>
          <p:cNvPr id="13" name="Oval 23"/>
          <p:cNvSpPr>
            <a:spLocks noChangeArrowheads="1"/>
          </p:cNvSpPr>
          <p:nvPr/>
        </p:nvSpPr>
        <p:spPr bwMode="auto">
          <a:xfrm>
            <a:off x="6858000" y="4724400"/>
            <a:ext cx="457200" cy="457200"/>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2000">
                <a:latin typeface="Arial" panose="020B0604020202020204" pitchFamily="34" charset="0"/>
                <a:ea typeface="MS PGothic" panose="020B0600070205080204" pitchFamily="34" charset="-128"/>
              </a:rPr>
              <a:t>G</a:t>
            </a:r>
          </a:p>
        </p:txBody>
      </p:sp>
      <p:cxnSp>
        <p:nvCxnSpPr>
          <p:cNvPr id="14" name="AutoShape 24"/>
          <p:cNvCxnSpPr>
            <a:cxnSpLocks noChangeShapeType="1"/>
            <a:stCxn id="8" idx="7"/>
            <a:endCxn id="7" idx="3"/>
          </p:cNvCxnSpPr>
          <p:nvPr/>
        </p:nvCxnSpPr>
        <p:spPr bwMode="auto">
          <a:xfrm flipV="1">
            <a:off x="4810125" y="2905125"/>
            <a:ext cx="742950" cy="438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25"/>
          <p:cNvCxnSpPr>
            <a:cxnSpLocks noChangeShapeType="1"/>
            <a:stCxn id="7" idx="5"/>
            <a:endCxn id="9" idx="1"/>
          </p:cNvCxnSpPr>
          <p:nvPr/>
        </p:nvCxnSpPr>
        <p:spPr bwMode="auto">
          <a:xfrm>
            <a:off x="5876925" y="2905125"/>
            <a:ext cx="1047750" cy="438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26"/>
          <p:cNvCxnSpPr>
            <a:cxnSpLocks noChangeShapeType="1"/>
            <a:stCxn id="10" idx="1"/>
            <a:endCxn id="9" idx="5"/>
          </p:cNvCxnSpPr>
          <p:nvPr/>
        </p:nvCxnSpPr>
        <p:spPr bwMode="auto">
          <a:xfrm flipH="1" flipV="1">
            <a:off x="7248525" y="3667125"/>
            <a:ext cx="1047750" cy="438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27"/>
          <p:cNvCxnSpPr>
            <a:cxnSpLocks noChangeShapeType="1"/>
            <a:stCxn id="8" idx="5"/>
            <a:endCxn id="11" idx="1"/>
          </p:cNvCxnSpPr>
          <p:nvPr/>
        </p:nvCxnSpPr>
        <p:spPr bwMode="auto">
          <a:xfrm>
            <a:off x="4810125" y="3667125"/>
            <a:ext cx="590550" cy="2857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28"/>
          <p:cNvCxnSpPr>
            <a:cxnSpLocks noChangeShapeType="1"/>
            <a:stCxn id="8" idx="4"/>
            <a:endCxn id="12" idx="0"/>
          </p:cNvCxnSpPr>
          <p:nvPr/>
        </p:nvCxnSpPr>
        <p:spPr bwMode="auto">
          <a:xfrm>
            <a:off x="4648200" y="3733800"/>
            <a:ext cx="0" cy="990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29"/>
          <p:cNvCxnSpPr>
            <a:cxnSpLocks noChangeShapeType="1"/>
            <a:stCxn id="12" idx="6"/>
            <a:endCxn id="13" idx="2"/>
          </p:cNvCxnSpPr>
          <p:nvPr/>
        </p:nvCxnSpPr>
        <p:spPr bwMode="auto">
          <a:xfrm>
            <a:off x="4876800" y="4953000"/>
            <a:ext cx="1981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30"/>
          <p:cNvCxnSpPr>
            <a:cxnSpLocks noChangeShapeType="1"/>
            <a:stCxn id="13" idx="7"/>
            <a:endCxn id="10" idx="3"/>
          </p:cNvCxnSpPr>
          <p:nvPr/>
        </p:nvCxnSpPr>
        <p:spPr bwMode="auto">
          <a:xfrm flipV="1">
            <a:off x="7248525" y="4429125"/>
            <a:ext cx="1047750" cy="361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31"/>
          <p:cNvCxnSpPr>
            <a:cxnSpLocks noChangeShapeType="1"/>
            <a:stCxn id="8" idx="6"/>
            <a:endCxn id="9" idx="2"/>
          </p:cNvCxnSpPr>
          <p:nvPr/>
        </p:nvCxnSpPr>
        <p:spPr bwMode="auto">
          <a:xfrm>
            <a:off x="4876800" y="3505200"/>
            <a:ext cx="1981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 name="Oval 32"/>
          <p:cNvSpPr>
            <a:spLocks noChangeArrowheads="1"/>
          </p:cNvSpPr>
          <p:nvPr/>
        </p:nvSpPr>
        <p:spPr bwMode="auto">
          <a:xfrm>
            <a:off x="4343400" y="3200400"/>
            <a:ext cx="609600" cy="609600"/>
          </a:xfrm>
          <a:prstGeom prst="ellipse">
            <a:avLst/>
          </a:prstGeom>
          <a:noFill/>
          <a:ln w="44450">
            <a:solidFill>
              <a:srgbClr val="0000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3" name="Line 33"/>
          <p:cNvSpPr>
            <a:spLocks noChangeShapeType="1"/>
          </p:cNvSpPr>
          <p:nvPr/>
        </p:nvSpPr>
        <p:spPr bwMode="auto">
          <a:xfrm flipH="1" flipV="1">
            <a:off x="3124200" y="1828800"/>
            <a:ext cx="1295400" cy="14478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Rectangle 34"/>
          <p:cNvSpPr>
            <a:spLocks noChangeArrowheads="1"/>
          </p:cNvSpPr>
          <p:nvPr/>
        </p:nvSpPr>
        <p:spPr bwMode="auto">
          <a:xfrm>
            <a:off x="1295400" y="2971800"/>
            <a:ext cx="1828800" cy="2438400"/>
          </a:xfrm>
          <a:prstGeom prst="rect">
            <a:avLst/>
          </a:prstGeom>
          <a:noFill/>
          <a:ln w="25400">
            <a:solidFill>
              <a:srgbClr val="FF0000"/>
            </a:solidFill>
            <a:prstDash val="sys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zh-CN" altLang="en-US">
              <a:ea typeface="宋体" panose="02010600030101010101" pitchFamily="2" charset="-122"/>
            </a:endParaRPr>
          </a:p>
        </p:txBody>
      </p:sp>
      <p:sp>
        <p:nvSpPr>
          <p:cNvPr id="25" name="AutoShape 35"/>
          <p:cNvSpPr>
            <a:spLocks/>
          </p:cNvSpPr>
          <p:nvPr/>
        </p:nvSpPr>
        <p:spPr bwMode="auto">
          <a:xfrm>
            <a:off x="2667000" y="5791200"/>
            <a:ext cx="3733800" cy="406400"/>
          </a:xfrm>
          <a:prstGeom prst="accentCallout3">
            <a:avLst>
              <a:gd name="adj1" fmla="val 24491"/>
              <a:gd name="adj2" fmla="val -2042"/>
              <a:gd name="adj3" fmla="val 24491"/>
              <a:gd name="adj4" fmla="val -60671"/>
              <a:gd name="adj5" fmla="val -124148"/>
              <a:gd name="adj6" fmla="val -60671"/>
              <a:gd name="adj7" fmla="val -273130"/>
              <a:gd name="adj8" fmla="val -36565"/>
            </a:avLst>
          </a:prstGeom>
          <a:noFill/>
          <a:ln w="9525">
            <a:solidFill>
              <a:srgbClr val="FF0000"/>
            </a:solidFill>
            <a:prstDash val="sysDash"/>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r>
              <a:rPr lang="en-US" altLang="zh-CN" sz="2000" i="1" dirty="0">
                <a:solidFill>
                  <a:srgbClr val="FF0000"/>
                </a:solidFill>
                <a:latin typeface="Arial Narrow" panose="020B0606020202030204" pitchFamily="34" charset="0"/>
                <a:ea typeface="MS PGothic" panose="020B0600070205080204" pitchFamily="34" charset="-128"/>
              </a:rPr>
              <a:t>Distance Vector sent by A</a:t>
            </a:r>
          </a:p>
        </p:txBody>
      </p:sp>
      <p:sp>
        <p:nvSpPr>
          <p:cNvPr id="26" name="Line 36"/>
          <p:cNvSpPr>
            <a:spLocks noChangeShapeType="1"/>
          </p:cNvSpPr>
          <p:nvPr/>
        </p:nvSpPr>
        <p:spPr bwMode="auto">
          <a:xfrm flipV="1">
            <a:off x="4929790" y="2914934"/>
            <a:ext cx="381000" cy="2556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7"/>
          <p:cNvSpPr>
            <a:spLocks noChangeShapeType="1"/>
          </p:cNvSpPr>
          <p:nvPr/>
        </p:nvSpPr>
        <p:spPr bwMode="auto">
          <a:xfrm flipV="1">
            <a:off x="5105400" y="3415074"/>
            <a:ext cx="1219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8"/>
          <p:cNvSpPr>
            <a:spLocks noChangeShapeType="1"/>
          </p:cNvSpPr>
          <p:nvPr/>
        </p:nvSpPr>
        <p:spPr bwMode="auto">
          <a:xfrm>
            <a:off x="5061694" y="3690094"/>
            <a:ext cx="304800" cy="152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9"/>
          <p:cNvSpPr>
            <a:spLocks noChangeShapeType="1"/>
          </p:cNvSpPr>
          <p:nvPr/>
        </p:nvSpPr>
        <p:spPr bwMode="auto">
          <a:xfrm>
            <a:off x="4546862" y="3962400"/>
            <a:ext cx="0" cy="609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文本框 2">
            <a:extLst>
              <a:ext uri="{FF2B5EF4-FFF2-40B4-BE49-F238E27FC236}">
                <a16:creationId xmlns:a16="http://schemas.microsoft.com/office/drawing/2014/main" id="{DE7AEE6E-1DB1-43A2-982E-0B73A1F082CA}"/>
              </a:ext>
            </a:extLst>
          </p:cNvPr>
          <p:cNvSpPr txBox="1"/>
          <p:nvPr/>
        </p:nvSpPr>
        <p:spPr>
          <a:xfrm>
            <a:off x="1809520" y="1447800"/>
            <a:ext cx="2076680" cy="400110"/>
          </a:xfrm>
          <a:prstGeom prst="rect">
            <a:avLst/>
          </a:prstGeom>
          <a:noFill/>
        </p:spPr>
        <p:txBody>
          <a:bodyPr wrap="square" rtlCol="0">
            <a:spAutoFit/>
          </a:bodyPr>
          <a:lstStyle/>
          <a:p>
            <a:r>
              <a:rPr lang="en-US" altLang="zh-CN" sz="2000" dirty="0">
                <a:solidFill>
                  <a:srgbClr val="0000FF"/>
                </a:solidFill>
              </a:rPr>
              <a:t>A’s routing table</a:t>
            </a:r>
            <a:endParaRPr lang="zh-CN" altLang="en-US" sz="2000" dirty="0">
              <a:solidFill>
                <a:srgbClr val="0000FF"/>
              </a:solidFill>
            </a:endParaRPr>
          </a:p>
        </p:txBody>
      </p:sp>
    </p:spTree>
    <p:extLst>
      <p:ext uri="{BB962C8B-B14F-4D97-AF65-F5344CB8AC3E}">
        <p14:creationId xmlns:p14="http://schemas.microsoft.com/office/powerpoint/2010/main" val="42226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25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3000"/>
                            </p:stCondLst>
                            <p:childTnLst>
                              <p:par>
                                <p:cTn id="17" presetID="3" presetClass="exit" presetSubtype="10" fill="hold" nodeType="afterEffect">
                                  <p:stCondLst>
                                    <p:cond delay="0"/>
                                  </p:stCondLst>
                                  <p:childTnLst>
                                    <p:animEffect transition="out" filter="blinds(horizontal)">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heel(1)">
                                      <p:cBhvr>
                                        <p:cTn id="24" dur="2000"/>
                                        <p:tgtEl>
                                          <p:spTgt spid="24"/>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A32C3E5-B86E-409B-8F93-A045DEE94E26}"/>
              </a:ext>
            </a:extLst>
          </p:cNvPr>
          <p:cNvSpPr>
            <a:spLocks noGrp="1"/>
          </p:cNvSpPr>
          <p:nvPr>
            <p:ph type="body" idx="1"/>
          </p:nvPr>
        </p:nvSpPr>
        <p:spPr/>
        <p:txBody>
          <a:bodyPr/>
          <a:lstStyle/>
          <a:p>
            <a:endParaRPr lang="zh-CN" altLang="en-US" dirty="0"/>
          </a:p>
        </p:txBody>
      </p:sp>
      <p:sp>
        <p:nvSpPr>
          <p:cNvPr id="5" name="标题 4">
            <a:extLst>
              <a:ext uri="{FF2B5EF4-FFF2-40B4-BE49-F238E27FC236}">
                <a16:creationId xmlns:a16="http://schemas.microsoft.com/office/drawing/2014/main" id="{4657729D-E24D-4E53-99BA-BAC46148167C}"/>
              </a:ext>
            </a:extLst>
          </p:cNvPr>
          <p:cNvSpPr>
            <a:spLocks noGrp="1"/>
          </p:cNvSpPr>
          <p:nvPr>
            <p:ph type="title"/>
          </p:nvPr>
        </p:nvSpPr>
        <p:spPr/>
        <p:txBody>
          <a:bodyPr/>
          <a:lstStyle/>
          <a:p>
            <a:r>
              <a:rPr lang="en-US" altLang="zh-CN" dirty="0"/>
              <a:t>Bellman-Ford Equation</a:t>
            </a:r>
            <a:endParaRPr lang="zh-CN" altLang="en-US" dirty="0"/>
          </a:p>
        </p:txBody>
      </p:sp>
      <p:pic>
        <p:nvPicPr>
          <p:cNvPr id="2" name="图片 1">
            <a:extLst>
              <a:ext uri="{FF2B5EF4-FFF2-40B4-BE49-F238E27FC236}">
                <a16:creationId xmlns:a16="http://schemas.microsoft.com/office/drawing/2014/main" id="{C3BC2C5F-3A13-438C-8560-E872EB8370D5}"/>
              </a:ext>
            </a:extLst>
          </p:cNvPr>
          <p:cNvPicPr>
            <a:picLocks noChangeAspect="1"/>
          </p:cNvPicPr>
          <p:nvPr/>
        </p:nvPicPr>
        <p:blipFill>
          <a:blip r:embed="rId3"/>
          <a:stretch>
            <a:fillRect/>
          </a:stretch>
        </p:blipFill>
        <p:spPr>
          <a:xfrm>
            <a:off x="1056853" y="1727088"/>
            <a:ext cx="6543455" cy="3627072"/>
          </a:xfrm>
          <a:prstGeom prst="rect">
            <a:avLst/>
          </a:prstGeom>
        </p:spPr>
      </p:pic>
    </p:spTree>
    <p:extLst>
      <p:ext uri="{BB962C8B-B14F-4D97-AF65-F5344CB8AC3E}">
        <p14:creationId xmlns:p14="http://schemas.microsoft.com/office/powerpoint/2010/main" val="2951391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BFB2AE0-E0A2-46CA-8953-E353ED37F26F}"/>
              </a:ext>
            </a:extLst>
          </p:cNvPr>
          <p:cNvSpPr>
            <a:spLocks noGrp="1"/>
          </p:cNvSpPr>
          <p:nvPr>
            <p:ph type="body" idx="1"/>
          </p:nvPr>
        </p:nvSpPr>
        <p:spPr/>
        <p:txBody>
          <a:bodyPr/>
          <a:lstStyle/>
          <a:p>
            <a:endParaRPr lang="zh-CN" altLang="en-US"/>
          </a:p>
        </p:txBody>
      </p:sp>
      <p:sp>
        <p:nvSpPr>
          <p:cNvPr id="2" name="标题 1">
            <a:extLst>
              <a:ext uri="{FF2B5EF4-FFF2-40B4-BE49-F238E27FC236}">
                <a16:creationId xmlns:a16="http://schemas.microsoft.com/office/drawing/2014/main" id="{05859E7B-0DBA-4335-B4CB-5BE0925470FF}"/>
              </a:ext>
            </a:extLst>
          </p:cNvPr>
          <p:cNvSpPr>
            <a:spLocks noGrp="1"/>
          </p:cNvSpPr>
          <p:nvPr>
            <p:ph type="title"/>
          </p:nvPr>
        </p:nvSpPr>
        <p:spPr/>
        <p:txBody>
          <a:bodyPr/>
          <a:lstStyle/>
          <a:p>
            <a:r>
              <a:rPr lang="en-US" altLang="zh-CN" dirty="0"/>
              <a:t>Example</a:t>
            </a:r>
            <a:endParaRPr lang="zh-CN" altLang="en-US" dirty="0"/>
          </a:p>
        </p:txBody>
      </p:sp>
      <p:pic>
        <p:nvPicPr>
          <p:cNvPr id="5" name="图片 4">
            <a:extLst>
              <a:ext uri="{FF2B5EF4-FFF2-40B4-BE49-F238E27FC236}">
                <a16:creationId xmlns:a16="http://schemas.microsoft.com/office/drawing/2014/main" id="{AD0EAFCF-0EF3-4951-96EE-CCC104176847}"/>
              </a:ext>
            </a:extLst>
          </p:cNvPr>
          <p:cNvPicPr>
            <a:picLocks noChangeAspect="1"/>
          </p:cNvPicPr>
          <p:nvPr/>
        </p:nvPicPr>
        <p:blipFill>
          <a:blip r:embed="rId3"/>
          <a:stretch>
            <a:fillRect/>
          </a:stretch>
        </p:blipFill>
        <p:spPr>
          <a:xfrm>
            <a:off x="827430" y="1626023"/>
            <a:ext cx="7039823" cy="3884040"/>
          </a:xfrm>
          <a:prstGeom prst="rect">
            <a:avLst/>
          </a:prstGeom>
        </p:spPr>
      </p:pic>
      <p:cxnSp>
        <p:nvCxnSpPr>
          <p:cNvPr id="6" name="直接连接符 5">
            <a:extLst>
              <a:ext uri="{FF2B5EF4-FFF2-40B4-BE49-F238E27FC236}">
                <a16:creationId xmlns:a16="http://schemas.microsoft.com/office/drawing/2014/main" id="{387D2AD8-7EAE-4FC5-873A-A6E10B928D0C}"/>
              </a:ext>
            </a:extLst>
          </p:cNvPr>
          <p:cNvCxnSpPr>
            <a:cxnSpLocks/>
          </p:cNvCxnSpPr>
          <p:nvPr/>
        </p:nvCxnSpPr>
        <p:spPr>
          <a:xfrm>
            <a:off x="1276748" y="2800351"/>
            <a:ext cx="359229" cy="342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A59B2C1-BE95-42BF-AB8A-8A3D6868C283}"/>
              </a:ext>
            </a:extLst>
          </p:cNvPr>
          <p:cNvCxnSpPr>
            <a:cxnSpLocks/>
          </p:cNvCxnSpPr>
          <p:nvPr/>
        </p:nvCxnSpPr>
        <p:spPr>
          <a:xfrm>
            <a:off x="2024743" y="3225143"/>
            <a:ext cx="4816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0598837-B3B8-458D-B0F5-5E919DCB2FF5}"/>
              </a:ext>
            </a:extLst>
          </p:cNvPr>
          <p:cNvCxnSpPr>
            <a:cxnSpLocks/>
          </p:cNvCxnSpPr>
          <p:nvPr/>
        </p:nvCxnSpPr>
        <p:spPr>
          <a:xfrm flipV="1">
            <a:off x="2911843" y="2855715"/>
            <a:ext cx="477866" cy="3520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26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90F2E4CD-D42C-446B-B43C-70B584E0449F}"/>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Graphical idea behind Bellman-Ford equation</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5" y="1321593"/>
            <a:ext cx="5862637"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275" y="4293393"/>
            <a:ext cx="5862637"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769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4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4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A1E7381C-4B9B-436B-9951-1B5FF30FFEBD}"/>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The first distance vector for an internet</a:t>
            </a:r>
            <a:endParaRPr lang="zh-CN" altLang="en-US"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1158875"/>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1158875"/>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225" y="1143000"/>
            <a:ext cx="609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3205163"/>
            <a:ext cx="609600"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5172075"/>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7438" y="5172075"/>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675" y="5172075"/>
            <a:ext cx="619125"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0263" y="2887663"/>
            <a:ext cx="52149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350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A84DEA2E-8515-4C9C-AA31-56C4218A53D0}"/>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Updating distance vectors</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97" y="1139825"/>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297" y="3848100"/>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0985" y="1908175"/>
            <a:ext cx="215423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3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C4D4CD17-38FB-425B-BD86-D3FCA2E2755C}"/>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The distance vector corresponding to a tree</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92" y="1486394"/>
            <a:ext cx="37480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917" y="2991344"/>
            <a:ext cx="31892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6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3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Distance Vector Routing</a:t>
            </a:r>
          </a:p>
        </p:txBody>
      </p:sp>
      <p:sp>
        <p:nvSpPr>
          <p:cNvPr id="3" name="Text Placeholder 2"/>
          <p:cNvSpPr>
            <a:spLocks noGrp="1"/>
          </p:cNvSpPr>
          <p:nvPr>
            <p:ph type="body" idx="1"/>
          </p:nvPr>
        </p:nvSpPr>
        <p:spPr>
          <a:xfrm>
            <a:off x="457200" y="5444197"/>
            <a:ext cx="8229600" cy="625141"/>
          </a:xfrm>
        </p:spPr>
        <p:txBody>
          <a:bodyPr/>
          <a:lstStyle/>
          <a:p>
            <a:pPr algn="ctr"/>
            <a:r>
              <a:rPr lang="en-US" dirty="0"/>
              <a:t>(a) A network. (b) Input from </a:t>
            </a:r>
            <a:r>
              <a:rPr lang="en-US" i="1" dirty="0"/>
              <a:t>A</a:t>
            </a:r>
            <a:r>
              <a:rPr lang="en-US" dirty="0"/>
              <a:t>, </a:t>
            </a:r>
            <a:r>
              <a:rPr lang="en-US" i="1" dirty="0"/>
              <a:t>I</a:t>
            </a:r>
            <a:r>
              <a:rPr lang="en-US" dirty="0"/>
              <a:t>, </a:t>
            </a:r>
            <a:r>
              <a:rPr lang="en-US" i="1" dirty="0"/>
              <a:t>H</a:t>
            </a:r>
            <a:r>
              <a:rPr lang="en-US" dirty="0"/>
              <a:t>, </a:t>
            </a:r>
            <a:r>
              <a:rPr lang="en-US" i="1" dirty="0"/>
              <a:t>K</a:t>
            </a:r>
            <a:r>
              <a:rPr lang="en-US" dirty="0"/>
              <a:t>, and the new routing table for </a:t>
            </a:r>
            <a:r>
              <a:rPr lang="en-US" i="1" dirty="0"/>
              <a:t>J</a:t>
            </a:r>
            <a:r>
              <a:rPr lang="en-US" dirty="0"/>
              <a:t>.</a:t>
            </a:r>
          </a:p>
        </p:txBody>
      </p:sp>
      <p:pic>
        <p:nvPicPr>
          <p:cNvPr id="4" name="Picture Placeholder 3" descr="Short Description: &#10;A set of illustrations shows a network and input from A, I, H, K, and the new routing table for J.&#10;&#10;Long Description: &#10;Part a labeled, a network shows multiple interconnected routers labeled, A, B, C, D, E, F, G, H, I, J, K, and L. Part b labeled, input from A, I, H, K, and the new routing table for J. The table for vectors received from J's four neighbors is as follows.&#10;To A I  H K&#10;A 0 24 20 21&#10;B 12 36 31 28&#10;C 25 18 19 36&#10;D 40 27 8 24&#10;E 14 7 30 22&#10;F 23 20 19 40&#10;G 18 31 6 31&#10;H 17 20 0 19&#10;I 21 0 14 22&#10;J 9 11 7 10&#10;K 24 22 22 0&#10;L 29 33 9 9&#10;Blank J A delay is 8. J I delay is 10. J H delay is 12. J K delay is 6.&#10;The new routing table for J is as follows.&#10;New estimated delay from J Line&#10;8 A&#10;20 A&#10;28 I&#10;20 H&#10;17 I&#10;30 I&#10;18 H&#10;12 H&#10;10 I&#10;0 Blank&#10;6 K&#10;15 K&#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78831" y="1295400"/>
            <a:ext cx="5786337" cy="4236336"/>
          </a:xfrm>
        </p:spPr>
      </p:pic>
    </p:spTree>
    <p:extLst>
      <p:ext uri="{BB962C8B-B14F-4D97-AF65-F5344CB8AC3E}">
        <p14:creationId xmlns:p14="http://schemas.microsoft.com/office/powerpoint/2010/main" val="1316894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9C6E057-40C9-4824-8AC2-D7E6BC36F360}"/>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Exercises</a:t>
            </a:r>
            <a:endParaRPr lang="zh-CN" altLang="en-US" dirty="0"/>
          </a:p>
        </p:txBody>
      </p:sp>
      <p:grpSp>
        <p:nvGrpSpPr>
          <p:cNvPr id="5" name="Group 3"/>
          <p:cNvGrpSpPr>
            <a:grpSpLocks/>
          </p:cNvGrpSpPr>
          <p:nvPr/>
        </p:nvGrpSpPr>
        <p:grpSpPr bwMode="auto">
          <a:xfrm>
            <a:off x="6342413" y="342900"/>
            <a:ext cx="2362200" cy="1600200"/>
            <a:chOff x="2784" y="1584"/>
            <a:chExt cx="2688" cy="1680"/>
          </a:xfrm>
        </p:grpSpPr>
        <p:sp>
          <p:nvSpPr>
            <p:cNvPr id="6" name="Oval 4"/>
            <p:cNvSpPr>
              <a:spLocks noChangeArrowheads="1"/>
            </p:cNvSpPr>
            <p:nvPr/>
          </p:nvSpPr>
          <p:spPr bwMode="auto">
            <a:xfrm>
              <a:off x="3456" y="158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B</a:t>
              </a:r>
            </a:p>
          </p:txBody>
        </p:sp>
        <p:sp>
          <p:nvSpPr>
            <p:cNvPr id="7" name="Oval 5"/>
            <p:cNvSpPr>
              <a:spLocks noChangeArrowheads="1"/>
            </p:cNvSpPr>
            <p:nvPr/>
          </p:nvSpPr>
          <p:spPr bwMode="auto">
            <a:xfrm>
              <a:off x="2784"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A</a:t>
              </a:r>
            </a:p>
          </p:txBody>
        </p:sp>
        <p:sp>
          <p:nvSpPr>
            <p:cNvPr id="8" name="Oval 6"/>
            <p:cNvSpPr>
              <a:spLocks noChangeArrowheads="1"/>
            </p:cNvSpPr>
            <p:nvPr/>
          </p:nvSpPr>
          <p:spPr bwMode="auto">
            <a:xfrm>
              <a:off x="4320"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C</a:t>
              </a:r>
            </a:p>
          </p:txBody>
        </p:sp>
        <p:sp>
          <p:nvSpPr>
            <p:cNvPr id="9" name="Oval 7"/>
            <p:cNvSpPr>
              <a:spLocks noChangeArrowheads="1"/>
            </p:cNvSpPr>
            <p:nvPr/>
          </p:nvSpPr>
          <p:spPr bwMode="auto">
            <a:xfrm>
              <a:off x="5184" y="254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dirty="0">
                  <a:latin typeface="Arial" panose="020B0604020202020204" pitchFamily="34" charset="0"/>
                  <a:ea typeface="MS PGothic" panose="020B0600070205080204" pitchFamily="34" charset="-128"/>
                </a:rPr>
                <a:t>D</a:t>
              </a:r>
            </a:p>
          </p:txBody>
        </p:sp>
        <p:sp>
          <p:nvSpPr>
            <p:cNvPr id="10" name="Oval 8"/>
            <p:cNvSpPr>
              <a:spLocks noChangeArrowheads="1"/>
            </p:cNvSpPr>
            <p:nvPr/>
          </p:nvSpPr>
          <p:spPr bwMode="auto">
            <a:xfrm>
              <a:off x="3360" y="2448"/>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dirty="0">
                  <a:latin typeface="Arial" panose="020B0604020202020204" pitchFamily="34" charset="0"/>
                  <a:ea typeface="MS PGothic" panose="020B0600070205080204" pitchFamily="34" charset="-128"/>
                </a:rPr>
                <a:t>E</a:t>
              </a:r>
            </a:p>
          </p:txBody>
        </p:sp>
        <p:sp>
          <p:nvSpPr>
            <p:cNvPr id="11" name="Oval 9"/>
            <p:cNvSpPr>
              <a:spLocks noChangeArrowheads="1"/>
            </p:cNvSpPr>
            <p:nvPr/>
          </p:nvSpPr>
          <p:spPr bwMode="auto">
            <a:xfrm>
              <a:off x="2784"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F</a:t>
              </a:r>
            </a:p>
          </p:txBody>
        </p:sp>
        <p:sp>
          <p:nvSpPr>
            <p:cNvPr id="12" name="Oval 10"/>
            <p:cNvSpPr>
              <a:spLocks noChangeArrowheads="1"/>
            </p:cNvSpPr>
            <p:nvPr/>
          </p:nvSpPr>
          <p:spPr bwMode="auto">
            <a:xfrm>
              <a:off x="4320"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G</a:t>
              </a:r>
            </a:p>
          </p:txBody>
        </p:sp>
        <p:cxnSp>
          <p:nvCxnSpPr>
            <p:cNvPr id="13" name="AutoShape 11"/>
            <p:cNvCxnSpPr>
              <a:cxnSpLocks noChangeShapeType="1"/>
              <a:stCxn id="7" idx="7"/>
              <a:endCxn id="6" idx="3"/>
            </p:cNvCxnSpPr>
            <p:nvPr/>
          </p:nvCxnSpPr>
          <p:spPr bwMode="auto">
            <a:xfrm flipV="1">
              <a:off x="3030" y="1830"/>
              <a:ext cx="468"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2"/>
            <p:cNvCxnSpPr>
              <a:cxnSpLocks noChangeShapeType="1"/>
              <a:stCxn id="6" idx="5"/>
              <a:endCxn id="8" idx="1"/>
            </p:cNvCxnSpPr>
            <p:nvPr/>
          </p:nvCxnSpPr>
          <p:spPr bwMode="auto">
            <a:xfrm>
              <a:off x="3702" y="183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9" idx="1"/>
              <a:endCxn id="8" idx="5"/>
            </p:cNvCxnSpPr>
            <p:nvPr/>
          </p:nvCxnSpPr>
          <p:spPr bwMode="auto">
            <a:xfrm flipH="1" flipV="1">
              <a:off x="4566" y="231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14"/>
            <p:cNvCxnSpPr>
              <a:cxnSpLocks noChangeShapeType="1"/>
              <a:stCxn id="7" idx="5"/>
              <a:endCxn id="10" idx="1"/>
            </p:cNvCxnSpPr>
            <p:nvPr/>
          </p:nvCxnSpPr>
          <p:spPr bwMode="auto">
            <a:xfrm>
              <a:off x="3030" y="2310"/>
              <a:ext cx="372" cy="1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5"/>
            <p:cNvCxnSpPr>
              <a:cxnSpLocks noChangeShapeType="1"/>
              <a:stCxn id="7" idx="4"/>
              <a:endCxn id="11" idx="0"/>
            </p:cNvCxnSpPr>
            <p:nvPr/>
          </p:nvCxnSpPr>
          <p:spPr bwMode="auto">
            <a:xfrm>
              <a:off x="2928" y="2352"/>
              <a:ext cx="0" cy="6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6"/>
            <p:cNvCxnSpPr>
              <a:cxnSpLocks noChangeShapeType="1"/>
              <a:stCxn id="11" idx="6"/>
              <a:endCxn id="12" idx="2"/>
            </p:cNvCxnSpPr>
            <p:nvPr/>
          </p:nvCxnSpPr>
          <p:spPr bwMode="auto">
            <a:xfrm>
              <a:off x="3072" y="3120"/>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7"/>
            <p:cNvCxnSpPr>
              <a:cxnSpLocks noChangeShapeType="1"/>
              <a:stCxn id="12" idx="7"/>
              <a:endCxn id="9" idx="3"/>
            </p:cNvCxnSpPr>
            <p:nvPr/>
          </p:nvCxnSpPr>
          <p:spPr bwMode="auto">
            <a:xfrm flipV="1">
              <a:off x="4566" y="2790"/>
              <a:ext cx="660" cy="2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8"/>
            <p:cNvCxnSpPr>
              <a:cxnSpLocks noChangeShapeType="1"/>
              <a:stCxn id="7" idx="6"/>
              <a:endCxn id="8" idx="2"/>
            </p:cNvCxnSpPr>
            <p:nvPr/>
          </p:nvCxnSpPr>
          <p:spPr bwMode="auto">
            <a:xfrm>
              <a:off x="3072" y="2208"/>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21" name="Group 19"/>
          <p:cNvGraphicFramePr>
            <a:graphicFrameLocks noGrp="1"/>
          </p:cNvGraphicFramePr>
          <p:nvPr>
            <p:extLst>
              <p:ext uri="{D42A27DB-BD31-4B8C-83A1-F6EECF244321}">
                <p14:modId xmlns:p14="http://schemas.microsoft.com/office/powerpoint/2010/main" val="3709090523"/>
              </p:ext>
            </p:extLst>
          </p:nvPr>
        </p:nvGraphicFramePr>
        <p:xfrm>
          <a:off x="685800" y="2133600"/>
          <a:ext cx="7715250" cy="4064002"/>
        </p:xfrm>
        <a:graphic>
          <a:graphicData uri="http://schemas.openxmlformats.org/drawingml/2006/table">
            <a:tbl>
              <a:tblPr/>
              <a:tblGrid>
                <a:gridCol w="857250">
                  <a:extLst>
                    <a:ext uri="{9D8B030D-6E8A-4147-A177-3AD203B41FA5}">
                      <a16:colId xmlns:a16="http://schemas.microsoft.com/office/drawing/2014/main" val="2119351500"/>
                    </a:ext>
                  </a:extLst>
                </a:gridCol>
                <a:gridCol w="857250">
                  <a:extLst>
                    <a:ext uri="{9D8B030D-6E8A-4147-A177-3AD203B41FA5}">
                      <a16:colId xmlns:a16="http://schemas.microsoft.com/office/drawing/2014/main" val="1068509439"/>
                    </a:ext>
                  </a:extLst>
                </a:gridCol>
                <a:gridCol w="857250">
                  <a:extLst>
                    <a:ext uri="{9D8B030D-6E8A-4147-A177-3AD203B41FA5}">
                      <a16:colId xmlns:a16="http://schemas.microsoft.com/office/drawing/2014/main" val="3338934516"/>
                    </a:ext>
                  </a:extLst>
                </a:gridCol>
                <a:gridCol w="857250">
                  <a:extLst>
                    <a:ext uri="{9D8B030D-6E8A-4147-A177-3AD203B41FA5}">
                      <a16:colId xmlns:a16="http://schemas.microsoft.com/office/drawing/2014/main" val="567466464"/>
                    </a:ext>
                  </a:extLst>
                </a:gridCol>
                <a:gridCol w="857250">
                  <a:extLst>
                    <a:ext uri="{9D8B030D-6E8A-4147-A177-3AD203B41FA5}">
                      <a16:colId xmlns:a16="http://schemas.microsoft.com/office/drawing/2014/main" val="1697195974"/>
                    </a:ext>
                  </a:extLst>
                </a:gridCol>
                <a:gridCol w="879475">
                  <a:extLst>
                    <a:ext uri="{9D8B030D-6E8A-4147-A177-3AD203B41FA5}">
                      <a16:colId xmlns:a16="http://schemas.microsoft.com/office/drawing/2014/main" val="3918150061"/>
                    </a:ext>
                  </a:extLst>
                </a:gridCol>
                <a:gridCol w="835025">
                  <a:extLst>
                    <a:ext uri="{9D8B030D-6E8A-4147-A177-3AD203B41FA5}">
                      <a16:colId xmlns:a16="http://schemas.microsoft.com/office/drawing/2014/main" val="855222166"/>
                    </a:ext>
                  </a:extLst>
                </a:gridCol>
                <a:gridCol w="857250">
                  <a:extLst>
                    <a:ext uri="{9D8B030D-6E8A-4147-A177-3AD203B41FA5}">
                      <a16:colId xmlns:a16="http://schemas.microsoft.com/office/drawing/2014/main" val="889792639"/>
                    </a:ext>
                  </a:extLst>
                </a:gridCol>
                <a:gridCol w="857250">
                  <a:extLst>
                    <a:ext uri="{9D8B030D-6E8A-4147-A177-3AD203B41FA5}">
                      <a16:colId xmlns:a16="http://schemas.microsoft.com/office/drawing/2014/main" val="973417587"/>
                    </a:ext>
                  </a:extLst>
                </a:gridCol>
              </a:tblGrid>
              <a:tr h="450850">
                <a:tc rowSpan="2" gridSpan="2">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rowSpan="2" hMerge="1">
                  <a:txBody>
                    <a:bodyPr/>
                    <a:lstStyle/>
                    <a:p>
                      <a:endParaRPr lang="zh-CN" altLang="en-US"/>
                    </a:p>
                  </a:txBody>
                  <a:tcPr/>
                </a:tc>
                <a:tc gridSpan="7">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Node X</a:t>
                      </a:r>
                      <a:r>
                        <a:rPr kumimoji="1" lang="en-GB"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s Routing Table: Cost / 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01411285"/>
                  </a:ext>
                </a:extLst>
              </a:tr>
              <a:tr h="452438">
                <a:tc gridSpan="2" vMerge="1">
                  <a:txBody>
                    <a:bodyPr/>
                    <a:lstStyle/>
                    <a:p>
                      <a:endParaRPr lang="zh-CN" altLang="en-US"/>
                    </a:p>
                  </a:txBody>
                  <a:tcPr/>
                </a:tc>
                <a:tc hMerge="1" vMerge="1">
                  <a:txBody>
                    <a:bodyPr/>
                    <a:lstStyle/>
                    <a:p>
                      <a:endParaRPr lang="zh-CN" altLang="en-US"/>
                    </a:p>
                  </a:txBody>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A’s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G’s</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923997034"/>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extLst>
                  <a:ext uri="{0D108BD9-81ED-4DB2-BD59-A6C34878D82A}">
                    <a16:rowId xmlns:a16="http://schemas.microsoft.com/office/drawing/2014/main" val="2417314904"/>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ja-JP" sz="1400" b="1" i="0" u="none" strike="noStrike" cap="none" normalizeH="0" baseline="0">
                          <a:ln>
                            <a:noFill/>
                          </a:ln>
                          <a:solidFill>
                            <a:schemeClr val="tx1"/>
                          </a:solidFill>
                          <a:effectLst/>
                          <a:latin typeface="Courier" pitchFamily="49" charset="0"/>
                          <a:ea typeface="MS PGothic" panose="020B0600070205080204" pitchFamily="34" charset="-128"/>
                        </a:rPr>
                        <a:t>∞</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851943244"/>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317068643"/>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653346850"/>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31135088"/>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193509525"/>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G</a:t>
                      </a:r>
                    </a:p>
                  </a:txBody>
                  <a:tcPr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4149615922"/>
                  </a:ext>
                </a:extLst>
              </a:tr>
            </a:tbl>
          </a:graphicData>
        </a:graphic>
      </p:graphicFrame>
      <p:sp>
        <p:nvSpPr>
          <p:cNvPr id="22" name="矩形 21"/>
          <p:cNvSpPr/>
          <p:nvPr/>
        </p:nvSpPr>
        <p:spPr>
          <a:xfrm>
            <a:off x="390094" y="1257300"/>
            <a:ext cx="5530497" cy="707886"/>
          </a:xfrm>
          <a:prstGeom prst="rect">
            <a:avLst/>
          </a:prstGeom>
        </p:spPr>
        <p:txBody>
          <a:bodyPr wrap="square">
            <a:spAutoFit/>
          </a:bodyPr>
          <a:lstStyle/>
          <a:p>
            <a:r>
              <a:rPr lang="en-US" altLang="zh-CN" sz="2000" dirty="0">
                <a:solidFill>
                  <a:srgbClr val="0000FF"/>
                </a:solidFill>
              </a:rPr>
              <a:t>Give the establishment process for each router’s routing table.</a:t>
            </a:r>
            <a:endParaRPr lang="zh-CN" altLang="en-US" sz="2000" dirty="0">
              <a:solidFill>
                <a:srgbClr val="0000FF"/>
              </a:solidFill>
            </a:endParaRPr>
          </a:p>
        </p:txBody>
      </p:sp>
    </p:spTree>
    <p:extLst>
      <p:ext uri="{BB962C8B-B14F-4D97-AF65-F5344CB8AC3E}">
        <p14:creationId xmlns:p14="http://schemas.microsoft.com/office/powerpoint/2010/main" val="59685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E60702-C975-42C8-B22B-CBFBBAAFF789}"/>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After One Step</a:t>
            </a:r>
            <a:endParaRPr lang="zh-CN" altLang="en-US" dirty="0"/>
          </a:p>
        </p:txBody>
      </p:sp>
      <p:grpSp>
        <p:nvGrpSpPr>
          <p:cNvPr id="5" name="Group 3"/>
          <p:cNvGrpSpPr>
            <a:grpSpLocks/>
          </p:cNvGrpSpPr>
          <p:nvPr/>
        </p:nvGrpSpPr>
        <p:grpSpPr bwMode="auto">
          <a:xfrm>
            <a:off x="6342413" y="342900"/>
            <a:ext cx="2362200" cy="1600200"/>
            <a:chOff x="2784" y="1584"/>
            <a:chExt cx="2688" cy="1680"/>
          </a:xfrm>
        </p:grpSpPr>
        <p:sp>
          <p:nvSpPr>
            <p:cNvPr id="6" name="Oval 4"/>
            <p:cNvSpPr>
              <a:spLocks noChangeArrowheads="1"/>
            </p:cNvSpPr>
            <p:nvPr/>
          </p:nvSpPr>
          <p:spPr bwMode="auto">
            <a:xfrm>
              <a:off x="3456" y="158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B</a:t>
              </a:r>
            </a:p>
          </p:txBody>
        </p:sp>
        <p:sp>
          <p:nvSpPr>
            <p:cNvPr id="7" name="Oval 5"/>
            <p:cNvSpPr>
              <a:spLocks noChangeArrowheads="1"/>
            </p:cNvSpPr>
            <p:nvPr/>
          </p:nvSpPr>
          <p:spPr bwMode="auto">
            <a:xfrm>
              <a:off x="2784"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A</a:t>
              </a:r>
            </a:p>
          </p:txBody>
        </p:sp>
        <p:sp>
          <p:nvSpPr>
            <p:cNvPr id="8" name="Oval 6"/>
            <p:cNvSpPr>
              <a:spLocks noChangeArrowheads="1"/>
            </p:cNvSpPr>
            <p:nvPr/>
          </p:nvSpPr>
          <p:spPr bwMode="auto">
            <a:xfrm>
              <a:off x="4320"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C</a:t>
              </a:r>
            </a:p>
          </p:txBody>
        </p:sp>
        <p:sp>
          <p:nvSpPr>
            <p:cNvPr id="9" name="Oval 7"/>
            <p:cNvSpPr>
              <a:spLocks noChangeArrowheads="1"/>
            </p:cNvSpPr>
            <p:nvPr/>
          </p:nvSpPr>
          <p:spPr bwMode="auto">
            <a:xfrm>
              <a:off x="5184" y="254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D</a:t>
              </a:r>
            </a:p>
          </p:txBody>
        </p:sp>
        <p:sp>
          <p:nvSpPr>
            <p:cNvPr id="10" name="Oval 8"/>
            <p:cNvSpPr>
              <a:spLocks noChangeArrowheads="1"/>
            </p:cNvSpPr>
            <p:nvPr/>
          </p:nvSpPr>
          <p:spPr bwMode="auto">
            <a:xfrm>
              <a:off x="3360" y="2448"/>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E</a:t>
              </a:r>
            </a:p>
          </p:txBody>
        </p:sp>
        <p:sp>
          <p:nvSpPr>
            <p:cNvPr id="11" name="Oval 9"/>
            <p:cNvSpPr>
              <a:spLocks noChangeArrowheads="1"/>
            </p:cNvSpPr>
            <p:nvPr/>
          </p:nvSpPr>
          <p:spPr bwMode="auto">
            <a:xfrm>
              <a:off x="2784"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F</a:t>
              </a:r>
            </a:p>
          </p:txBody>
        </p:sp>
        <p:sp>
          <p:nvSpPr>
            <p:cNvPr id="12" name="Oval 10"/>
            <p:cNvSpPr>
              <a:spLocks noChangeArrowheads="1"/>
            </p:cNvSpPr>
            <p:nvPr/>
          </p:nvSpPr>
          <p:spPr bwMode="auto">
            <a:xfrm>
              <a:off x="4320"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G</a:t>
              </a:r>
            </a:p>
          </p:txBody>
        </p:sp>
        <p:cxnSp>
          <p:nvCxnSpPr>
            <p:cNvPr id="13" name="AutoShape 11"/>
            <p:cNvCxnSpPr>
              <a:cxnSpLocks noChangeShapeType="1"/>
              <a:stCxn id="7" idx="7"/>
              <a:endCxn id="6" idx="3"/>
            </p:cNvCxnSpPr>
            <p:nvPr/>
          </p:nvCxnSpPr>
          <p:spPr bwMode="auto">
            <a:xfrm flipV="1">
              <a:off x="3030" y="1830"/>
              <a:ext cx="468"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2"/>
            <p:cNvCxnSpPr>
              <a:cxnSpLocks noChangeShapeType="1"/>
              <a:stCxn id="6" idx="5"/>
              <a:endCxn id="8" idx="1"/>
            </p:cNvCxnSpPr>
            <p:nvPr/>
          </p:nvCxnSpPr>
          <p:spPr bwMode="auto">
            <a:xfrm>
              <a:off x="3702" y="183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9" idx="1"/>
              <a:endCxn id="8" idx="5"/>
            </p:cNvCxnSpPr>
            <p:nvPr/>
          </p:nvCxnSpPr>
          <p:spPr bwMode="auto">
            <a:xfrm flipH="1" flipV="1">
              <a:off x="4566" y="231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14"/>
            <p:cNvCxnSpPr>
              <a:cxnSpLocks noChangeShapeType="1"/>
              <a:stCxn id="7" idx="5"/>
              <a:endCxn id="10" idx="1"/>
            </p:cNvCxnSpPr>
            <p:nvPr/>
          </p:nvCxnSpPr>
          <p:spPr bwMode="auto">
            <a:xfrm>
              <a:off x="3030" y="2310"/>
              <a:ext cx="372" cy="1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5"/>
            <p:cNvCxnSpPr>
              <a:cxnSpLocks noChangeShapeType="1"/>
              <a:stCxn id="7" idx="4"/>
              <a:endCxn id="11" idx="0"/>
            </p:cNvCxnSpPr>
            <p:nvPr/>
          </p:nvCxnSpPr>
          <p:spPr bwMode="auto">
            <a:xfrm>
              <a:off x="2928" y="2352"/>
              <a:ext cx="0" cy="6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6"/>
            <p:cNvCxnSpPr>
              <a:cxnSpLocks noChangeShapeType="1"/>
              <a:stCxn id="11" idx="6"/>
              <a:endCxn id="12" idx="2"/>
            </p:cNvCxnSpPr>
            <p:nvPr/>
          </p:nvCxnSpPr>
          <p:spPr bwMode="auto">
            <a:xfrm>
              <a:off x="3072" y="3120"/>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7"/>
            <p:cNvCxnSpPr>
              <a:cxnSpLocks noChangeShapeType="1"/>
              <a:stCxn id="12" idx="7"/>
              <a:endCxn id="9" idx="3"/>
            </p:cNvCxnSpPr>
            <p:nvPr/>
          </p:nvCxnSpPr>
          <p:spPr bwMode="auto">
            <a:xfrm flipV="1">
              <a:off x="4566" y="2790"/>
              <a:ext cx="660" cy="2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8"/>
            <p:cNvCxnSpPr>
              <a:cxnSpLocks noChangeShapeType="1"/>
              <a:stCxn id="7" idx="6"/>
              <a:endCxn id="8" idx="2"/>
            </p:cNvCxnSpPr>
            <p:nvPr/>
          </p:nvCxnSpPr>
          <p:spPr bwMode="auto">
            <a:xfrm>
              <a:off x="3072" y="2208"/>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21" name="Group 19"/>
          <p:cNvGraphicFramePr>
            <a:graphicFrameLocks noGrp="1"/>
          </p:cNvGraphicFramePr>
          <p:nvPr/>
        </p:nvGraphicFramePr>
        <p:xfrm>
          <a:off x="685800" y="2133600"/>
          <a:ext cx="7715250" cy="4064002"/>
        </p:xfrm>
        <a:graphic>
          <a:graphicData uri="http://schemas.openxmlformats.org/drawingml/2006/table">
            <a:tbl>
              <a:tblPr/>
              <a:tblGrid>
                <a:gridCol w="857250">
                  <a:extLst>
                    <a:ext uri="{9D8B030D-6E8A-4147-A177-3AD203B41FA5}">
                      <a16:colId xmlns:a16="http://schemas.microsoft.com/office/drawing/2014/main" val="2917334756"/>
                    </a:ext>
                  </a:extLst>
                </a:gridCol>
                <a:gridCol w="857250">
                  <a:extLst>
                    <a:ext uri="{9D8B030D-6E8A-4147-A177-3AD203B41FA5}">
                      <a16:colId xmlns:a16="http://schemas.microsoft.com/office/drawing/2014/main" val="3323913427"/>
                    </a:ext>
                  </a:extLst>
                </a:gridCol>
                <a:gridCol w="857250">
                  <a:extLst>
                    <a:ext uri="{9D8B030D-6E8A-4147-A177-3AD203B41FA5}">
                      <a16:colId xmlns:a16="http://schemas.microsoft.com/office/drawing/2014/main" val="3940901583"/>
                    </a:ext>
                  </a:extLst>
                </a:gridCol>
                <a:gridCol w="857250">
                  <a:extLst>
                    <a:ext uri="{9D8B030D-6E8A-4147-A177-3AD203B41FA5}">
                      <a16:colId xmlns:a16="http://schemas.microsoft.com/office/drawing/2014/main" val="3939163416"/>
                    </a:ext>
                  </a:extLst>
                </a:gridCol>
                <a:gridCol w="857250">
                  <a:extLst>
                    <a:ext uri="{9D8B030D-6E8A-4147-A177-3AD203B41FA5}">
                      <a16:colId xmlns:a16="http://schemas.microsoft.com/office/drawing/2014/main" val="1580820829"/>
                    </a:ext>
                  </a:extLst>
                </a:gridCol>
                <a:gridCol w="857250">
                  <a:extLst>
                    <a:ext uri="{9D8B030D-6E8A-4147-A177-3AD203B41FA5}">
                      <a16:colId xmlns:a16="http://schemas.microsoft.com/office/drawing/2014/main" val="3341534668"/>
                    </a:ext>
                  </a:extLst>
                </a:gridCol>
                <a:gridCol w="857250">
                  <a:extLst>
                    <a:ext uri="{9D8B030D-6E8A-4147-A177-3AD203B41FA5}">
                      <a16:colId xmlns:a16="http://schemas.microsoft.com/office/drawing/2014/main" val="1256655969"/>
                    </a:ext>
                  </a:extLst>
                </a:gridCol>
                <a:gridCol w="857250">
                  <a:extLst>
                    <a:ext uri="{9D8B030D-6E8A-4147-A177-3AD203B41FA5}">
                      <a16:colId xmlns:a16="http://schemas.microsoft.com/office/drawing/2014/main" val="2700742616"/>
                    </a:ext>
                  </a:extLst>
                </a:gridCol>
                <a:gridCol w="857250">
                  <a:extLst>
                    <a:ext uri="{9D8B030D-6E8A-4147-A177-3AD203B41FA5}">
                      <a16:colId xmlns:a16="http://schemas.microsoft.com/office/drawing/2014/main" val="2148036980"/>
                    </a:ext>
                  </a:extLst>
                </a:gridCol>
              </a:tblGrid>
              <a:tr h="450850">
                <a:tc rowSpan="2" gridSpan="2">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rowSpan="2" hMerge="1">
                  <a:txBody>
                    <a:bodyPr/>
                    <a:lstStyle/>
                    <a:p>
                      <a:endParaRPr lang="zh-CN" altLang="en-US"/>
                    </a:p>
                  </a:txBody>
                  <a:tcPr/>
                </a:tc>
                <a:tc gridSpan="7">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Node X</a:t>
                      </a:r>
                      <a:r>
                        <a:rPr kumimoji="1" lang="en-GB"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s Routing Table: Cost / 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26796246"/>
                  </a:ext>
                </a:extLst>
              </a:tr>
              <a:tr h="452438">
                <a:tc gridSpan="2" vMerge="1">
                  <a:txBody>
                    <a:bodyPr/>
                    <a:lstStyle/>
                    <a:p>
                      <a:endParaRPr lang="zh-CN" altLang="en-US"/>
                    </a:p>
                  </a:txBody>
                  <a:tcPr/>
                </a:tc>
                <a:tc hMerge="1" vMerge="1">
                  <a:txBody>
                    <a:bodyPr/>
                    <a:lstStyle/>
                    <a:p>
                      <a:endParaRPr lang="zh-CN" altLang="en-US"/>
                    </a:p>
                  </a:txBody>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A’s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G’s</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3552459222"/>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extLst>
                  <a:ext uri="{0D108BD9-81ED-4DB2-BD59-A6C34878D82A}">
                    <a16:rowId xmlns:a16="http://schemas.microsoft.com/office/drawing/2014/main" val="2441791986"/>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ja-JP" sz="1400" b="1" i="0" u="none" strike="noStrike" cap="none" normalizeH="0" baseline="0">
                          <a:ln>
                            <a:noFill/>
                          </a:ln>
                          <a:solidFill>
                            <a:srgbClr val="FF0000"/>
                          </a:solidFill>
                          <a:effectLst/>
                          <a:latin typeface="Courier" pitchFamily="49" charset="0"/>
                          <a:ea typeface="MS PGothic" panose="020B0600070205080204" pitchFamily="34" charset="-128"/>
                        </a:rPr>
                        <a:t>2/C</a:t>
                      </a:r>
                      <a:endPar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945500786"/>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2/D</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105622731"/>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1202732421"/>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381441610"/>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2/G</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2/A</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768944826"/>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2/D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523109043"/>
                  </a:ext>
                </a:extLst>
              </a:tr>
            </a:tbl>
          </a:graphicData>
        </a:graphic>
      </p:graphicFrame>
    </p:spTree>
    <p:extLst>
      <p:ext uri="{BB962C8B-B14F-4D97-AF65-F5344CB8AC3E}">
        <p14:creationId xmlns:p14="http://schemas.microsoft.com/office/powerpoint/2010/main" val="2526530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 Design Issues</a:t>
            </a:r>
          </a:p>
        </p:txBody>
      </p:sp>
      <p:sp>
        <p:nvSpPr>
          <p:cNvPr id="3" name="Text Placeholder 2"/>
          <p:cNvSpPr>
            <a:spLocks noGrp="1"/>
          </p:cNvSpPr>
          <p:nvPr>
            <p:ph type="body" idx="1"/>
          </p:nvPr>
        </p:nvSpPr>
        <p:spPr/>
        <p:txBody>
          <a:bodyPr/>
          <a:lstStyle/>
          <a:p>
            <a:r>
              <a:rPr lang="en-US" dirty="0"/>
              <a:t>Store-and-forward packet switching</a:t>
            </a:r>
          </a:p>
          <a:p>
            <a:r>
              <a:rPr lang="en-US" dirty="0"/>
              <a:t>Services provided to the transport layer</a:t>
            </a:r>
          </a:p>
          <a:p>
            <a:r>
              <a:rPr lang="en-US" dirty="0"/>
              <a:t>Implementation of connectionless service</a:t>
            </a:r>
          </a:p>
          <a:p>
            <a:r>
              <a:rPr lang="en-US" dirty="0"/>
              <a:t>Implementation of connection-oriented service</a:t>
            </a:r>
          </a:p>
          <a:p>
            <a:r>
              <a:rPr lang="en-US" dirty="0"/>
              <a:t>Comparison of virtual-circuit and datagram networks</a:t>
            </a:r>
          </a:p>
        </p:txBody>
      </p:sp>
    </p:spTree>
    <p:extLst>
      <p:ext uri="{BB962C8B-B14F-4D97-AF65-F5344CB8AC3E}">
        <p14:creationId xmlns:p14="http://schemas.microsoft.com/office/powerpoint/2010/main" val="2446822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226DF3-C4CD-4741-B763-923D9D71AD7E}"/>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After Two Step</a:t>
            </a:r>
            <a:endParaRPr lang="zh-CN" altLang="en-US" dirty="0"/>
          </a:p>
        </p:txBody>
      </p:sp>
      <p:grpSp>
        <p:nvGrpSpPr>
          <p:cNvPr id="5" name="Group 3"/>
          <p:cNvGrpSpPr>
            <a:grpSpLocks/>
          </p:cNvGrpSpPr>
          <p:nvPr/>
        </p:nvGrpSpPr>
        <p:grpSpPr bwMode="auto">
          <a:xfrm>
            <a:off x="6342413" y="342900"/>
            <a:ext cx="2362200" cy="1600200"/>
            <a:chOff x="2784" y="1584"/>
            <a:chExt cx="2688" cy="1680"/>
          </a:xfrm>
        </p:grpSpPr>
        <p:sp>
          <p:nvSpPr>
            <p:cNvPr id="6" name="Oval 4"/>
            <p:cNvSpPr>
              <a:spLocks noChangeArrowheads="1"/>
            </p:cNvSpPr>
            <p:nvPr/>
          </p:nvSpPr>
          <p:spPr bwMode="auto">
            <a:xfrm>
              <a:off x="3456" y="158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B</a:t>
              </a:r>
            </a:p>
          </p:txBody>
        </p:sp>
        <p:sp>
          <p:nvSpPr>
            <p:cNvPr id="7" name="Oval 5"/>
            <p:cNvSpPr>
              <a:spLocks noChangeArrowheads="1"/>
            </p:cNvSpPr>
            <p:nvPr/>
          </p:nvSpPr>
          <p:spPr bwMode="auto">
            <a:xfrm>
              <a:off x="2784"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A</a:t>
              </a:r>
            </a:p>
          </p:txBody>
        </p:sp>
        <p:sp>
          <p:nvSpPr>
            <p:cNvPr id="8" name="Oval 6"/>
            <p:cNvSpPr>
              <a:spLocks noChangeArrowheads="1"/>
            </p:cNvSpPr>
            <p:nvPr/>
          </p:nvSpPr>
          <p:spPr bwMode="auto">
            <a:xfrm>
              <a:off x="4320" y="206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C</a:t>
              </a:r>
            </a:p>
          </p:txBody>
        </p:sp>
        <p:sp>
          <p:nvSpPr>
            <p:cNvPr id="9" name="Oval 7"/>
            <p:cNvSpPr>
              <a:spLocks noChangeArrowheads="1"/>
            </p:cNvSpPr>
            <p:nvPr/>
          </p:nvSpPr>
          <p:spPr bwMode="auto">
            <a:xfrm>
              <a:off x="5184" y="2544"/>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D</a:t>
              </a:r>
            </a:p>
          </p:txBody>
        </p:sp>
        <p:sp>
          <p:nvSpPr>
            <p:cNvPr id="10" name="Oval 8"/>
            <p:cNvSpPr>
              <a:spLocks noChangeArrowheads="1"/>
            </p:cNvSpPr>
            <p:nvPr/>
          </p:nvSpPr>
          <p:spPr bwMode="auto">
            <a:xfrm>
              <a:off x="3360" y="2448"/>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E</a:t>
              </a:r>
            </a:p>
          </p:txBody>
        </p:sp>
        <p:sp>
          <p:nvSpPr>
            <p:cNvPr id="11" name="Oval 9"/>
            <p:cNvSpPr>
              <a:spLocks noChangeArrowheads="1"/>
            </p:cNvSpPr>
            <p:nvPr/>
          </p:nvSpPr>
          <p:spPr bwMode="auto">
            <a:xfrm>
              <a:off x="2784"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F</a:t>
              </a:r>
            </a:p>
          </p:txBody>
        </p:sp>
        <p:sp>
          <p:nvSpPr>
            <p:cNvPr id="12" name="Oval 10"/>
            <p:cNvSpPr>
              <a:spLocks noChangeArrowheads="1"/>
            </p:cNvSpPr>
            <p:nvPr/>
          </p:nvSpPr>
          <p:spPr bwMode="auto">
            <a:xfrm>
              <a:off x="4320" y="2976"/>
              <a:ext cx="288" cy="288"/>
            </a:xfrm>
            <a:prstGeom prst="ellipse">
              <a:avLst/>
            </a:prstGeom>
            <a:noFill/>
            <a:ln w="9525">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r>
                <a:rPr lang="en-US" altLang="zh-CN" sz="1400">
                  <a:latin typeface="Arial" panose="020B0604020202020204" pitchFamily="34" charset="0"/>
                  <a:ea typeface="MS PGothic" panose="020B0600070205080204" pitchFamily="34" charset="-128"/>
                </a:rPr>
                <a:t>G</a:t>
              </a:r>
            </a:p>
          </p:txBody>
        </p:sp>
        <p:cxnSp>
          <p:nvCxnSpPr>
            <p:cNvPr id="13" name="AutoShape 11"/>
            <p:cNvCxnSpPr>
              <a:cxnSpLocks noChangeShapeType="1"/>
              <a:stCxn id="7" idx="7"/>
              <a:endCxn id="6" idx="3"/>
            </p:cNvCxnSpPr>
            <p:nvPr/>
          </p:nvCxnSpPr>
          <p:spPr bwMode="auto">
            <a:xfrm flipV="1">
              <a:off x="3030" y="1830"/>
              <a:ext cx="468"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2"/>
            <p:cNvCxnSpPr>
              <a:cxnSpLocks noChangeShapeType="1"/>
              <a:stCxn id="6" idx="5"/>
              <a:endCxn id="8" idx="1"/>
            </p:cNvCxnSpPr>
            <p:nvPr/>
          </p:nvCxnSpPr>
          <p:spPr bwMode="auto">
            <a:xfrm>
              <a:off x="3702" y="183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9" idx="1"/>
              <a:endCxn id="8" idx="5"/>
            </p:cNvCxnSpPr>
            <p:nvPr/>
          </p:nvCxnSpPr>
          <p:spPr bwMode="auto">
            <a:xfrm flipH="1" flipV="1">
              <a:off x="4566" y="2310"/>
              <a:ext cx="660" cy="27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 name="AutoShape 14"/>
            <p:cNvCxnSpPr>
              <a:cxnSpLocks noChangeShapeType="1"/>
              <a:stCxn id="7" idx="5"/>
              <a:endCxn id="10" idx="1"/>
            </p:cNvCxnSpPr>
            <p:nvPr/>
          </p:nvCxnSpPr>
          <p:spPr bwMode="auto">
            <a:xfrm>
              <a:off x="3030" y="2310"/>
              <a:ext cx="372" cy="1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5"/>
            <p:cNvCxnSpPr>
              <a:cxnSpLocks noChangeShapeType="1"/>
              <a:stCxn id="7" idx="4"/>
              <a:endCxn id="11" idx="0"/>
            </p:cNvCxnSpPr>
            <p:nvPr/>
          </p:nvCxnSpPr>
          <p:spPr bwMode="auto">
            <a:xfrm>
              <a:off x="2928" y="2352"/>
              <a:ext cx="0" cy="6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6"/>
            <p:cNvCxnSpPr>
              <a:cxnSpLocks noChangeShapeType="1"/>
              <a:stCxn id="11" idx="6"/>
              <a:endCxn id="12" idx="2"/>
            </p:cNvCxnSpPr>
            <p:nvPr/>
          </p:nvCxnSpPr>
          <p:spPr bwMode="auto">
            <a:xfrm>
              <a:off x="3072" y="3120"/>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7"/>
            <p:cNvCxnSpPr>
              <a:cxnSpLocks noChangeShapeType="1"/>
              <a:stCxn id="12" idx="7"/>
              <a:endCxn id="9" idx="3"/>
            </p:cNvCxnSpPr>
            <p:nvPr/>
          </p:nvCxnSpPr>
          <p:spPr bwMode="auto">
            <a:xfrm flipV="1">
              <a:off x="4566" y="2790"/>
              <a:ext cx="660" cy="2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8"/>
            <p:cNvCxnSpPr>
              <a:cxnSpLocks noChangeShapeType="1"/>
              <a:stCxn id="7" idx="6"/>
              <a:endCxn id="8" idx="2"/>
            </p:cNvCxnSpPr>
            <p:nvPr/>
          </p:nvCxnSpPr>
          <p:spPr bwMode="auto">
            <a:xfrm>
              <a:off x="3072" y="2208"/>
              <a:ext cx="1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aphicFrame>
        <p:nvGraphicFramePr>
          <p:cNvPr id="21" name="Group 19"/>
          <p:cNvGraphicFramePr>
            <a:graphicFrameLocks noGrp="1"/>
          </p:cNvGraphicFramePr>
          <p:nvPr/>
        </p:nvGraphicFramePr>
        <p:xfrm>
          <a:off x="685800" y="2133600"/>
          <a:ext cx="7715250" cy="4064002"/>
        </p:xfrm>
        <a:graphic>
          <a:graphicData uri="http://schemas.openxmlformats.org/drawingml/2006/table">
            <a:tbl>
              <a:tblPr/>
              <a:tblGrid>
                <a:gridCol w="857250">
                  <a:extLst>
                    <a:ext uri="{9D8B030D-6E8A-4147-A177-3AD203B41FA5}">
                      <a16:colId xmlns:a16="http://schemas.microsoft.com/office/drawing/2014/main" val="2713868757"/>
                    </a:ext>
                  </a:extLst>
                </a:gridCol>
                <a:gridCol w="857250">
                  <a:extLst>
                    <a:ext uri="{9D8B030D-6E8A-4147-A177-3AD203B41FA5}">
                      <a16:colId xmlns:a16="http://schemas.microsoft.com/office/drawing/2014/main" val="146176536"/>
                    </a:ext>
                  </a:extLst>
                </a:gridCol>
                <a:gridCol w="857250">
                  <a:extLst>
                    <a:ext uri="{9D8B030D-6E8A-4147-A177-3AD203B41FA5}">
                      <a16:colId xmlns:a16="http://schemas.microsoft.com/office/drawing/2014/main" val="3450372415"/>
                    </a:ext>
                  </a:extLst>
                </a:gridCol>
                <a:gridCol w="857250">
                  <a:extLst>
                    <a:ext uri="{9D8B030D-6E8A-4147-A177-3AD203B41FA5}">
                      <a16:colId xmlns:a16="http://schemas.microsoft.com/office/drawing/2014/main" val="1990400961"/>
                    </a:ext>
                  </a:extLst>
                </a:gridCol>
                <a:gridCol w="857250">
                  <a:extLst>
                    <a:ext uri="{9D8B030D-6E8A-4147-A177-3AD203B41FA5}">
                      <a16:colId xmlns:a16="http://schemas.microsoft.com/office/drawing/2014/main" val="1199491997"/>
                    </a:ext>
                  </a:extLst>
                </a:gridCol>
                <a:gridCol w="857250">
                  <a:extLst>
                    <a:ext uri="{9D8B030D-6E8A-4147-A177-3AD203B41FA5}">
                      <a16:colId xmlns:a16="http://schemas.microsoft.com/office/drawing/2014/main" val="3832297657"/>
                    </a:ext>
                  </a:extLst>
                </a:gridCol>
                <a:gridCol w="857250">
                  <a:extLst>
                    <a:ext uri="{9D8B030D-6E8A-4147-A177-3AD203B41FA5}">
                      <a16:colId xmlns:a16="http://schemas.microsoft.com/office/drawing/2014/main" val="3288808558"/>
                    </a:ext>
                  </a:extLst>
                </a:gridCol>
                <a:gridCol w="857250">
                  <a:extLst>
                    <a:ext uri="{9D8B030D-6E8A-4147-A177-3AD203B41FA5}">
                      <a16:colId xmlns:a16="http://schemas.microsoft.com/office/drawing/2014/main" val="1479456883"/>
                    </a:ext>
                  </a:extLst>
                </a:gridCol>
                <a:gridCol w="857250">
                  <a:extLst>
                    <a:ext uri="{9D8B030D-6E8A-4147-A177-3AD203B41FA5}">
                      <a16:colId xmlns:a16="http://schemas.microsoft.com/office/drawing/2014/main" val="1213329201"/>
                    </a:ext>
                  </a:extLst>
                </a:gridCol>
              </a:tblGrid>
              <a:tr h="450850">
                <a:tc rowSpan="2" gridSpan="2">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Destination Y</a:t>
                      </a:r>
                    </a:p>
                  </a:txBody>
                  <a:tcPr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rowSpan="2" hMerge="1">
                  <a:txBody>
                    <a:bodyPr/>
                    <a:lstStyle/>
                    <a:p>
                      <a:endParaRPr lang="zh-CN" altLang="en-US"/>
                    </a:p>
                  </a:txBody>
                  <a:tcPr/>
                </a:tc>
                <a:tc gridSpan="7">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Node X</a:t>
                      </a:r>
                      <a:r>
                        <a:rPr kumimoji="1" lang="en-GB"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s Routing Table: Cost / Next-Hop</a:t>
                      </a:r>
                    </a:p>
                  </a:txBody>
                  <a:tcPr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16655314"/>
                  </a:ext>
                </a:extLst>
              </a:tr>
              <a:tr h="452438">
                <a:tc gridSpan="2" vMerge="1">
                  <a:txBody>
                    <a:bodyPr/>
                    <a:lstStyle/>
                    <a:p>
                      <a:endParaRPr lang="zh-CN" altLang="en-US"/>
                    </a:p>
                  </a:txBody>
                  <a:tcPr/>
                </a:tc>
                <a:tc hMerge="1" vMerge="1">
                  <a:txBody>
                    <a:bodyPr/>
                    <a:lstStyle/>
                    <a:p>
                      <a:endParaRPr lang="zh-CN" altLang="en-US"/>
                    </a:p>
                  </a:txBody>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A’s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Helvetica" panose="020B0604020202020204" pitchFamily="34" charset="0"/>
                          <a:ea typeface="宋体" panose="02010600030101010101" pitchFamily="2" charset="-122"/>
                        </a:rPr>
                        <a:t>G’s</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2994271797"/>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A</a:t>
                      </a: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2/F</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195"/>
                      </a:schemeClr>
                    </a:solidFill>
                  </a:tcPr>
                </a:tc>
                <a:extLst>
                  <a:ext uri="{0D108BD9-81ED-4DB2-BD59-A6C34878D82A}">
                    <a16:rowId xmlns:a16="http://schemas.microsoft.com/office/drawing/2014/main" val="2410472797"/>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B</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ja-JP" sz="1400" b="1" i="0" u="none" strike="noStrike" cap="none" normalizeH="0" baseline="0">
                          <a:ln>
                            <a:noFill/>
                          </a:ln>
                          <a:solidFill>
                            <a:schemeClr val="tx1"/>
                          </a:solidFill>
                          <a:effectLst/>
                          <a:latin typeface="Courier" pitchFamily="49" charset="0"/>
                          <a:ea typeface="MS PGothic" panose="020B0600070205080204" pitchFamily="34" charset="-128"/>
                        </a:rPr>
                        <a:t>2/C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291323935"/>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C</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dirty="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4274711898"/>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D</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3/A</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1/D</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3558882553"/>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E</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3/F</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107735282"/>
                  </a:ext>
                </a:extLst>
              </a:tr>
              <a:tr h="452438">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F</a:t>
                      </a:r>
                    </a:p>
                  </a:txBody>
                  <a:tcPr anchor="ctr" horzOverflow="overflow">
                    <a:lnL>
                      <a:noFill/>
                    </a:lnL>
                    <a:lnR>
                      <a:noFill/>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1/F</a:t>
                      </a:r>
                    </a:p>
                  </a:txBody>
                  <a:tcPr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bg1">
                        <a:alpha val="50195"/>
                      </a:schemeClr>
                    </a:solidFill>
                  </a:tcPr>
                </a:tc>
                <a:extLst>
                  <a:ext uri="{0D108BD9-81ED-4DB2-BD59-A6C34878D82A}">
                    <a16:rowId xmlns:a16="http://schemas.microsoft.com/office/drawing/2014/main" val="2517776184"/>
                  </a:ext>
                </a:extLst>
              </a:tr>
              <a:tr h="450850">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G</a:t>
                      </a:r>
                    </a:p>
                  </a:txBody>
                  <a:tcPr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3/C</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2/D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rgbClr val="FF0000"/>
                          </a:solidFill>
                          <a:effectLst/>
                          <a:latin typeface="Courier" pitchFamily="49" charset="0"/>
                          <a:ea typeface="宋体" panose="02010600030101010101" pitchFamily="2" charset="-122"/>
                        </a:rPr>
                        <a:t>3/A</a:t>
                      </a:r>
                      <a:endPar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a:ln>
                            <a:noFill/>
                          </a:ln>
                          <a:solidFill>
                            <a:schemeClr val="tx1"/>
                          </a:solidFill>
                          <a:effectLst/>
                          <a:latin typeface="Courier" pitchFamily="49" charset="0"/>
                          <a:ea typeface="宋体" panose="02010600030101010101" pitchFamily="2" charset="-122"/>
                        </a:rPr>
                        <a:t>1/G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c>
                  <a:txBody>
                    <a:bodyPr/>
                    <a:lstStyle>
                      <a:lvl1pPr>
                        <a:spcBef>
                          <a:spcPct val="35000"/>
                        </a:spcBef>
                        <a:buClr>
                          <a:srgbClr val="993300"/>
                        </a:buClr>
                        <a:buSzPct val="90000"/>
                        <a:buFont typeface="Monotype Sorts" pitchFamily="2" charset="2"/>
                        <a:defRPr kumimoji="1" sz="1600">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defRPr kumimoji="1" sz="1600">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defRPr kumimoji="1" sz="1600">
                          <a:solidFill>
                            <a:schemeClr val="tx1"/>
                          </a:solidFill>
                          <a:latin typeface="Helvetica" panose="020B0604020202020204" pitchFamily="34" charset="0"/>
                        </a:defRPr>
                      </a:lvl3pPr>
                      <a:lvl4pPr marL="1600200" indent="-228600">
                        <a:spcBef>
                          <a:spcPct val="35000"/>
                        </a:spcBef>
                        <a:buClr>
                          <a:schemeClr val="hlink"/>
                        </a:buClr>
                        <a:buSzPct val="75000"/>
                        <a:defRPr kumimoji="1" sz="1600">
                          <a:solidFill>
                            <a:schemeClr val="tx1"/>
                          </a:solidFill>
                          <a:latin typeface="Helvetica" panose="020B0604020202020204" pitchFamily="34" charset="0"/>
                        </a:defRPr>
                      </a:lvl4pPr>
                      <a:lvl5pPr marL="2057400" indent="-228600">
                        <a:spcBef>
                          <a:spcPct val="35000"/>
                        </a:spcBef>
                        <a:buClr>
                          <a:srgbClr val="FF0066"/>
                        </a:buClr>
                        <a:buSzPct val="75000"/>
                        <a:defRPr kumimoji="1" sz="1600">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defRPr kumimoji="1" sz="1600">
                          <a:solidFill>
                            <a:schemeClr val="tx1"/>
                          </a:solidFill>
                          <a:latin typeface="Helvetica" panose="020B0604020202020204" pitchFamily="34" charset="0"/>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GB" altLang="zh-CN" sz="1400" b="1" i="0" u="none" strike="noStrike" cap="none" normalizeH="0" baseline="0" dirty="0">
                          <a:ln>
                            <a:noFill/>
                          </a:ln>
                          <a:solidFill>
                            <a:schemeClr val="tx1"/>
                          </a:solidFill>
                          <a:effectLst/>
                          <a:latin typeface="Courier" pitchFamily="49"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504233083"/>
                  </a:ext>
                </a:extLst>
              </a:tr>
            </a:tbl>
          </a:graphicData>
        </a:graphic>
      </p:graphicFrame>
    </p:spTree>
    <p:extLst>
      <p:ext uri="{BB962C8B-B14F-4D97-AF65-F5344CB8AC3E}">
        <p14:creationId xmlns:p14="http://schemas.microsoft.com/office/powerpoint/2010/main" val="4180994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Count-to-Infinity Problem</a:t>
            </a:r>
          </a:p>
        </p:txBody>
      </p:sp>
      <p:sp>
        <p:nvSpPr>
          <p:cNvPr id="3" name="Text Placeholder 2"/>
          <p:cNvSpPr>
            <a:spLocks noGrp="1"/>
          </p:cNvSpPr>
          <p:nvPr>
            <p:ph type="body" idx="1"/>
          </p:nvPr>
        </p:nvSpPr>
        <p:spPr>
          <a:xfrm>
            <a:off x="457200" y="5444197"/>
            <a:ext cx="8229600" cy="625141"/>
          </a:xfrm>
        </p:spPr>
        <p:txBody>
          <a:bodyPr/>
          <a:lstStyle/>
          <a:p>
            <a:pPr algn="ctr"/>
            <a:r>
              <a:rPr lang="en-US" dirty="0"/>
              <a:t>The count-to-infinity problem</a:t>
            </a:r>
          </a:p>
        </p:txBody>
      </p:sp>
      <p:pic>
        <p:nvPicPr>
          <p:cNvPr id="5" name="Picture Placeholder 4" descr="Short Description:&#10;An illustration shows the count to infinity problem.&#10;&#10;Long Description: &#10;The illustration shows nodes labeled A, B, C, D, and E from left to right. The information is summarized in the table below.&#10;Part a&#10;B C D E Blank&#10;Dot Dot  Dot Dot Initially&#10;1 Dot  Dot Dot After 1 exchange&#10;1 2 Dot Dot After 2 exchanges&#10;1 2 3 Dot After 3 exchanges&#10;1 2 3 4 After 4 exchanges&#10;Part B&#10;B C D E Blank&#10;1 2 3 4 Initially&#10;3 2 3 4 After 1 exchange&#10;3 4 3 4 After 2 exchanges&#10;5 4 5 4 After 3 exchanges&#10;5 6 5 6 After 4 exchanges&#10;7 6 7 6 After 5 exchanges&#10;7 8 7 8 After 6 exchanges&#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07887" y="2278637"/>
            <a:ext cx="6942137" cy="2732607"/>
          </a:xfrm>
        </p:spPr>
      </p:pic>
      <p:sp>
        <p:nvSpPr>
          <p:cNvPr id="2" name="矩形 1">
            <a:extLst>
              <a:ext uri="{FF2B5EF4-FFF2-40B4-BE49-F238E27FC236}">
                <a16:creationId xmlns:a16="http://schemas.microsoft.com/office/drawing/2014/main" id="{1E6FA6D9-947B-470D-A417-4935333ACAC4}"/>
              </a:ext>
            </a:extLst>
          </p:cNvPr>
          <p:cNvSpPr/>
          <p:nvPr/>
        </p:nvSpPr>
        <p:spPr>
          <a:xfrm>
            <a:off x="579120" y="1433075"/>
            <a:ext cx="7664256" cy="707886"/>
          </a:xfrm>
          <a:prstGeom prst="rect">
            <a:avLst/>
          </a:prstGeom>
        </p:spPr>
        <p:txBody>
          <a:bodyPr wrap="square">
            <a:spAutoFit/>
          </a:bodyPr>
          <a:lstStyle/>
          <a:p>
            <a:r>
              <a:rPr lang="en-US" altLang="zh-CN" sz="2000" dirty="0">
                <a:ea typeface="宋体" panose="02010600030101010101" pitchFamily="2" charset="-122"/>
              </a:rPr>
              <a:t>Failures can cause DV to “count to infinity” while seeking a path to an unreachable node</a:t>
            </a:r>
          </a:p>
        </p:txBody>
      </p:sp>
      <p:sp>
        <p:nvSpPr>
          <p:cNvPr id="7" name="TextBox 5">
            <a:extLst>
              <a:ext uri="{FF2B5EF4-FFF2-40B4-BE49-F238E27FC236}">
                <a16:creationId xmlns:a16="http://schemas.microsoft.com/office/drawing/2014/main" id="{9882F383-F1D8-4992-99BB-BFB42FEBC702}"/>
              </a:ext>
            </a:extLst>
          </p:cNvPr>
          <p:cNvSpPr txBox="1">
            <a:spLocks noChangeArrowheads="1"/>
          </p:cNvSpPr>
          <p:nvPr/>
        </p:nvSpPr>
        <p:spPr bwMode="auto">
          <a:xfrm>
            <a:off x="1315150" y="5010152"/>
            <a:ext cx="240982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solidFill>
                  <a:srgbClr val="FF2BD8"/>
                </a:solidFill>
                <a:ea typeface="宋体" panose="02010600030101010101" pitchFamily="2" charset="-122"/>
              </a:rPr>
              <a:t>Good news of a path to </a:t>
            </a:r>
            <a:r>
              <a:rPr lang="en-US" altLang="zh-CN" sz="1800" i="1" dirty="0">
                <a:solidFill>
                  <a:srgbClr val="FF2BD8"/>
                </a:solidFill>
                <a:ea typeface="宋体" panose="02010600030101010101" pitchFamily="2" charset="-122"/>
              </a:rPr>
              <a:t>A</a:t>
            </a:r>
            <a:r>
              <a:rPr lang="en-US" altLang="zh-CN" sz="1800" dirty="0">
                <a:solidFill>
                  <a:srgbClr val="FF2BD8"/>
                </a:solidFill>
                <a:ea typeface="宋体" panose="02010600030101010101" pitchFamily="2" charset="-122"/>
              </a:rPr>
              <a:t> spreads quickly</a:t>
            </a:r>
          </a:p>
        </p:txBody>
      </p:sp>
      <p:sp>
        <p:nvSpPr>
          <p:cNvPr id="8" name="TextBox 11">
            <a:extLst>
              <a:ext uri="{FF2B5EF4-FFF2-40B4-BE49-F238E27FC236}">
                <a16:creationId xmlns:a16="http://schemas.microsoft.com/office/drawing/2014/main" id="{8B21F722-F0E4-458E-876A-97034373AEF3}"/>
              </a:ext>
            </a:extLst>
          </p:cNvPr>
          <p:cNvSpPr txBox="1">
            <a:spLocks noChangeArrowheads="1"/>
          </p:cNvSpPr>
          <p:nvPr/>
        </p:nvSpPr>
        <p:spPr bwMode="auto">
          <a:xfrm>
            <a:off x="4836668" y="5008565"/>
            <a:ext cx="2738438"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solidFill>
                  <a:srgbClr val="FF2BD8"/>
                </a:solidFill>
                <a:ea typeface="宋体" panose="02010600030101010101" pitchFamily="2" charset="-122"/>
              </a:rPr>
              <a:t>Bad news of no path to </a:t>
            </a:r>
            <a:r>
              <a:rPr lang="en-US" altLang="zh-CN" sz="1800" i="1" dirty="0">
                <a:solidFill>
                  <a:srgbClr val="FF2BD8"/>
                </a:solidFill>
                <a:ea typeface="宋体" panose="02010600030101010101" pitchFamily="2" charset="-122"/>
              </a:rPr>
              <a:t>A</a:t>
            </a:r>
            <a:r>
              <a:rPr lang="en-US" altLang="zh-CN" sz="1800" dirty="0">
                <a:solidFill>
                  <a:srgbClr val="FF2BD8"/>
                </a:solidFill>
                <a:ea typeface="宋体" panose="02010600030101010101" pitchFamily="2" charset="-122"/>
              </a:rPr>
              <a:t> is learned slowly</a:t>
            </a:r>
          </a:p>
        </p:txBody>
      </p:sp>
    </p:spTree>
    <p:extLst>
      <p:ext uri="{BB962C8B-B14F-4D97-AF65-F5344CB8AC3E}">
        <p14:creationId xmlns:p14="http://schemas.microsoft.com/office/powerpoint/2010/main" val="2830213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a:extLst>
              <a:ext uri="{FF2B5EF4-FFF2-40B4-BE49-F238E27FC236}">
                <a16:creationId xmlns:a16="http://schemas.microsoft.com/office/drawing/2014/main" id="{91D5775B-3344-4BD8-A56C-F8C710B37053}"/>
              </a:ext>
            </a:extLst>
          </p:cNvPr>
          <p:cNvSpPr>
            <a:spLocks noGrp="1"/>
          </p:cNvSpPr>
          <p:nvPr>
            <p:ph type="body" idx="1"/>
          </p:nvPr>
        </p:nvSpPr>
        <p:spPr>
          <a:xfrm>
            <a:off x="527392" y="3466162"/>
            <a:ext cx="8229600" cy="214672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bg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25" tIns="0" rIns="91425" bIns="91425" anchor="ctr" anchorCtr="0">
            <a:spAutoFit/>
          </a:bodyPr>
          <a:lstStyle/>
          <a:p>
            <a:pPr marL="0">
              <a:tabLst>
                <a:tab pos="119063" algn="l"/>
              </a:tabLst>
            </a:pP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答：</a:t>
            </a:r>
          </a:p>
          <a:p>
            <a:pPr marL="0">
              <a:tabLst>
                <a:tab pos="119063" algn="l"/>
              </a:tabLst>
            </a:pP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初始时记录到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的距离为</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11</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。当</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收到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发来的申明：“到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的距离为</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3</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修改自己的路由表项：“到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的距离为</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10</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，通过</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”；同时</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申明：“到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的距离为</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4</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，通过</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”，故</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修改其路由表：“到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的距离为</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，通过</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p>
          <a:p>
            <a:pPr marL="0">
              <a:tabLst>
                <a:tab pos="119063" algn="l"/>
              </a:tabLst>
            </a:pP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2</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）所有路由器重新查找到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的路径。所有路由器通过</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。路由器</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的距离为</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11</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p>
          <a:p>
            <a:pPr marL="0">
              <a:tabLst>
                <a:tab pos="119063" algn="l"/>
              </a:tabLst>
            </a:pP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3</a:t>
            </a:r>
            <a:r>
              <a:rPr lang="zh-CN" altLang="zh-CN" sz="16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）会出现“无穷计算问题”。</a:t>
            </a:r>
          </a:p>
        </p:txBody>
      </p:sp>
      <p:sp>
        <p:nvSpPr>
          <p:cNvPr id="3" name="标题 2">
            <a:extLst>
              <a:ext uri="{FF2B5EF4-FFF2-40B4-BE49-F238E27FC236}">
                <a16:creationId xmlns:a16="http://schemas.microsoft.com/office/drawing/2014/main" id="{96F0306B-603A-47F2-9E74-70439CA14447}"/>
              </a:ext>
            </a:extLst>
          </p:cNvPr>
          <p:cNvSpPr>
            <a:spLocks noGrp="1"/>
          </p:cNvSpPr>
          <p:nvPr>
            <p:ph type="title"/>
          </p:nvPr>
        </p:nvSpPr>
        <p:spPr/>
        <p:txBody>
          <a:bodyPr/>
          <a:lstStyle/>
          <a:p>
            <a:r>
              <a:rPr lang="en-US" altLang="zh-CN" dirty="0"/>
              <a:t>Exercises</a:t>
            </a:r>
            <a:endParaRPr lang="zh-CN" altLang="en-US" dirty="0"/>
          </a:p>
        </p:txBody>
      </p:sp>
      <p:sp>
        <p:nvSpPr>
          <p:cNvPr id="4" name="Rectangle 6">
            <a:extLst>
              <a:ext uri="{FF2B5EF4-FFF2-40B4-BE49-F238E27FC236}">
                <a16:creationId xmlns:a16="http://schemas.microsoft.com/office/drawing/2014/main" id="{BAAA658B-9888-4068-8E1D-F0FAFECE2B52}"/>
              </a:ext>
            </a:extLst>
          </p:cNvPr>
          <p:cNvSpPr>
            <a:spLocks noChangeArrowheads="1"/>
          </p:cNvSpPr>
          <p:nvPr/>
        </p:nvSpPr>
        <p:spPr bwMode="auto">
          <a:xfrm>
            <a:off x="366628" y="1361636"/>
            <a:ext cx="8551128"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bg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tIns="0" anchor="ctr">
            <a:spAutoFit/>
          </a:bodyPr>
          <a:lstStyle/>
          <a:p>
            <a:pPr>
              <a:tabLst>
                <a:tab pos="119063" algn="l"/>
              </a:tabLst>
              <a:defRPr/>
            </a:pP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考虑如下子网，</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为路由器。采用距离矢量路由算法。</a:t>
            </a:r>
            <a:endParaRPr lang="zh-CN" altLang="en-US" sz="1800" dirty="0">
              <a:solidFill>
                <a:schemeClr val="bg1">
                  <a:lumMod val="10000"/>
                </a:schemeClr>
              </a:solidFill>
              <a:latin typeface="微软雅黑" panose="020B0503020204020204" pitchFamily="34" charset="-122"/>
              <a:ea typeface="微软雅黑" panose="020B0503020204020204" pitchFamily="34" charset="-122"/>
            </a:endParaRPr>
          </a:p>
          <a:p>
            <a:pPr>
              <a:spcBef>
                <a:spcPct val="0"/>
              </a:spcBef>
              <a:tabLst>
                <a:tab pos="119063" algn="l"/>
              </a:tabLst>
              <a:defRPr/>
            </a:pP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）分析</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路由器的路由表中存储的</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到路由器</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的距离及形成过程。</a:t>
            </a:r>
            <a:endParaRPr lang="zh-CN" altLang="en-US" sz="1800" dirty="0">
              <a:solidFill>
                <a:schemeClr val="bg1">
                  <a:lumMod val="10000"/>
                </a:schemeClr>
              </a:solidFill>
              <a:latin typeface="微软雅黑" panose="020B0503020204020204" pitchFamily="34" charset="-122"/>
              <a:ea typeface="微软雅黑" panose="020B0503020204020204" pitchFamily="34" charset="-122"/>
            </a:endParaRPr>
          </a:p>
          <a:p>
            <a:pPr>
              <a:spcBef>
                <a:spcPct val="0"/>
              </a:spcBef>
              <a:tabLst>
                <a:tab pos="119063" algn="l"/>
              </a:tabLst>
              <a:defRPr/>
            </a:pP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2</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）假设链路</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BD</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断开，分析</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路由器的路由表中存储的</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到路由器</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的距离的变化过程。</a:t>
            </a:r>
            <a:endParaRPr lang="zh-CN" altLang="en-US" sz="1800" dirty="0">
              <a:solidFill>
                <a:schemeClr val="bg1">
                  <a:lumMod val="10000"/>
                </a:schemeClr>
              </a:solidFill>
              <a:latin typeface="微软雅黑" panose="020B0503020204020204" pitchFamily="34" charset="-122"/>
              <a:ea typeface="微软雅黑" panose="020B0503020204020204" pitchFamily="34" charset="-122"/>
            </a:endParaRPr>
          </a:p>
          <a:p>
            <a:pPr>
              <a:spcBef>
                <a:spcPct val="0"/>
              </a:spcBef>
              <a:tabLst>
                <a:tab pos="119063" algn="l"/>
              </a:tabLst>
              <a:defRPr/>
            </a:pP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3</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）在链路</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BD</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断开一段时间后，进一步假设链路</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AB</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也断开，分析</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路由器在构造路由表，生成</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到路由器</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en-US"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的距离时会出现什么问题？</a:t>
            </a:r>
            <a:endParaRPr lang="zh-CN" altLang="en-US" sz="1800" dirty="0">
              <a:solidFill>
                <a:schemeClr val="bg1">
                  <a:lumMod val="10000"/>
                </a:schemeClr>
              </a:solidFill>
              <a:latin typeface="微软雅黑" panose="020B0503020204020204" pitchFamily="34" charset="-122"/>
              <a:ea typeface="微软雅黑" panose="020B0503020204020204" pitchFamily="34" charset="-122"/>
            </a:endParaRPr>
          </a:p>
        </p:txBody>
      </p:sp>
      <p:pic>
        <p:nvPicPr>
          <p:cNvPr id="5" name="Picture 5" descr="뽠 뽨 X">
            <a:extLst>
              <a:ext uri="{FF2B5EF4-FFF2-40B4-BE49-F238E27FC236}">
                <a16:creationId xmlns:a16="http://schemas.microsoft.com/office/drawing/2014/main" id="{C78F2CC2-E040-4BAE-A4BE-95551FDA1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689" y="4685887"/>
            <a:ext cx="2152111" cy="13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978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7D664A-9C76-4AF8-BA45-106F7027B0DC}"/>
              </a:ext>
            </a:extLst>
          </p:cNvPr>
          <p:cNvSpPr>
            <a:spLocks noGrp="1"/>
          </p:cNvSpPr>
          <p:nvPr>
            <p:ph type="title"/>
          </p:nvPr>
        </p:nvSpPr>
        <p:spPr/>
        <p:txBody>
          <a:bodyPr/>
          <a:lstStyle/>
          <a:p>
            <a:r>
              <a:rPr lang="en-US" altLang="zh-CN" dirty="0"/>
              <a:t>Exercises</a:t>
            </a:r>
            <a:endParaRPr lang="zh-CN" altLang="en-US" dirty="0"/>
          </a:p>
        </p:txBody>
      </p:sp>
      <p:sp>
        <p:nvSpPr>
          <p:cNvPr id="4" name="Rectangle 6">
            <a:extLst>
              <a:ext uri="{FF2B5EF4-FFF2-40B4-BE49-F238E27FC236}">
                <a16:creationId xmlns:a16="http://schemas.microsoft.com/office/drawing/2014/main" id="{BAAA658B-9888-4068-8E1D-F0FAFECE2B52}"/>
              </a:ext>
            </a:extLst>
          </p:cNvPr>
          <p:cNvSpPr>
            <a:spLocks noChangeArrowheads="1"/>
          </p:cNvSpPr>
          <p:nvPr/>
        </p:nvSpPr>
        <p:spPr bwMode="auto">
          <a:xfrm>
            <a:off x="280849" y="1572015"/>
            <a:ext cx="8582301" cy="268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bg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68580" tIns="0" rIns="68580" bIns="34290" rtlCol="0" anchor="ctr">
            <a:spAutoFit/>
          </a:bodyPr>
          <a:lstStyle/>
          <a:p>
            <a:pPr indent="-171450">
              <a:lnSpc>
                <a:spcPct val="90000"/>
              </a:lnSpc>
              <a:spcBef>
                <a:spcPts val="750"/>
              </a:spcBef>
              <a:tabLst>
                <a:tab pos="119063" algn="l"/>
              </a:tabLst>
            </a:pP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对于下图所示的通信子网，采用距离矢量路由选择算法。当以下矢量刚进入路由器</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p>
          <a:p>
            <a:pPr marL="42863" indent="-214313">
              <a:lnSpc>
                <a:spcPct val="90000"/>
              </a:lnSpc>
              <a:spcBef>
                <a:spcPts val="750"/>
              </a:spcBef>
              <a:buFont typeface="Arial" panose="020B0604020202020204" pitchFamily="34" charset="0"/>
              <a:buChar char="•"/>
              <a:tabLst>
                <a:tab pos="119063" algn="l"/>
              </a:tabLst>
            </a:pP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来自</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(5</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8</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12</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2)</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表示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E</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F</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的延迟分别为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5</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8</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12</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2</a:t>
            </a:r>
            <a:endPar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endParaRPr>
          </a:p>
          <a:p>
            <a:pPr marL="42863" indent="-214313">
              <a:lnSpc>
                <a:spcPct val="90000"/>
              </a:lnSpc>
              <a:spcBef>
                <a:spcPts val="750"/>
              </a:spcBef>
              <a:buFont typeface="Arial" panose="020B0604020202020204" pitchFamily="34" charset="0"/>
              <a:buChar char="•"/>
              <a:tabLst>
                <a:tab pos="119063" algn="l"/>
              </a:tabLst>
            </a:pP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来自</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12</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9</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表示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E</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F</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的延迟分别为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12</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9</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10</a:t>
            </a:r>
            <a:endPar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endParaRPr>
          </a:p>
          <a:p>
            <a:pPr marL="42863" indent="-214313">
              <a:lnSpc>
                <a:spcPct val="90000"/>
              </a:lnSpc>
              <a:spcBef>
                <a:spcPts val="750"/>
              </a:spcBef>
              <a:buFont typeface="Arial" panose="020B0604020202020204" pitchFamily="34" charset="0"/>
              <a:buChar char="•"/>
              <a:tabLst>
                <a:tab pos="119063" algn="l"/>
              </a:tabLst>
            </a:pP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来自</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E</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(7</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3</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9</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4)</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表示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E</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E</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F</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的延迟分别为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7</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3</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9</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0</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4</a:t>
            </a:r>
            <a:endPar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endParaRPr>
          </a:p>
          <a:p>
            <a:pPr marL="42863" indent="-214313">
              <a:lnSpc>
                <a:spcPct val="90000"/>
              </a:lnSpc>
              <a:spcBef>
                <a:spcPts val="750"/>
              </a:spcBef>
              <a:buFont typeface="Arial" panose="020B0604020202020204" pitchFamily="34" charset="0"/>
              <a:buChar char="•"/>
              <a:tabLst>
                <a:tab pos="119063" algn="l"/>
              </a:tabLst>
            </a:pP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到</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B</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D</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E</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的延迟分别为</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6</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3</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5</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。请问</a:t>
            </a:r>
            <a:r>
              <a:rPr lang="en-US"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C</a:t>
            </a:r>
            <a:r>
              <a:rPr lang="zh-CN" altLang="zh-CN" sz="1800" dirty="0">
                <a:solidFill>
                  <a:schemeClr val="bg1">
                    <a:lumMod val="10000"/>
                  </a:schemeClr>
                </a:solidFill>
                <a:latin typeface="微软雅黑" panose="020B0503020204020204" pitchFamily="34" charset="-122"/>
                <a:ea typeface="微软雅黑" panose="020B0503020204020204" pitchFamily="34" charset="-122"/>
                <a:cs typeface="Times New Roman" pitchFamily="18" charset="0"/>
              </a:rPr>
              <a:t>的路由表是什么？即给出采用的输出线路和预计延迟。</a:t>
            </a:r>
          </a:p>
        </p:txBody>
      </p:sp>
      <p:pic>
        <p:nvPicPr>
          <p:cNvPr id="3" name="Picture 2">
            <a:extLst>
              <a:ext uri="{FF2B5EF4-FFF2-40B4-BE49-F238E27FC236}">
                <a16:creationId xmlns:a16="http://schemas.microsoft.com/office/drawing/2014/main" id="{57C5A767-8EE0-4136-A117-4D75865CF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145" y="4610274"/>
            <a:ext cx="1877616" cy="153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内容占位符 3">
            <a:extLst>
              <a:ext uri="{FF2B5EF4-FFF2-40B4-BE49-F238E27FC236}">
                <a16:creationId xmlns:a16="http://schemas.microsoft.com/office/drawing/2014/main" id="{8EB4568A-A1F0-463D-975C-05F6D22A1CE4}"/>
              </a:ext>
            </a:extLst>
          </p:cNvPr>
          <p:cNvGraphicFramePr>
            <a:graphicFrameLocks/>
          </p:cNvGraphicFramePr>
          <p:nvPr>
            <p:extLst>
              <p:ext uri="{D42A27DB-BD31-4B8C-83A1-F6EECF244321}">
                <p14:modId xmlns:p14="http://schemas.microsoft.com/office/powerpoint/2010/main" val="3567035908"/>
              </p:ext>
            </p:extLst>
          </p:nvPr>
        </p:nvGraphicFramePr>
        <p:xfrm>
          <a:off x="671053" y="4520066"/>
          <a:ext cx="2979174" cy="1629698"/>
        </p:xfrm>
        <a:graphic>
          <a:graphicData uri="http://schemas.openxmlformats.org/drawingml/2006/table">
            <a:tbl>
              <a:tblPr firstRow="1" firstCol="1" lastRow="1" lastCol="1" bandRow="1" bandCol="1"/>
              <a:tblGrid>
                <a:gridCol w="993058">
                  <a:extLst>
                    <a:ext uri="{9D8B030D-6E8A-4147-A177-3AD203B41FA5}">
                      <a16:colId xmlns:a16="http://schemas.microsoft.com/office/drawing/2014/main" val="20000"/>
                    </a:ext>
                  </a:extLst>
                </a:gridCol>
                <a:gridCol w="993058">
                  <a:extLst>
                    <a:ext uri="{9D8B030D-6E8A-4147-A177-3AD203B41FA5}">
                      <a16:colId xmlns:a16="http://schemas.microsoft.com/office/drawing/2014/main" val="20001"/>
                    </a:ext>
                  </a:extLst>
                </a:gridCol>
                <a:gridCol w="993058">
                  <a:extLst>
                    <a:ext uri="{9D8B030D-6E8A-4147-A177-3AD203B41FA5}">
                      <a16:colId xmlns:a16="http://schemas.microsoft.com/office/drawing/2014/main" val="20002"/>
                    </a:ext>
                  </a:extLst>
                </a:gridCol>
              </a:tblGrid>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ctr">
                        <a:spcAft>
                          <a:spcPts val="0"/>
                        </a:spcAft>
                      </a:pPr>
                      <a:r>
                        <a:rPr lang="zh-CN" sz="1200" kern="100" dirty="0">
                          <a:solidFill>
                            <a:schemeClr val="bg1">
                              <a:lumMod val="10000"/>
                            </a:schemeClr>
                          </a:solidFill>
                          <a:effectLst/>
                        </a:rPr>
                        <a:t>目的地</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381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ctr">
                        <a:spcAft>
                          <a:spcPts val="0"/>
                        </a:spcAft>
                      </a:pPr>
                      <a:r>
                        <a:rPr lang="zh-CN" sz="1200" kern="100" dirty="0">
                          <a:solidFill>
                            <a:schemeClr val="bg1">
                              <a:lumMod val="10000"/>
                            </a:schemeClr>
                          </a:solidFill>
                          <a:effectLst/>
                        </a:rPr>
                        <a:t>预计延迟</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381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ctr">
                        <a:spcAft>
                          <a:spcPts val="0"/>
                        </a:spcAft>
                      </a:pPr>
                      <a:r>
                        <a:rPr lang="zh-CN" sz="1200" kern="100">
                          <a:solidFill>
                            <a:schemeClr val="bg1">
                              <a:lumMod val="10000"/>
                            </a:schemeClr>
                          </a:solidFill>
                          <a:effectLst/>
                        </a:rPr>
                        <a:t>输出线路</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381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0"/>
                  </a:ext>
                </a:extLst>
              </a:tr>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A</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381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kern="1200">
                          <a:solidFill>
                            <a:schemeClr val="dk1"/>
                          </a:solidFill>
                          <a:latin typeface="Helvetica"/>
                          <a:ea typeface="宋体"/>
                        </a:defRPr>
                      </a:lvl1pPr>
                      <a:lvl2pPr marL="457200" algn="l" defTabSz="914400" rtl="0" eaLnBrk="1" latinLnBrk="0" hangingPunct="1">
                        <a:defRPr sz="1800" kern="1200">
                          <a:solidFill>
                            <a:schemeClr val="dk1"/>
                          </a:solidFill>
                          <a:latin typeface="Helvetica"/>
                          <a:ea typeface="宋体"/>
                        </a:defRPr>
                      </a:lvl2pPr>
                      <a:lvl3pPr marL="914400" algn="l" defTabSz="914400" rtl="0" eaLnBrk="1" latinLnBrk="0" hangingPunct="1">
                        <a:defRPr sz="1800" kern="1200">
                          <a:solidFill>
                            <a:schemeClr val="dk1"/>
                          </a:solidFill>
                          <a:latin typeface="Helvetica"/>
                          <a:ea typeface="宋体"/>
                        </a:defRPr>
                      </a:lvl3pPr>
                      <a:lvl4pPr marL="1371600" algn="l" defTabSz="914400" rtl="0" eaLnBrk="1" latinLnBrk="0" hangingPunct="1">
                        <a:defRPr sz="1800" kern="1200">
                          <a:solidFill>
                            <a:schemeClr val="dk1"/>
                          </a:solidFill>
                          <a:latin typeface="Helvetica"/>
                          <a:ea typeface="宋体"/>
                        </a:defRPr>
                      </a:lvl4pPr>
                      <a:lvl5pPr marL="1828800" algn="l" defTabSz="914400" rtl="0" eaLnBrk="1" latinLnBrk="0" hangingPunct="1">
                        <a:defRPr sz="1800" kern="1200">
                          <a:solidFill>
                            <a:schemeClr val="dk1"/>
                          </a:solidFill>
                          <a:latin typeface="Helvetica"/>
                          <a:ea typeface="宋体"/>
                        </a:defRPr>
                      </a:lvl5pPr>
                      <a:lvl6pPr marL="2286000" algn="l" defTabSz="914400" rtl="0" eaLnBrk="1" latinLnBrk="0" hangingPunct="1">
                        <a:defRPr sz="1800" kern="1200">
                          <a:solidFill>
                            <a:schemeClr val="dk1"/>
                          </a:solidFill>
                          <a:latin typeface="Helvetica"/>
                          <a:ea typeface="宋体"/>
                        </a:defRPr>
                      </a:lvl6pPr>
                      <a:lvl7pPr marL="2743200" algn="l" defTabSz="914400" rtl="0" eaLnBrk="1" latinLnBrk="0" hangingPunct="1">
                        <a:defRPr sz="1800" kern="1200">
                          <a:solidFill>
                            <a:schemeClr val="dk1"/>
                          </a:solidFill>
                          <a:latin typeface="Helvetica"/>
                          <a:ea typeface="宋体"/>
                        </a:defRPr>
                      </a:lvl7pPr>
                      <a:lvl8pPr marL="3200400" algn="l" defTabSz="914400" rtl="0" eaLnBrk="1" latinLnBrk="0" hangingPunct="1">
                        <a:defRPr sz="1800" kern="1200">
                          <a:solidFill>
                            <a:schemeClr val="dk1"/>
                          </a:solidFill>
                          <a:latin typeface="Helvetica"/>
                          <a:ea typeface="宋体"/>
                        </a:defRPr>
                      </a:lvl8pPr>
                      <a:lvl9pPr marL="3657600" algn="l" defTabSz="914400" rtl="0" eaLnBrk="1" latinLnBrk="0" hangingPunct="1">
                        <a:defRPr sz="1800" kern="1200">
                          <a:solidFill>
                            <a:schemeClr val="dk1"/>
                          </a:solidFill>
                          <a:latin typeface="Helvetica"/>
                          <a:ea typeface="宋体"/>
                        </a:defRPr>
                      </a:lvl9pPr>
                    </a:lstStyle>
                    <a:p>
                      <a:pPr algn="just">
                        <a:spcAft>
                          <a:spcPts val="0"/>
                        </a:spcAft>
                      </a:pPr>
                      <a:r>
                        <a:rPr lang="en-US" sz="1200" kern="100" dirty="0">
                          <a:solidFill>
                            <a:schemeClr val="bg1">
                              <a:lumMod val="10000"/>
                            </a:schemeClr>
                          </a:solidFill>
                          <a:effectLst/>
                        </a:rPr>
                        <a:t>11</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38100" cmpd="sng">
                      <a:solidFill>
                        <a:srgbClr val="FFFF99"/>
                      </a:solidFill>
                    </a:lnT>
                    <a:lnB w="127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B</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381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1"/>
                  </a:ext>
                </a:extLst>
              </a:tr>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B</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kern="1200">
                          <a:solidFill>
                            <a:schemeClr val="dk1"/>
                          </a:solidFill>
                          <a:latin typeface="Helvetica"/>
                          <a:ea typeface="宋体"/>
                        </a:defRPr>
                      </a:lvl1pPr>
                      <a:lvl2pPr marL="457200" algn="l" defTabSz="914400" rtl="0" eaLnBrk="1" latinLnBrk="0" hangingPunct="1">
                        <a:defRPr sz="1800" kern="1200">
                          <a:solidFill>
                            <a:schemeClr val="dk1"/>
                          </a:solidFill>
                          <a:latin typeface="Helvetica"/>
                          <a:ea typeface="宋体"/>
                        </a:defRPr>
                      </a:lvl2pPr>
                      <a:lvl3pPr marL="914400" algn="l" defTabSz="914400" rtl="0" eaLnBrk="1" latinLnBrk="0" hangingPunct="1">
                        <a:defRPr sz="1800" kern="1200">
                          <a:solidFill>
                            <a:schemeClr val="dk1"/>
                          </a:solidFill>
                          <a:latin typeface="Helvetica"/>
                          <a:ea typeface="宋体"/>
                        </a:defRPr>
                      </a:lvl3pPr>
                      <a:lvl4pPr marL="1371600" algn="l" defTabSz="914400" rtl="0" eaLnBrk="1" latinLnBrk="0" hangingPunct="1">
                        <a:defRPr sz="1800" kern="1200">
                          <a:solidFill>
                            <a:schemeClr val="dk1"/>
                          </a:solidFill>
                          <a:latin typeface="Helvetica"/>
                          <a:ea typeface="宋体"/>
                        </a:defRPr>
                      </a:lvl4pPr>
                      <a:lvl5pPr marL="1828800" algn="l" defTabSz="914400" rtl="0" eaLnBrk="1" latinLnBrk="0" hangingPunct="1">
                        <a:defRPr sz="1800" kern="1200">
                          <a:solidFill>
                            <a:schemeClr val="dk1"/>
                          </a:solidFill>
                          <a:latin typeface="Helvetica"/>
                          <a:ea typeface="宋体"/>
                        </a:defRPr>
                      </a:lvl5pPr>
                      <a:lvl6pPr marL="2286000" algn="l" defTabSz="914400" rtl="0" eaLnBrk="1" latinLnBrk="0" hangingPunct="1">
                        <a:defRPr sz="1800" kern="1200">
                          <a:solidFill>
                            <a:schemeClr val="dk1"/>
                          </a:solidFill>
                          <a:latin typeface="Helvetica"/>
                          <a:ea typeface="宋体"/>
                        </a:defRPr>
                      </a:lvl6pPr>
                      <a:lvl7pPr marL="2743200" algn="l" defTabSz="914400" rtl="0" eaLnBrk="1" latinLnBrk="0" hangingPunct="1">
                        <a:defRPr sz="1800" kern="1200">
                          <a:solidFill>
                            <a:schemeClr val="dk1"/>
                          </a:solidFill>
                          <a:latin typeface="Helvetica"/>
                          <a:ea typeface="宋体"/>
                        </a:defRPr>
                      </a:lvl7pPr>
                      <a:lvl8pPr marL="3200400" algn="l" defTabSz="914400" rtl="0" eaLnBrk="1" latinLnBrk="0" hangingPunct="1">
                        <a:defRPr sz="1800" kern="1200">
                          <a:solidFill>
                            <a:schemeClr val="dk1"/>
                          </a:solidFill>
                          <a:latin typeface="Helvetica"/>
                          <a:ea typeface="宋体"/>
                        </a:defRPr>
                      </a:lvl8pPr>
                      <a:lvl9pPr marL="3657600" algn="l" defTabSz="914400" rtl="0" eaLnBrk="1" latinLnBrk="0" hangingPunct="1">
                        <a:defRPr sz="1800" kern="1200">
                          <a:solidFill>
                            <a:schemeClr val="dk1"/>
                          </a:solidFill>
                          <a:latin typeface="Helvetica"/>
                          <a:ea typeface="宋体"/>
                        </a:defRPr>
                      </a:lvl9pPr>
                    </a:lstStyle>
                    <a:p>
                      <a:pPr algn="just">
                        <a:spcAft>
                          <a:spcPts val="0"/>
                        </a:spcAft>
                      </a:pPr>
                      <a:r>
                        <a:rPr lang="en-US" sz="1200" kern="100" dirty="0">
                          <a:solidFill>
                            <a:schemeClr val="bg1">
                              <a:lumMod val="10000"/>
                            </a:schemeClr>
                          </a:solidFill>
                          <a:effectLst/>
                        </a:rPr>
                        <a:t>6</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B</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2"/>
                  </a:ext>
                </a:extLst>
              </a:tr>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C</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kern="1200">
                          <a:solidFill>
                            <a:schemeClr val="dk1"/>
                          </a:solidFill>
                          <a:latin typeface="Helvetica"/>
                          <a:ea typeface="宋体"/>
                        </a:defRPr>
                      </a:lvl1pPr>
                      <a:lvl2pPr marL="457200" algn="l" defTabSz="914400" rtl="0" eaLnBrk="1" latinLnBrk="0" hangingPunct="1">
                        <a:defRPr sz="1800" kern="1200">
                          <a:solidFill>
                            <a:schemeClr val="dk1"/>
                          </a:solidFill>
                          <a:latin typeface="Helvetica"/>
                          <a:ea typeface="宋体"/>
                        </a:defRPr>
                      </a:lvl2pPr>
                      <a:lvl3pPr marL="914400" algn="l" defTabSz="914400" rtl="0" eaLnBrk="1" latinLnBrk="0" hangingPunct="1">
                        <a:defRPr sz="1800" kern="1200">
                          <a:solidFill>
                            <a:schemeClr val="dk1"/>
                          </a:solidFill>
                          <a:latin typeface="Helvetica"/>
                          <a:ea typeface="宋体"/>
                        </a:defRPr>
                      </a:lvl3pPr>
                      <a:lvl4pPr marL="1371600" algn="l" defTabSz="914400" rtl="0" eaLnBrk="1" latinLnBrk="0" hangingPunct="1">
                        <a:defRPr sz="1800" kern="1200">
                          <a:solidFill>
                            <a:schemeClr val="dk1"/>
                          </a:solidFill>
                          <a:latin typeface="Helvetica"/>
                          <a:ea typeface="宋体"/>
                        </a:defRPr>
                      </a:lvl4pPr>
                      <a:lvl5pPr marL="1828800" algn="l" defTabSz="914400" rtl="0" eaLnBrk="1" latinLnBrk="0" hangingPunct="1">
                        <a:defRPr sz="1800" kern="1200">
                          <a:solidFill>
                            <a:schemeClr val="dk1"/>
                          </a:solidFill>
                          <a:latin typeface="Helvetica"/>
                          <a:ea typeface="宋体"/>
                        </a:defRPr>
                      </a:lvl5pPr>
                      <a:lvl6pPr marL="2286000" algn="l" defTabSz="914400" rtl="0" eaLnBrk="1" latinLnBrk="0" hangingPunct="1">
                        <a:defRPr sz="1800" kern="1200">
                          <a:solidFill>
                            <a:schemeClr val="dk1"/>
                          </a:solidFill>
                          <a:latin typeface="Helvetica"/>
                          <a:ea typeface="宋体"/>
                        </a:defRPr>
                      </a:lvl6pPr>
                      <a:lvl7pPr marL="2743200" algn="l" defTabSz="914400" rtl="0" eaLnBrk="1" latinLnBrk="0" hangingPunct="1">
                        <a:defRPr sz="1800" kern="1200">
                          <a:solidFill>
                            <a:schemeClr val="dk1"/>
                          </a:solidFill>
                          <a:latin typeface="Helvetica"/>
                          <a:ea typeface="宋体"/>
                        </a:defRPr>
                      </a:lvl7pPr>
                      <a:lvl8pPr marL="3200400" algn="l" defTabSz="914400" rtl="0" eaLnBrk="1" latinLnBrk="0" hangingPunct="1">
                        <a:defRPr sz="1800" kern="1200">
                          <a:solidFill>
                            <a:schemeClr val="dk1"/>
                          </a:solidFill>
                          <a:latin typeface="Helvetica"/>
                          <a:ea typeface="宋体"/>
                        </a:defRPr>
                      </a:lvl8pPr>
                      <a:lvl9pPr marL="3657600" algn="l" defTabSz="914400" rtl="0" eaLnBrk="1" latinLnBrk="0" hangingPunct="1">
                        <a:defRPr sz="1800" kern="1200">
                          <a:solidFill>
                            <a:schemeClr val="dk1"/>
                          </a:solidFill>
                          <a:latin typeface="Helvetica"/>
                          <a:ea typeface="宋体"/>
                        </a:defRPr>
                      </a:lvl9pPr>
                    </a:lstStyle>
                    <a:p>
                      <a:pPr algn="just">
                        <a:spcAft>
                          <a:spcPts val="0"/>
                        </a:spcAft>
                      </a:pPr>
                      <a:r>
                        <a:rPr lang="en-US" sz="1200" kern="100" dirty="0">
                          <a:solidFill>
                            <a:schemeClr val="bg1">
                              <a:lumMod val="10000"/>
                            </a:schemeClr>
                          </a:solidFill>
                          <a:effectLst/>
                        </a:rPr>
                        <a:t>0</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3"/>
                  </a:ext>
                </a:extLst>
              </a:tr>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D</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kern="1200">
                          <a:solidFill>
                            <a:schemeClr val="dk1"/>
                          </a:solidFill>
                          <a:latin typeface="Helvetica"/>
                          <a:ea typeface="宋体"/>
                        </a:defRPr>
                      </a:lvl1pPr>
                      <a:lvl2pPr marL="457200" algn="l" defTabSz="914400" rtl="0" eaLnBrk="1" latinLnBrk="0" hangingPunct="1">
                        <a:defRPr sz="1800" kern="1200">
                          <a:solidFill>
                            <a:schemeClr val="dk1"/>
                          </a:solidFill>
                          <a:latin typeface="Helvetica"/>
                          <a:ea typeface="宋体"/>
                        </a:defRPr>
                      </a:lvl2pPr>
                      <a:lvl3pPr marL="914400" algn="l" defTabSz="914400" rtl="0" eaLnBrk="1" latinLnBrk="0" hangingPunct="1">
                        <a:defRPr sz="1800" kern="1200">
                          <a:solidFill>
                            <a:schemeClr val="dk1"/>
                          </a:solidFill>
                          <a:latin typeface="Helvetica"/>
                          <a:ea typeface="宋体"/>
                        </a:defRPr>
                      </a:lvl3pPr>
                      <a:lvl4pPr marL="1371600" algn="l" defTabSz="914400" rtl="0" eaLnBrk="1" latinLnBrk="0" hangingPunct="1">
                        <a:defRPr sz="1800" kern="1200">
                          <a:solidFill>
                            <a:schemeClr val="dk1"/>
                          </a:solidFill>
                          <a:latin typeface="Helvetica"/>
                          <a:ea typeface="宋体"/>
                        </a:defRPr>
                      </a:lvl4pPr>
                      <a:lvl5pPr marL="1828800" algn="l" defTabSz="914400" rtl="0" eaLnBrk="1" latinLnBrk="0" hangingPunct="1">
                        <a:defRPr sz="1800" kern="1200">
                          <a:solidFill>
                            <a:schemeClr val="dk1"/>
                          </a:solidFill>
                          <a:latin typeface="Helvetica"/>
                          <a:ea typeface="宋体"/>
                        </a:defRPr>
                      </a:lvl5pPr>
                      <a:lvl6pPr marL="2286000" algn="l" defTabSz="914400" rtl="0" eaLnBrk="1" latinLnBrk="0" hangingPunct="1">
                        <a:defRPr sz="1800" kern="1200">
                          <a:solidFill>
                            <a:schemeClr val="dk1"/>
                          </a:solidFill>
                          <a:latin typeface="Helvetica"/>
                          <a:ea typeface="宋体"/>
                        </a:defRPr>
                      </a:lvl6pPr>
                      <a:lvl7pPr marL="2743200" algn="l" defTabSz="914400" rtl="0" eaLnBrk="1" latinLnBrk="0" hangingPunct="1">
                        <a:defRPr sz="1800" kern="1200">
                          <a:solidFill>
                            <a:schemeClr val="dk1"/>
                          </a:solidFill>
                          <a:latin typeface="Helvetica"/>
                          <a:ea typeface="宋体"/>
                        </a:defRPr>
                      </a:lvl7pPr>
                      <a:lvl8pPr marL="3200400" algn="l" defTabSz="914400" rtl="0" eaLnBrk="1" latinLnBrk="0" hangingPunct="1">
                        <a:defRPr sz="1800" kern="1200">
                          <a:solidFill>
                            <a:schemeClr val="dk1"/>
                          </a:solidFill>
                          <a:latin typeface="Helvetica"/>
                          <a:ea typeface="宋体"/>
                        </a:defRPr>
                      </a:lvl8pPr>
                      <a:lvl9pPr marL="3657600" algn="l" defTabSz="914400" rtl="0" eaLnBrk="1" latinLnBrk="0" hangingPunct="1">
                        <a:defRPr sz="1800" kern="1200">
                          <a:solidFill>
                            <a:schemeClr val="dk1"/>
                          </a:solidFill>
                          <a:latin typeface="Helvetica"/>
                          <a:ea typeface="宋体"/>
                        </a:defRPr>
                      </a:lvl9pPr>
                    </a:lstStyle>
                    <a:p>
                      <a:pPr algn="just">
                        <a:spcAft>
                          <a:spcPts val="0"/>
                        </a:spcAft>
                      </a:pPr>
                      <a:r>
                        <a:rPr lang="en-US" sz="1200" kern="100" dirty="0">
                          <a:solidFill>
                            <a:schemeClr val="bg1">
                              <a:lumMod val="10000"/>
                            </a:schemeClr>
                          </a:solidFill>
                          <a:effectLst/>
                        </a:rPr>
                        <a:t>3</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D</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4"/>
                  </a:ext>
                </a:extLst>
              </a:tr>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E</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381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kern="1200">
                          <a:solidFill>
                            <a:schemeClr val="dk1"/>
                          </a:solidFill>
                          <a:latin typeface="Helvetica"/>
                          <a:ea typeface="宋体"/>
                        </a:defRPr>
                      </a:lvl1pPr>
                      <a:lvl2pPr marL="457200" algn="l" defTabSz="914400" rtl="0" eaLnBrk="1" latinLnBrk="0" hangingPunct="1">
                        <a:defRPr sz="1800" kern="1200">
                          <a:solidFill>
                            <a:schemeClr val="dk1"/>
                          </a:solidFill>
                          <a:latin typeface="Helvetica"/>
                          <a:ea typeface="宋体"/>
                        </a:defRPr>
                      </a:lvl2pPr>
                      <a:lvl3pPr marL="914400" algn="l" defTabSz="914400" rtl="0" eaLnBrk="1" latinLnBrk="0" hangingPunct="1">
                        <a:defRPr sz="1800" kern="1200">
                          <a:solidFill>
                            <a:schemeClr val="dk1"/>
                          </a:solidFill>
                          <a:latin typeface="Helvetica"/>
                          <a:ea typeface="宋体"/>
                        </a:defRPr>
                      </a:lvl3pPr>
                      <a:lvl4pPr marL="1371600" algn="l" defTabSz="914400" rtl="0" eaLnBrk="1" latinLnBrk="0" hangingPunct="1">
                        <a:defRPr sz="1800" kern="1200">
                          <a:solidFill>
                            <a:schemeClr val="dk1"/>
                          </a:solidFill>
                          <a:latin typeface="Helvetica"/>
                          <a:ea typeface="宋体"/>
                        </a:defRPr>
                      </a:lvl4pPr>
                      <a:lvl5pPr marL="1828800" algn="l" defTabSz="914400" rtl="0" eaLnBrk="1" latinLnBrk="0" hangingPunct="1">
                        <a:defRPr sz="1800" kern="1200">
                          <a:solidFill>
                            <a:schemeClr val="dk1"/>
                          </a:solidFill>
                          <a:latin typeface="Helvetica"/>
                          <a:ea typeface="宋体"/>
                        </a:defRPr>
                      </a:lvl5pPr>
                      <a:lvl6pPr marL="2286000" algn="l" defTabSz="914400" rtl="0" eaLnBrk="1" latinLnBrk="0" hangingPunct="1">
                        <a:defRPr sz="1800" kern="1200">
                          <a:solidFill>
                            <a:schemeClr val="dk1"/>
                          </a:solidFill>
                          <a:latin typeface="Helvetica"/>
                          <a:ea typeface="宋体"/>
                        </a:defRPr>
                      </a:lvl6pPr>
                      <a:lvl7pPr marL="2743200" algn="l" defTabSz="914400" rtl="0" eaLnBrk="1" latinLnBrk="0" hangingPunct="1">
                        <a:defRPr sz="1800" kern="1200">
                          <a:solidFill>
                            <a:schemeClr val="dk1"/>
                          </a:solidFill>
                          <a:latin typeface="Helvetica"/>
                          <a:ea typeface="宋体"/>
                        </a:defRPr>
                      </a:lvl7pPr>
                      <a:lvl8pPr marL="3200400" algn="l" defTabSz="914400" rtl="0" eaLnBrk="1" latinLnBrk="0" hangingPunct="1">
                        <a:defRPr sz="1800" kern="1200">
                          <a:solidFill>
                            <a:schemeClr val="dk1"/>
                          </a:solidFill>
                          <a:latin typeface="Helvetica"/>
                          <a:ea typeface="宋体"/>
                        </a:defRPr>
                      </a:lvl8pPr>
                      <a:lvl9pPr marL="3657600" algn="l" defTabSz="914400" rtl="0" eaLnBrk="1" latinLnBrk="0" hangingPunct="1">
                        <a:defRPr sz="1800" kern="1200">
                          <a:solidFill>
                            <a:schemeClr val="dk1"/>
                          </a:solidFill>
                          <a:latin typeface="Helvetica"/>
                          <a:ea typeface="宋体"/>
                        </a:defRPr>
                      </a:lvl9pPr>
                    </a:lstStyle>
                    <a:p>
                      <a:pPr algn="just">
                        <a:spcAft>
                          <a:spcPts val="0"/>
                        </a:spcAft>
                      </a:pPr>
                      <a:r>
                        <a:rPr lang="en-US" sz="1200" kern="100" dirty="0">
                          <a:solidFill>
                            <a:schemeClr val="bg1">
                              <a:lumMod val="10000"/>
                            </a:schemeClr>
                          </a:solidFill>
                          <a:effectLst/>
                        </a:rPr>
                        <a:t>5</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381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E</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12700" cmpd="sng">
                      <a:solidFill>
                        <a:srgbClr val="FFFF99"/>
                      </a:solidFill>
                    </a:lnT>
                    <a:lnB w="381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5"/>
                  </a:ext>
                </a:extLst>
              </a:tr>
              <a:tr h="232814">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a:solidFill>
                            <a:schemeClr val="bg1">
                              <a:lumMod val="10000"/>
                            </a:schemeClr>
                          </a:solidFill>
                          <a:effectLst/>
                        </a:rPr>
                        <a:t>F</a:t>
                      </a:r>
                      <a:endParaRPr lang="zh-CN" sz="1200" kern="10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381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dirty="0">
                          <a:solidFill>
                            <a:schemeClr val="bg1">
                              <a:lumMod val="10000"/>
                            </a:schemeClr>
                          </a:solidFill>
                          <a:effectLst/>
                        </a:rPr>
                        <a:t>8</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38100" cmpd="sng">
                      <a:solidFill>
                        <a:srgbClr val="FFFF99"/>
                      </a:solidFill>
                    </a:lnT>
                    <a:lnB w="12700" cmpd="sng">
                      <a:solidFill>
                        <a:srgbClr val="FFFF99"/>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Helvetica"/>
                          <a:ea typeface="宋体"/>
                        </a:defRPr>
                      </a:lvl1pPr>
                      <a:lvl2pPr marL="457200" algn="l" defTabSz="914400" rtl="0" eaLnBrk="1" latinLnBrk="0" hangingPunct="1">
                        <a:defRPr sz="1800" b="1" kern="1200">
                          <a:solidFill>
                            <a:schemeClr val="lt1"/>
                          </a:solidFill>
                          <a:latin typeface="Helvetica"/>
                          <a:ea typeface="宋体"/>
                        </a:defRPr>
                      </a:lvl2pPr>
                      <a:lvl3pPr marL="914400" algn="l" defTabSz="914400" rtl="0" eaLnBrk="1" latinLnBrk="0" hangingPunct="1">
                        <a:defRPr sz="1800" b="1" kern="1200">
                          <a:solidFill>
                            <a:schemeClr val="lt1"/>
                          </a:solidFill>
                          <a:latin typeface="Helvetica"/>
                          <a:ea typeface="宋体"/>
                        </a:defRPr>
                      </a:lvl3pPr>
                      <a:lvl4pPr marL="1371600" algn="l" defTabSz="914400" rtl="0" eaLnBrk="1" latinLnBrk="0" hangingPunct="1">
                        <a:defRPr sz="1800" b="1" kern="1200">
                          <a:solidFill>
                            <a:schemeClr val="lt1"/>
                          </a:solidFill>
                          <a:latin typeface="Helvetica"/>
                          <a:ea typeface="宋体"/>
                        </a:defRPr>
                      </a:lvl4pPr>
                      <a:lvl5pPr marL="1828800" algn="l" defTabSz="914400" rtl="0" eaLnBrk="1" latinLnBrk="0" hangingPunct="1">
                        <a:defRPr sz="1800" b="1" kern="1200">
                          <a:solidFill>
                            <a:schemeClr val="lt1"/>
                          </a:solidFill>
                          <a:latin typeface="Helvetica"/>
                          <a:ea typeface="宋体"/>
                        </a:defRPr>
                      </a:lvl5pPr>
                      <a:lvl6pPr marL="2286000" algn="l" defTabSz="914400" rtl="0" eaLnBrk="1" latinLnBrk="0" hangingPunct="1">
                        <a:defRPr sz="1800" b="1" kern="1200">
                          <a:solidFill>
                            <a:schemeClr val="lt1"/>
                          </a:solidFill>
                          <a:latin typeface="Helvetica"/>
                          <a:ea typeface="宋体"/>
                        </a:defRPr>
                      </a:lvl6pPr>
                      <a:lvl7pPr marL="2743200" algn="l" defTabSz="914400" rtl="0" eaLnBrk="1" latinLnBrk="0" hangingPunct="1">
                        <a:defRPr sz="1800" b="1" kern="1200">
                          <a:solidFill>
                            <a:schemeClr val="lt1"/>
                          </a:solidFill>
                          <a:latin typeface="Helvetica"/>
                          <a:ea typeface="宋体"/>
                        </a:defRPr>
                      </a:lvl7pPr>
                      <a:lvl8pPr marL="3200400" algn="l" defTabSz="914400" rtl="0" eaLnBrk="1" latinLnBrk="0" hangingPunct="1">
                        <a:defRPr sz="1800" b="1" kern="1200">
                          <a:solidFill>
                            <a:schemeClr val="lt1"/>
                          </a:solidFill>
                          <a:latin typeface="Helvetica"/>
                          <a:ea typeface="宋体"/>
                        </a:defRPr>
                      </a:lvl8pPr>
                      <a:lvl9pPr marL="3657600" algn="l" defTabSz="914400" rtl="0" eaLnBrk="1" latinLnBrk="0" hangingPunct="1">
                        <a:defRPr sz="1800" b="1" kern="1200">
                          <a:solidFill>
                            <a:schemeClr val="lt1"/>
                          </a:solidFill>
                          <a:latin typeface="Helvetica"/>
                          <a:ea typeface="宋体"/>
                        </a:defRPr>
                      </a:lvl9pPr>
                    </a:lstStyle>
                    <a:p>
                      <a:pPr algn="just">
                        <a:spcAft>
                          <a:spcPts val="0"/>
                        </a:spcAft>
                      </a:pPr>
                      <a:r>
                        <a:rPr lang="en-US" sz="1200" kern="100" dirty="0">
                          <a:solidFill>
                            <a:schemeClr val="bg1">
                              <a:lumMod val="10000"/>
                            </a:schemeClr>
                          </a:solidFill>
                          <a:effectLst/>
                        </a:rPr>
                        <a:t>B</a:t>
                      </a:r>
                      <a:endParaRPr lang="zh-CN" sz="1200" kern="100" dirty="0">
                        <a:solidFill>
                          <a:schemeClr val="bg1">
                            <a:lumMod val="10000"/>
                          </a:schemeClr>
                        </a:solidFill>
                        <a:effectLst/>
                        <a:latin typeface="Times New Roman"/>
                        <a:ea typeface="宋体"/>
                      </a:endParaRPr>
                    </a:p>
                  </a:txBody>
                  <a:tcPr marL="51434" marR="51434" marT="0" marB="0">
                    <a:lnL w="12700" cmpd="sng">
                      <a:solidFill>
                        <a:srgbClr val="FFFF99"/>
                      </a:solidFill>
                    </a:lnL>
                    <a:lnR w="12700" cmpd="sng">
                      <a:solidFill>
                        <a:srgbClr val="FFFF99"/>
                      </a:solidFill>
                    </a:lnR>
                    <a:lnT w="38100" cmpd="sng">
                      <a:solidFill>
                        <a:srgbClr val="FFFF99"/>
                      </a:solidFill>
                    </a:lnT>
                    <a:lnB w="12700" cmpd="sng">
                      <a:solidFill>
                        <a:srgbClr val="FFFF99"/>
                      </a:solid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8351E7FF-22A9-4A78-AC22-FD8FEDEF8E49}"/>
              </a:ext>
            </a:extLst>
          </p:cNvPr>
          <p:cNvSpPr txBox="1"/>
          <p:nvPr/>
        </p:nvSpPr>
        <p:spPr>
          <a:xfrm>
            <a:off x="224777" y="4409450"/>
            <a:ext cx="446276" cy="20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bg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68580" tIns="0" rIns="68580" bIns="34290" rtlCol="0" anchor="ctr">
            <a:spAutoFit/>
          </a:bodyPr>
          <a:lstStyle>
            <a:defPPr>
              <a:defRPr lang="zh-CN"/>
            </a:defPPr>
            <a:lvl1pPr indent="-228600">
              <a:lnSpc>
                <a:spcPct val="90000"/>
              </a:lnSpc>
              <a:spcBef>
                <a:spcPts val="1000"/>
              </a:spcBef>
              <a:buFont typeface="Arial" pitchFamily="34" charset="0"/>
              <a:buNone/>
              <a:tabLst>
                <a:tab pos="158750" algn="l"/>
              </a:tabLst>
              <a:defRPr sz="1600">
                <a:solidFill>
                  <a:schemeClr val="bg1">
                    <a:lumMod val="10000"/>
                  </a:schemeClr>
                </a:solidFill>
                <a:latin typeface="微软雅黑" panose="020B0503020204020204" pitchFamily="34" charset="-122"/>
                <a:ea typeface="微软雅黑" panose="020B0503020204020204" pitchFamily="34" charset="-122"/>
                <a:cs typeface="Times New Roman" pitchFamily="18" charset="0"/>
              </a:defRPr>
            </a:lvl1pPr>
          </a:lstStyle>
          <a:p>
            <a:r>
              <a:rPr lang="zh-CN" altLang="en-US" sz="1200" dirty="0"/>
              <a:t>答：</a:t>
            </a:r>
          </a:p>
        </p:txBody>
      </p:sp>
    </p:spTree>
    <p:extLst>
      <p:ext uri="{BB962C8B-B14F-4D97-AF65-F5344CB8AC3E}">
        <p14:creationId xmlns:p14="http://schemas.microsoft.com/office/powerpoint/2010/main" val="83613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Routing</a:t>
            </a:r>
          </a:p>
        </p:txBody>
      </p:sp>
      <p:sp>
        <p:nvSpPr>
          <p:cNvPr id="3" name="Text Placeholder 2"/>
          <p:cNvSpPr>
            <a:spLocks noGrp="1"/>
          </p:cNvSpPr>
          <p:nvPr>
            <p:ph type="body" idx="1"/>
          </p:nvPr>
        </p:nvSpPr>
        <p:spPr/>
        <p:txBody>
          <a:bodyPr/>
          <a:lstStyle/>
          <a:p>
            <a:r>
              <a:rPr lang="en-US" altLang="zh-CN" u="sng" dirty="0">
                <a:ea typeface="宋体" panose="02010600030101010101" pitchFamily="2" charset="-122"/>
              </a:rPr>
              <a:t>Link state</a:t>
            </a:r>
            <a:r>
              <a:rPr lang="en-US" altLang="zh-CN" dirty="0">
                <a:ea typeface="宋体" panose="02010600030101010101" pitchFamily="2" charset="-122"/>
              </a:rPr>
              <a:t> is an alternative to distance vector</a:t>
            </a:r>
          </a:p>
          <a:p>
            <a:pPr lvl="1"/>
            <a:r>
              <a:rPr lang="en-US" altLang="zh-CN" dirty="0">
                <a:solidFill>
                  <a:srgbClr val="0000FF"/>
                </a:solidFill>
              </a:rPr>
              <a:t>“tell all which neighbors I have”</a:t>
            </a:r>
            <a:endParaRPr lang="en-US" altLang="zh-CN" dirty="0">
              <a:solidFill>
                <a:srgbClr val="0000FF"/>
              </a:solidFill>
              <a:ea typeface="宋体" panose="02010600030101010101" pitchFamily="2" charset="-122"/>
            </a:endParaRPr>
          </a:p>
          <a:p>
            <a:pPr lvl="1"/>
            <a:r>
              <a:rPr lang="en-US" altLang="zh-CN" dirty="0">
                <a:ea typeface="宋体" panose="02010600030101010101" pitchFamily="2" charset="-122"/>
              </a:rPr>
              <a:t>More computation but simpler dynamics</a:t>
            </a:r>
          </a:p>
          <a:p>
            <a:pPr lvl="1"/>
            <a:r>
              <a:rPr lang="en-US" altLang="zh-CN" dirty="0">
                <a:ea typeface="宋体" panose="02010600030101010101" pitchFamily="2" charset="-122"/>
              </a:rPr>
              <a:t>Widely used in the Internet (OSPF, ISIS)</a:t>
            </a:r>
          </a:p>
          <a:p>
            <a:r>
              <a:rPr lang="en-US" altLang="zh-CN" dirty="0">
                <a:ea typeface="宋体" panose="02010600030101010101" pitchFamily="2" charset="-122"/>
              </a:rPr>
              <a:t>Algorithm:</a:t>
            </a:r>
          </a:p>
          <a:p>
            <a:pPr lvl="1"/>
            <a:r>
              <a:rPr lang="en-US" dirty="0"/>
              <a:t>Discover neighbors, learn network addresses</a:t>
            </a:r>
          </a:p>
          <a:p>
            <a:pPr lvl="1"/>
            <a:r>
              <a:rPr lang="en-US" dirty="0"/>
              <a:t>Set distance/cost metric to each neighbor</a:t>
            </a:r>
          </a:p>
          <a:p>
            <a:pPr lvl="1"/>
            <a:r>
              <a:rPr lang="en-US" dirty="0"/>
              <a:t>Construct packet telling all it has learned</a:t>
            </a:r>
          </a:p>
          <a:p>
            <a:pPr lvl="1"/>
            <a:r>
              <a:rPr lang="en-US" dirty="0"/>
              <a:t>Send packet to, receive packets from other routers</a:t>
            </a:r>
          </a:p>
          <a:p>
            <a:pPr lvl="1"/>
            <a:r>
              <a:rPr lang="en-US" dirty="0"/>
              <a:t>Compute shortest path to every other router</a:t>
            </a:r>
          </a:p>
        </p:txBody>
      </p:sp>
    </p:spTree>
    <p:extLst>
      <p:ext uri="{BB962C8B-B14F-4D97-AF65-F5344CB8AC3E}">
        <p14:creationId xmlns:p14="http://schemas.microsoft.com/office/powerpoint/2010/main" val="343346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Learning about the Neighbors</a:t>
            </a:r>
          </a:p>
        </p:txBody>
      </p:sp>
      <p:sp>
        <p:nvSpPr>
          <p:cNvPr id="3" name="Text Placeholder 2"/>
          <p:cNvSpPr>
            <a:spLocks noGrp="1"/>
          </p:cNvSpPr>
          <p:nvPr>
            <p:ph type="body" idx="1"/>
          </p:nvPr>
        </p:nvSpPr>
        <p:spPr/>
        <p:txBody>
          <a:bodyPr/>
          <a:lstStyle/>
          <a:p>
            <a:pPr algn="ctr"/>
            <a:r>
              <a:rPr lang="en-US" dirty="0"/>
              <a:t>(a) Nine routers and a broadcast LAN. (b) A graph model of (a).</a:t>
            </a:r>
          </a:p>
        </p:txBody>
      </p:sp>
      <p:pic>
        <p:nvPicPr>
          <p:cNvPr id="4" name="Picture Placeholder 3" descr="Short Description: &#10;An illustration shows nine routers connected through a LAN and respective graph model.&#10;&#10;Long Description: &#10;The illustration shows a base line representing LAN with routers A and B connected along a vertical line on the left, routers C, D, and E on three vertices of a triangle connected to the LAN in the middle, and routers F, G, H, and I on four vertices of a diamond connected to the LAN on the right. The graph model shows point N representing LAN. Routers A and B are connected along a slanted line meeting N, routers C, D, and E on three vertices of a triangle connected to N, and routers F, G, H, and I on four vertices of a square connected to 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9275" y="1512887"/>
            <a:ext cx="7785449" cy="3101745"/>
          </a:xfrm>
        </p:spPr>
      </p:pic>
    </p:spTree>
    <p:extLst>
      <p:ext uri="{BB962C8B-B14F-4D97-AF65-F5344CB8AC3E}">
        <p14:creationId xmlns:p14="http://schemas.microsoft.com/office/powerpoint/2010/main" val="1648406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Building Link State Packets</a:t>
            </a:r>
          </a:p>
        </p:txBody>
      </p:sp>
      <p:sp>
        <p:nvSpPr>
          <p:cNvPr id="7" name="Text Placeholder 6"/>
          <p:cNvSpPr>
            <a:spLocks noGrp="1"/>
          </p:cNvSpPr>
          <p:nvPr>
            <p:ph type="body" idx="1"/>
          </p:nvPr>
        </p:nvSpPr>
        <p:spPr/>
        <p:txBody>
          <a:bodyPr/>
          <a:lstStyle/>
          <a:p>
            <a:pPr algn="ctr"/>
            <a:r>
              <a:rPr lang="en-US" dirty="0"/>
              <a:t>(a) A network. (b) The link state packets for this network.</a:t>
            </a:r>
          </a:p>
        </p:txBody>
      </p:sp>
      <p:pic>
        <p:nvPicPr>
          <p:cNvPr id="9" name="Picture Placeholder 8" descr="Short Description: &#10;An illustration shows a network and the link state packets for this network.&#10;&#10;Long Description: &#10;The illustration shows hexagon with nodes (vertices) as A, B, C, D, F, and E in sequence in clockwise direction. The communication lines as labeled as follows. A B, 4. B C, 2. C D, 3. D F, 7. F, E, 8. E C, 1. B F, 6. The link state packets for this network shows following tables.&#10;A Blank&#10;Seq. Blank&#10;Age Blank&#10;B 4&#10;E 5&#10;Link&#10;B Blank&#10;Seq. Blank&#10;Age Blank&#10;A 4&#10;C 2&#10;F 6&#10;State&#10;C Blank&#10;Seq. Blank&#10;Age Blank&#10;B 2&#10;D 3&#10;E 1&#10;&#10;D Blank&#10;Seq. Blank&#10;Age Blank&#10;C 3&#10;F 7&#10;&#10;Packets&#10;E Blank&#10;Seq. Blank&#10;Age Blank&#10;A 5&#10;C 1&#10;F 8&#10;&#10;F Blank&#10;Seq. Blank&#10;Age Blank&#10;B 6&#10;D 7&#10;E 8"/>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52753" y="2948727"/>
            <a:ext cx="7238494" cy="2102244"/>
          </a:xfrm>
        </p:spPr>
      </p:pic>
      <p:sp>
        <p:nvSpPr>
          <p:cNvPr id="2" name="矩形 1">
            <a:extLst>
              <a:ext uri="{FF2B5EF4-FFF2-40B4-BE49-F238E27FC236}">
                <a16:creationId xmlns:a16="http://schemas.microsoft.com/office/drawing/2014/main" id="{1D5F6799-A435-4F96-9B17-BD309446C016}"/>
              </a:ext>
            </a:extLst>
          </p:cNvPr>
          <p:cNvSpPr/>
          <p:nvPr/>
        </p:nvSpPr>
        <p:spPr>
          <a:xfrm>
            <a:off x="508510" y="1743473"/>
            <a:ext cx="8229600" cy="707886"/>
          </a:xfrm>
          <a:prstGeom prst="rect">
            <a:avLst/>
          </a:prstGeom>
        </p:spPr>
        <p:txBody>
          <a:bodyPr wrap="square">
            <a:spAutoFit/>
          </a:bodyPr>
          <a:lstStyle/>
          <a:p>
            <a:r>
              <a:rPr lang="en-US" altLang="zh-CN" sz="2000" dirty="0">
                <a:ea typeface="宋体" panose="02010600030101010101" pitchFamily="2" charset="-122"/>
              </a:rPr>
              <a:t>LSP (Link State Packet) for a node lists neighbors and weights of links to reach them</a:t>
            </a:r>
          </a:p>
        </p:txBody>
      </p:sp>
    </p:spTree>
    <p:extLst>
      <p:ext uri="{BB962C8B-B14F-4D97-AF65-F5344CB8AC3E}">
        <p14:creationId xmlns:p14="http://schemas.microsoft.com/office/powerpoint/2010/main" val="2447048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Distributing the Link State Packets</a:t>
            </a:r>
          </a:p>
        </p:txBody>
      </p:sp>
      <p:sp>
        <p:nvSpPr>
          <p:cNvPr id="7" name="Text Placeholder 6"/>
          <p:cNvSpPr>
            <a:spLocks noGrp="1"/>
          </p:cNvSpPr>
          <p:nvPr>
            <p:ph type="body" idx="1"/>
          </p:nvPr>
        </p:nvSpPr>
        <p:spPr>
          <a:xfrm>
            <a:off x="365760" y="5331387"/>
            <a:ext cx="8229600" cy="1018367"/>
          </a:xfrm>
        </p:spPr>
        <p:txBody>
          <a:bodyPr/>
          <a:lstStyle/>
          <a:p>
            <a:pPr algn="ctr"/>
            <a:r>
              <a:rPr lang="en-US" dirty="0"/>
              <a:t>The packet buffer for router </a:t>
            </a:r>
            <a:r>
              <a:rPr lang="en-US" i="1" dirty="0"/>
              <a:t>B</a:t>
            </a:r>
            <a:r>
              <a:rPr lang="en-US" dirty="0"/>
              <a:t> in Fig. 5-12(a)</a:t>
            </a:r>
          </a:p>
        </p:txBody>
      </p:sp>
      <p:pic>
        <p:nvPicPr>
          <p:cNvPr id="8" name="Picture Placeholder 7" descr="Short Description: &#10;A table provides the packet buffer for router B in figure 5 12 a.&#10;&#10;Long Description:  &#10;The table has nine columns and five rows. The column headings are as follows from left to right. Source, seq., age, send flags A, send flags C, send flags F, a c k flags A, a c k flags C, a c k flags F, and data. The table data is as follows. &#10;Row 1. Source, A. Seq., 21. Age, 60. Send flags A, 0. Send flags C, 1. Send flags F, 1. A c k flags A, 1. A c k flags C, 0. A c k flags F, 0. Data, blank.&#10;Row 2. Source, F. Seq., 21. Age, 60. Send flags A, 1. Send flags C, 1. Send flags F, 0. A c k flags A, 0. A c k flags C, 0. A c k flags F, 1. Data, blank.&#10;Row 3. Source, E. Seq., 21. Age, 59. Send flags A, 0. Send flags C, 1. Send flags F, 0. A c k flags A, 1. A c k flags C, 0. A c k flags F, 1. Data, blank.&#10;Row 4. Source, C. Seq., 20. Age, 60. Send flags A, 1. Send flags C, 0. Send flags F, 1. A c k flags A, 0. A c k flags C, 1. A c k flags F, 0. Data, blank.&#10;Row 5. Source, D. Seq., 21. Age, 59. Send flags A, 1. Send flags C, 0. Send flags F, 0. A c k flags A, 0. A c k flags C, 1. A c k flags F, 1. Data, blank.&#10;&#10;&#10;&#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87552" y="3609024"/>
            <a:ext cx="6553400" cy="2231546"/>
          </a:xfrm>
        </p:spPr>
      </p:pic>
      <p:sp>
        <p:nvSpPr>
          <p:cNvPr id="2" name="矩形 1">
            <a:extLst>
              <a:ext uri="{FF2B5EF4-FFF2-40B4-BE49-F238E27FC236}">
                <a16:creationId xmlns:a16="http://schemas.microsoft.com/office/drawing/2014/main" id="{00DE415D-B263-4424-A111-B345B1F1053C}"/>
              </a:ext>
            </a:extLst>
          </p:cNvPr>
          <p:cNvSpPr/>
          <p:nvPr/>
        </p:nvSpPr>
        <p:spPr>
          <a:xfrm>
            <a:off x="603504" y="1498104"/>
            <a:ext cx="7833360" cy="1323439"/>
          </a:xfrm>
          <a:prstGeom prst="rect">
            <a:avLst/>
          </a:prstGeom>
        </p:spPr>
        <p:txBody>
          <a:bodyPr wrap="square">
            <a:spAutoFit/>
          </a:bodyPr>
          <a:lstStyle/>
          <a:p>
            <a:r>
              <a:rPr lang="en-US" altLang="zh-CN" sz="2000" dirty="0">
                <a:ea typeface="宋体" panose="02010600030101010101" pitchFamily="2" charset="-122"/>
              </a:rPr>
              <a:t>Seq. number and age are used for reliable flooding</a:t>
            </a:r>
          </a:p>
          <a:p>
            <a:pPr marL="342900" lvl="1" indent="-342900">
              <a:buFont typeface="Arial" panose="020B0604020202020204" pitchFamily="34" charset="0"/>
              <a:buChar char="•"/>
            </a:pPr>
            <a:r>
              <a:rPr lang="en-US" altLang="zh-CN" sz="2000" dirty="0">
                <a:ea typeface="宋体" panose="02010600030101010101" pitchFamily="2" charset="-122"/>
              </a:rPr>
              <a:t>New LSPs are acknowledged on the lines they are received and sent on all other lines </a:t>
            </a:r>
          </a:p>
          <a:p>
            <a:pPr marL="342900" lvl="1" indent="-342900">
              <a:buFont typeface="Arial" panose="020B0604020202020204" pitchFamily="34" charset="0"/>
              <a:buChar char="•"/>
            </a:pPr>
            <a:r>
              <a:rPr lang="en-US" altLang="zh-CN" sz="2000" dirty="0">
                <a:ea typeface="宋体" panose="02010600030101010101" pitchFamily="2" charset="-122"/>
              </a:rPr>
              <a:t>Example shows the LSP database at router B</a:t>
            </a:r>
          </a:p>
        </p:txBody>
      </p:sp>
      <p:pic>
        <p:nvPicPr>
          <p:cNvPr id="9" name="图片 8">
            <a:extLst>
              <a:ext uri="{FF2B5EF4-FFF2-40B4-BE49-F238E27FC236}">
                <a16:creationId xmlns:a16="http://schemas.microsoft.com/office/drawing/2014/main" id="{55EFC4A4-3BDE-4C82-97AB-7AB65444230E}"/>
              </a:ext>
            </a:extLst>
          </p:cNvPr>
          <p:cNvPicPr>
            <a:picLocks noChangeAspect="1"/>
          </p:cNvPicPr>
          <p:nvPr/>
        </p:nvPicPr>
        <p:blipFill>
          <a:blip r:embed="rId4"/>
          <a:stretch>
            <a:fillRect/>
          </a:stretch>
        </p:blipFill>
        <p:spPr>
          <a:xfrm>
            <a:off x="6302604" y="2317940"/>
            <a:ext cx="2004872" cy="1563799"/>
          </a:xfrm>
          <a:prstGeom prst="rect">
            <a:avLst/>
          </a:prstGeom>
        </p:spPr>
      </p:pic>
      <p:sp>
        <p:nvSpPr>
          <p:cNvPr id="3" name="矩形 2">
            <a:extLst>
              <a:ext uri="{FF2B5EF4-FFF2-40B4-BE49-F238E27FC236}">
                <a16:creationId xmlns:a16="http://schemas.microsoft.com/office/drawing/2014/main" id="{EC3D051D-8574-484C-BDD5-3B1BAAAE655A}"/>
              </a:ext>
            </a:extLst>
          </p:cNvPr>
          <p:cNvSpPr/>
          <p:nvPr/>
        </p:nvSpPr>
        <p:spPr>
          <a:xfrm>
            <a:off x="1082949" y="2872883"/>
            <a:ext cx="2370105" cy="584775"/>
          </a:xfrm>
          <a:prstGeom prst="rect">
            <a:avLst/>
          </a:prstGeom>
        </p:spPr>
        <p:txBody>
          <a:bodyPr wrap="square">
            <a:spAutoFit/>
          </a:bodyPr>
          <a:lstStyle/>
          <a:p>
            <a:r>
              <a:rPr lang="zh-CN" altLang="en-US" sz="1600" dirty="0"/>
              <a:t>the packet must be sent on the indicated link</a:t>
            </a:r>
          </a:p>
        </p:txBody>
      </p:sp>
      <p:sp>
        <p:nvSpPr>
          <p:cNvPr id="4" name="矩形 3">
            <a:extLst>
              <a:ext uri="{FF2B5EF4-FFF2-40B4-BE49-F238E27FC236}">
                <a16:creationId xmlns:a16="http://schemas.microsoft.com/office/drawing/2014/main" id="{F07C6F5B-26DF-48E3-ABAB-D8745C23CD86}"/>
              </a:ext>
            </a:extLst>
          </p:cNvPr>
          <p:cNvSpPr/>
          <p:nvPr/>
        </p:nvSpPr>
        <p:spPr>
          <a:xfrm>
            <a:off x="4264252" y="2872883"/>
            <a:ext cx="2038352" cy="584775"/>
          </a:xfrm>
          <a:prstGeom prst="rect">
            <a:avLst/>
          </a:prstGeom>
        </p:spPr>
        <p:txBody>
          <a:bodyPr wrap="square">
            <a:spAutoFit/>
          </a:bodyPr>
          <a:lstStyle/>
          <a:p>
            <a:r>
              <a:rPr lang="zh-CN" altLang="en-US" sz="1600" dirty="0"/>
              <a:t>it must be acknowledged there</a:t>
            </a:r>
          </a:p>
        </p:txBody>
      </p:sp>
      <p:sp>
        <p:nvSpPr>
          <p:cNvPr id="5" name="矩形 4">
            <a:extLst>
              <a:ext uri="{FF2B5EF4-FFF2-40B4-BE49-F238E27FC236}">
                <a16:creationId xmlns:a16="http://schemas.microsoft.com/office/drawing/2014/main" id="{5571495D-C7BF-4767-93C5-CFF4A23341CC}"/>
              </a:ext>
            </a:extLst>
          </p:cNvPr>
          <p:cNvSpPr/>
          <p:nvPr/>
        </p:nvSpPr>
        <p:spPr>
          <a:xfrm>
            <a:off x="634793" y="3396103"/>
            <a:ext cx="1970584" cy="584775"/>
          </a:xfrm>
          <a:prstGeom prst="rect">
            <a:avLst/>
          </a:prstGeom>
        </p:spPr>
        <p:txBody>
          <a:bodyPr wrap="square">
            <a:spAutoFit/>
          </a:bodyPr>
          <a:lstStyle/>
          <a:p>
            <a:r>
              <a:rPr lang="zh-CN" altLang="en-US" sz="1600" dirty="0"/>
              <a:t>decrement it once per second</a:t>
            </a:r>
          </a:p>
        </p:txBody>
      </p:sp>
      <p:cxnSp>
        <p:nvCxnSpPr>
          <p:cNvPr id="11" name="直接箭头连接符 10">
            <a:extLst>
              <a:ext uri="{FF2B5EF4-FFF2-40B4-BE49-F238E27FC236}">
                <a16:creationId xmlns:a16="http://schemas.microsoft.com/office/drawing/2014/main" id="{E8DE0ADD-0A76-4013-9337-41E8B9A96136}"/>
              </a:ext>
            </a:extLst>
          </p:cNvPr>
          <p:cNvCxnSpPr>
            <a:stCxn id="3" idx="3"/>
          </p:cNvCxnSpPr>
          <p:nvPr/>
        </p:nvCxnSpPr>
        <p:spPr>
          <a:xfrm>
            <a:off x="3453054" y="3165271"/>
            <a:ext cx="363042" cy="443753"/>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C6C866B-AD8C-4C0F-9524-77D177D92E0F}"/>
              </a:ext>
            </a:extLst>
          </p:cNvPr>
          <p:cNvCxnSpPr>
            <a:cxnSpLocks/>
          </p:cNvCxnSpPr>
          <p:nvPr/>
        </p:nvCxnSpPr>
        <p:spPr>
          <a:xfrm>
            <a:off x="2182368" y="3670579"/>
            <a:ext cx="857431" cy="21116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26EE16F-E14F-490F-9A40-9938DEF8DC97}"/>
              </a:ext>
            </a:extLst>
          </p:cNvPr>
          <p:cNvCxnSpPr>
            <a:cxnSpLocks/>
          </p:cNvCxnSpPr>
          <p:nvPr/>
        </p:nvCxnSpPr>
        <p:spPr>
          <a:xfrm flipH="1">
            <a:off x="4627294" y="3361490"/>
            <a:ext cx="360382" cy="185979"/>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096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Hierarchical Routing within a Network</a:t>
            </a:r>
          </a:p>
        </p:txBody>
      </p:sp>
      <p:sp>
        <p:nvSpPr>
          <p:cNvPr id="3" name="Text Placeholder 2"/>
          <p:cNvSpPr>
            <a:spLocks noGrp="1"/>
          </p:cNvSpPr>
          <p:nvPr>
            <p:ph type="body" idx="1"/>
          </p:nvPr>
        </p:nvSpPr>
        <p:spPr>
          <a:xfrm>
            <a:off x="457200" y="5416731"/>
            <a:ext cx="8229600" cy="1018367"/>
          </a:xfrm>
        </p:spPr>
        <p:txBody>
          <a:bodyPr/>
          <a:lstStyle/>
          <a:p>
            <a:pPr algn="ctr"/>
            <a:r>
              <a:rPr lang="en-US" dirty="0"/>
              <a:t>Hierarchical routing</a:t>
            </a:r>
          </a:p>
        </p:txBody>
      </p:sp>
      <p:pic>
        <p:nvPicPr>
          <p:cNvPr id="4" name="Picture Placeholder 3" descr="Short Description: &#10;An illustration depicts the hierarchical routing.&#10;&#10;Long Description: &#10;The illustration shows five interconnected regions with different number of nodes in them as follows.&#10;• Region 1. Three nodes on three vertices of a triangle labeled, 1A, 1B, and 1C.&#10;• Region 2. Four nodes on three vertices of a square labeled, 2A, 2B, 2C, and 2D.&#10;• Region 3. Two nodes joined along a horizontal line labeled, 3A and 3B.&#10;• Region 4. Three nodes on three vertices of a triangle labeled, 4A, 4B, and 4C.&#10;• Region 5. Five nodes on five vertices of a pentagon labeled, 5A, 5B, 5C, 5D, and 5E.&#10;The full table for 1A is as follows.&#10;Dest. Line Hops&#10;1A NA NA&#10;1B 1B 1&#10;1C 1C 1&#10;2A 1B 2&#10;2B 1B 3&#10;2C 1B 3&#10;2D 1B 4&#10;3A 1C 3&#10;3B 1C 2&#10;4A 1C 3&#10;4B 1C 4&#10;4C 1C 4&#10;5A 1C 4&#10;5B 1C 5&#10;5C 1B 5&#10;5D 1C 6&#10;5E 1C 5&#10;The hierarchical table for 1A is as follows.&#10;Dest. Line Hops&#10;1A NA NA&#10;1B 1B 1&#10;1C 1C 1&#10;2 1B 2&#10;3 1C 2&#10;4 1C 3&#10;5 1C 4&#10;&#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11808" y="2620915"/>
            <a:ext cx="5049598" cy="3431021"/>
          </a:xfrm>
        </p:spPr>
      </p:pic>
      <p:sp>
        <p:nvSpPr>
          <p:cNvPr id="2" name="矩形 1">
            <a:extLst>
              <a:ext uri="{FF2B5EF4-FFF2-40B4-BE49-F238E27FC236}">
                <a16:creationId xmlns:a16="http://schemas.microsoft.com/office/drawing/2014/main" id="{5CEEB1B8-0AC5-48DB-A970-CAA9F784DD3F}"/>
              </a:ext>
            </a:extLst>
          </p:cNvPr>
          <p:cNvSpPr/>
          <p:nvPr/>
        </p:nvSpPr>
        <p:spPr>
          <a:xfrm>
            <a:off x="597408" y="1474183"/>
            <a:ext cx="7949184" cy="707886"/>
          </a:xfrm>
          <a:prstGeom prst="rect">
            <a:avLst/>
          </a:prstGeom>
        </p:spPr>
        <p:txBody>
          <a:bodyPr wrap="square">
            <a:spAutoFit/>
          </a:bodyPr>
          <a:lstStyle/>
          <a:p>
            <a:r>
              <a:rPr lang="en-US" altLang="zh-CN" sz="2000" dirty="0">
                <a:ea typeface="宋体" panose="02010600030101010101" pitchFamily="2" charset="-122"/>
              </a:rPr>
              <a:t>Hierarchical routing reduces the work of route computation but may result in slightly longer paths than flat routing</a:t>
            </a:r>
          </a:p>
        </p:txBody>
      </p:sp>
      <p:sp>
        <p:nvSpPr>
          <p:cNvPr id="7" name="文本框 6">
            <a:extLst>
              <a:ext uri="{FF2B5EF4-FFF2-40B4-BE49-F238E27FC236}">
                <a16:creationId xmlns:a16="http://schemas.microsoft.com/office/drawing/2014/main" id="{AA4FCC8C-FA56-4DB5-91E1-9468F11285BA}"/>
              </a:ext>
            </a:extLst>
          </p:cNvPr>
          <p:cNvSpPr txBox="1"/>
          <p:nvPr/>
        </p:nvSpPr>
        <p:spPr>
          <a:xfrm>
            <a:off x="6373585" y="4336426"/>
            <a:ext cx="2461936" cy="2062103"/>
          </a:xfrm>
          <a:prstGeom prst="rect">
            <a:avLst/>
          </a:prstGeom>
          <a:noFill/>
        </p:spPr>
        <p:txBody>
          <a:bodyPr wrap="square">
            <a:spAutoFit/>
          </a:bodyPr>
          <a:lstStyle/>
          <a:p>
            <a:pPr eaLnBrk="1" hangingPunct="1">
              <a:spcBef>
                <a:spcPct val="0"/>
              </a:spcBef>
            </a:pPr>
            <a:r>
              <a:rPr lang="en-US" altLang="zh-CN" sz="1600" dirty="0"/>
              <a:t>Advantages</a:t>
            </a:r>
            <a:r>
              <a:rPr lang="zh-CN" altLang="en-US" sz="1600" dirty="0"/>
              <a:t>：</a:t>
            </a:r>
            <a:endParaRPr lang="en-US" altLang="zh-CN" sz="1600" dirty="0"/>
          </a:p>
          <a:p>
            <a:pPr marL="342900" indent="-342900" eaLnBrk="1" hangingPunct="1">
              <a:spcBef>
                <a:spcPct val="0"/>
              </a:spcBef>
              <a:buFont typeface="Arial" panose="020B0604020202020204" pitchFamily="34" charset="0"/>
              <a:buChar char="•"/>
            </a:pPr>
            <a:r>
              <a:rPr lang="en-US" altLang="zh-CN" sz="1600" dirty="0"/>
              <a:t>smaller routing tables, </a:t>
            </a:r>
          </a:p>
          <a:p>
            <a:pPr marL="342900" indent="-342900" eaLnBrk="1" hangingPunct="1">
              <a:spcBef>
                <a:spcPct val="0"/>
              </a:spcBef>
              <a:buFont typeface="Arial" panose="020B0604020202020204" pitchFamily="34" charset="0"/>
              <a:buChar char="•"/>
            </a:pPr>
            <a:r>
              <a:rPr lang="en-US" altLang="zh-CN" sz="1600" dirty="0"/>
              <a:t>smaller routing computations to run at nodes, </a:t>
            </a:r>
          </a:p>
          <a:p>
            <a:pPr marL="342900" indent="-342900" eaLnBrk="1" hangingPunct="1">
              <a:spcBef>
                <a:spcPct val="0"/>
              </a:spcBef>
              <a:buFont typeface="Arial" panose="020B0604020202020204" pitchFamily="34" charset="0"/>
              <a:buChar char="•"/>
            </a:pPr>
            <a:r>
              <a:rPr lang="en-US" altLang="zh-CN" sz="1600" dirty="0"/>
              <a:t>and fewer/smaller messages to send to describe the network. </a:t>
            </a:r>
          </a:p>
        </p:txBody>
      </p:sp>
    </p:spTree>
    <p:extLst>
      <p:ext uri="{BB962C8B-B14F-4D97-AF65-F5344CB8AC3E}">
        <p14:creationId xmlns:p14="http://schemas.microsoft.com/office/powerpoint/2010/main" val="3060172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Broadcast Routing</a:t>
            </a:r>
          </a:p>
        </p:txBody>
      </p:sp>
      <p:sp>
        <p:nvSpPr>
          <p:cNvPr id="3" name="Text Placeholder 2"/>
          <p:cNvSpPr>
            <a:spLocks noGrp="1"/>
          </p:cNvSpPr>
          <p:nvPr>
            <p:ph type="body" idx="1"/>
          </p:nvPr>
        </p:nvSpPr>
        <p:spPr>
          <a:xfrm>
            <a:off x="457200" y="5250932"/>
            <a:ext cx="8229600" cy="1018367"/>
          </a:xfrm>
        </p:spPr>
        <p:txBody>
          <a:bodyPr/>
          <a:lstStyle/>
          <a:p>
            <a:r>
              <a:rPr lang="en-US" dirty="0"/>
              <a:t>Reverse path forwarding. (a) A network. (b) Sink tree for router </a:t>
            </a:r>
            <a:r>
              <a:rPr lang="en-US" i="1" dirty="0"/>
              <a:t>I</a:t>
            </a:r>
            <a:r>
              <a:rPr lang="en-US" dirty="0"/>
              <a:t>. (c) The tree built by reverse path forwarding from </a:t>
            </a:r>
            <a:r>
              <a:rPr lang="en-US" i="1" dirty="0"/>
              <a:t>I</a:t>
            </a:r>
            <a:r>
              <a:rPr lang="en-US" dirty="0"/>
              <a:t>.</a:t>
            </a:r>
          </a:p>
        </p:txBody>
      </p:sp>
      <p:pic>
        <p:nvPicPr>
          <p:cNvPr id="4" name="Picture Placeholder 3" descr="Short Description: &#10;A three part illustration shows the reverse path forwarding.&#10;&#10;Long Description: &#10;The first part shows 15 interconnected nodes (routers) labeled, A through M. The second part shows the communication line between E and H, H and K, N and O, B and L, and between D and G removed. Third part shows a tree diagram with I at the top, F, H, J, and N below I at the next level. A and D below F, E and K below H, G and O below J, and M and O below N at the next level. Node E is below A and H is below E. Nodes C and G are below D, B is below C, and L is below B. Node D is below G and N is below O. Node K is below M, nodes L and H are below K, and B is below L.&#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51519" y="2847643"/>
            <a:ext cx="7840961" cy="2714958"/>
          </a:xfrm>
        </p:spPr>
      </p:pic>
      <p:sp>
        <p:nvSpPr>
          <p:cNvPr id="2" name="矩形 1">
            <a:extLst>
              <a:ext uri="{FF2B5EF4-FFF2-40B4-BE49-F238E27FC236}">
                <a16:creationId xmlns:a16="http://schemas.microsoft.com/office/drawing/2014/main" id="{883A8A53-1E2A-4E09-BD88-A76271EB03FE}"/>
              </a:ext>
            </a:extLst>
          </p:cNvPr>
          <p:cNvSpPr/>
          <p:nvPr/>
        </p:nvSpPr>
        <p:spPr>
          <a:xfrm>
            <a:off x="566174" y="1295399"/>
            <a:ext cx="7590273" cy="1323439"/>
          </a:xfrm>
          <a:prstGeom prst="rect">
            <a:avLst/>
          </a:prstGeom>
        </p:spPr>
        <p:txBody>
          <a:bodyPr wrap="square">
            <a:spAutoFit/>
          </a:bodyPr>
          <a:lstStyle/>
          <a:p>
            <a:r>
              <a:rPr lang="en-US" altLang="zh-CN" sz="2000" u="sng" dirty="0">
                <a:ea typeface="宋体" panose="02010600030101010101" pitchFamily="2" charset="-122"/>
              </a:rPr>
              <a:t>Broadcast</a:t>
            </a:r>
            <a:r>
              <a:rPr lang="en-US" altLang="zh-CN" sz="2000" dirty="0">
                <a:ea typeface="宋体" panose="02010600030101010101" pitchFamily="2" charset="-122"/>
              </a:rPr>
              <a:t> sends a packet to all nodes</a:t>
            </a:r>
          </a:p>
          <a:p>
            <a:pPr marL="342900" lvl="1" indent="-342900">
              <a:buFont typeface="Arial" panose="020B0604020202020204" pitchFamily="34" charset="0"/>
              <a:buChar char="•"/>
            </a:pPr>
            <a:r>
              <a:rPr lang="en-US" altLang="zh-CN" sz="2000" dirty="0">
                <a:ea typeface="宋体" panose="02010600030101010101" pitchFamily="2" charset="-122"/>
              </a:rPr>
              <a:t>RPF (Reverse Path Forwarding): send broadcast received on the link to the source out all remaining links</a:t>
            </a:r>
          </a:p>
          <a:p>
            <a:pPr marL="342900" lvl="1" indent="-342900">
              <a:buFont typeface="Arial" panose="020B0604020202020204" pitchFamily="34" charset="0"/>
              <a:buChar char="•"/>
            </a:pPr>
            <a:r>
              <a:rPr lang="en-US" altLang="zh-CN" sz="2000" dirty="0">
                <a:ea typeface="宋体" panose="02010600030101010101" pitchFamily="2" charset="-122"/>
              </a:rPr>
              <a:t>Alternatively, can build and use sink trees at all nodes</a:t>
            </a:r>
          </a:p>
        </p:txBody>
      </p:sp>
    </p:spTree>
    <p:extLst>
      <p:ext uri="{BB962C8B-B14F-4D97-AF65-F5344CB8AC3E}">
        <p14:creationId xmlns:p14="http://schemas.microsoft.com/office/powerpoint/2010/main" val="350617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Store-and-Forward Packet Switching</a:t>
            </a:r>
          </a:p>
        </p:txBody>
      </p:sp>
      <p:sp>
        <p:nvSpPr>
          <p:cNvPr id="3" name="Text Placeholder 2"/>
          <p:cNvSpPr>
            <a:spLocks noGrp="1"/>
          </p:cNvSpPr>
          <p:nvPr>
            <p:ph type="body" idx="1"/>
          </p:nvPr>
        </p:nvSpPr>
        <p:spPr>
          <a:xfrm>
            <a:off x="457199" y="5521300"/>
            <a:ext cx="8229600" cy="1018367"/>
          </a:xfrm>
        </p:spPr>
        <p:txBody>
          <a:bodyPr/>
          <a:lstStyle/>
          <a:p>
            <a:pPr algn="ctr"/>
            <a:r>
              <a:rPr lang="en-US" dirty="0"/>
              <a:t>The environment of the network layer protocols</a:t>
            </a:r>
          </a:p>
        </p:txBody>
      </p:sp>
      <p:pic>
        <p:nvPicPr>
          <p:cNvPr id="5" name="Picture Placeholder 4" descr="Short Description: &#10;An illustration shows the environment of the network layer protocols.&#10;&#10;Long Description:&#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81900" y="2807608"/>
            <a:ext cx="6980198" cy="2362806"/>
          </a:xfrm>
        </p:spPr>
      </p:pic>
      <p:sp>
        <p:nvSpPr>
          <p:cNvPr id="6" name="矩形 1">
            <a:extLst>
              <a:ext uri="{FF2B5EF4-FFF2-40B4-BE49-F238E27FC236}">
                <a16:creationId xmlns:a16="http://schemas.microsoft.com/office/drawing/2014/main" id="{944986EC-0005-4F87-A74B-8F7586670AA8}"/>
              </a:ext>
            </a:extLst>
          </p:cNvPr>
          <p:cNvSpPr>
            <a:spLocks noChangeArrowheads="1"/>
          </p:cNvSpPr>
          <p:nvPr/>
        </p:nvSpPr>
        <p:spPr bwMode="auto">
          <a:xfrm>
            <a:off x="775371" y="5287376"/>
            <a:ext cx="75424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a:r>
              <a:rPr lang="en-US" altLang="zh-CN" sz="1600" b="1" dirty="0">
                <a:solidFill>
                  <a:srgbClr val="0000FF"/>
                </a:solidFill>
                <a:ea typeface="宋体" panose="02010600030101010101" pitchFamily="2" charset="-122"/>
              </a:rPr>
              <a:t>Packetizing</a:t>
            </a:r>
            <a:r>
              <a:rPr lang="zh-CN" altLang="en-US" sz="1600" b="1" dirty="0">
                <a:solidFill>
                  <a:srgbClr val="0000FF"/>
                </a:solidFill>
                <a:ea typeface="宋体" panose="02010600030101010101" pitchFamily="2" charset="-122"/>
              </a:rPr>
              <a:t>：</a:t>
            </a:r>
            <a:r>
              <a:rPr lang="en-US" altLang="zh-CN" sz="1600" dirty="0">
                <a:ea typeface="宋体" panose="02010600030101010101" pitchFamily="2" charset="-122"/>
              </a:rPr>
              <a:t>encapsulating the payload in a network-layer packet at the source </a:t>
            </a:r>
          </a:p>
          <a:p>
            <a:pPr marL="0" indent="0"/>
            <a:r>
              <a:rPr lang="en-US" altLang="zh-CN" sz="1600" dirty="0">
                <a:ea typeface="宋体" panose="02010600030101010101" pitchFamily="2" charset="-122"/>
              </a:rPr>
              <a:t>and </a:t>
            </a:r>
            <a:r>
              <a:rPr lang="en-US" altLang="zh-CN" sz="1600" dirty="0" err="1">
                <a:ea typeface="宋体" panose="02010600030101010101" pitchFamily="2" charset="-122"/>
              </a:rPr>
              <a:t>decapsulating</a:t>
            </a:r>
            <a:r>
              <a:rPr lang="en-US" altLang="zh-CN" sz="1600" dirty="0">
                <a:ea typeface="宋体" panose="02010600030101010101" pitchFamily="2" charset="-122"/>
              </a:rPr>
              <a:t> the payload from the network-layer packet at the destination. </a:t>
            </a:r>
            <a:endParaRPr lang="en-US" altLang="zh-CN" sz="1600" b="1" dirty="0">
              <a:solidFill>
                <a:srgbClr val="0000FF"/>
              </a:solidFill>
              <a:ea typeface="宋体" panose="02010600030101010101" pitchFamily="2" charset="-122"/>
            </a:endParaRPr>
          </a:p>
          <a:p>
            <a:pPr marL="0" indent="0"/>
            <a:r>
              <a:rPr lang="en-US" altLang="zh-CN" sz="1600" b="1" dirty="0">
                <a:solidFill>
                  <a:srgbClr val="0000FF"/>
                </a:solidFill>
                <a:ea typeface="宋体" panose="02010600030101010101" pitchFamily="2" charset="-122"/>
              </a:rPr>
              <a:t>Routing and forwarding</a:t>
            </a:r>
          </a:p>
        </p:txBody>
      </p:sp>
      <p:sp>
        <p:nvSpPr>
          <p:cNvPr id="7" name="Rectangle 3">
            <a:extLst>
              <a:ext uri="{FF2B5EF4-FFF2-40B4-BE49-F238E27FC236}">
                <a16:creationId xmlns:a16="http://schemas.microsoft.com/office/drawing/2014/main" id="{C69F9639-C9FE-44D3-87F2-B23682AEDC66}"/>
              </a:ext>
            </a:extLst>
          </p:cNvPr>
          <p:cNvSpPr txBox="1">
            <a:spLocks noChangeArrowheads="1"/>
          </p:cNvSpPr>
          <p:nvPr/>
        </p:nvSpPr>
        <p:spPr>
          <a:xfrm>
            <a:off x="406392" y="1186439"/>
            <a:ext cx="8280408" cy="145181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7FA3"/>
              </a:buClr>
              <a:buSzPct val="100000"/>
              <a:buFont typeface="Noto Sans Symbols"/>
              <a:buNone/>
              <a:defRPr sz="16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7FA3"/>
              </a:buClr>
              <a:buSzPct val="100000"/>
              <a:buFont typeface="Arial"/>
              <a:buNone/>
              <a:defRPr sz="1600" b="0" i="0" u="none" strike="noStrike" cap="none">
                <a:solidFill>
                  <a:schemeClr val="dk1"/>
                </a:solidFill>
                <a:latin typeface="Arial"/>
                <a:ea typeface="Arial"/>
                <a:cs typeface="Arial"/>
                <a:sym typeface="Arial"/>
              </a:defRPr>
            </a:lvl9pPr>
          </a:lstStyle>
          <a:p>
            <a:pPr marL="457200" indent="-457200">
              <a:buFont typeface="Arial" panose="020B0604020202020204" pitchFamily="34" charset="0"/>
              <a:buChar char="•"/>
            </a:pPr>
            <a:r>
              <a:rPr lang="en-US" altLang="zh-CN" sz="1800" dirty="0"/>
              <a:t>A host with a packet to send transmits it to the nearest router.  The packet is received, verified, and stored. Then it is forwarded to the next router. This step can be repeated many times.  Finally the packet reaches the destination host. </a:t>
            </a:r>
            <a:endParaRPr lang="zh-CN" altLang="en-US" sz="1800" dirty="0"/>
          </a:p>
          <a:p>
            <a:pPr marL="457200" indent="-457200">
              <a:buFont typeface="Arial" panose="020B0604020202020204" pitchFamily="34" charset="0"/>
              <a:buChar char="•"/>
            </a:pPr>
            <a:r>
              <a:rPr lang="en-US" altLang="zh-CN" sz="1800" u="sng" dirty="0">
                <a:ea typeface="宋体" panose="02010600030101010101" pitchFamily="2" charset="-122"/>
              </a:rPr>
              <a:t>Hosts</a:t>
            </a:r>
            <a:r>
              <a:rPr lang="en-US" altLang="zh-CN" sz="1800" dirty="0">
                <a:ea typeface="宋体" panose="02010600030101010101" pitchFamily="2" charset="-122"/>
              </a:rPr>
              <a:t> send </a:t>
            </a:r>
            <a:r>
              <a:rPr lang="en-US" altLang="zh-CN" sz="1800" u="sng" dirty="0">
                <a:ea typeface="宋体" panose="02010600030101010101" pitchFamily="2" charset="-122"/>
              </a:rPr>
              <a:t>packets</a:t>
            </a:r>
            <a:r>
              <a:rPr lang="en-US" altLang="zh-CN" sz="1800" dirty="0">
                <a:ea typeface="宋体" panose="02010600030101010101" pitchFamily="2" charset="-122"/>
              </a:rPr>
              <a:t> into the network; packets are </a:t>
            </a:r>
            <a:r>
              <a:rPr lang="en-US" altLang="zh-CN" sz="1800" u="sng" dirty="0">
                <a:ea typeface="宋体" panose="02010600030101010101" pitchFamily="2" charset="-122"/>
              </a:rPr>
              <a:t>forwarded</a:t>
            </a:r>
            <a:r>
              <a:rPr lang="en-US" altLang="zh-CN" sz="1800" dirty="0">
                <a:ea typeface="宋体" panose="02010600030101010101" pitchFamily="2" charset="-122"/>
              </a:rPr>
              <a:t> by </a:t>
            </a:r>
            <a:r>
              <a:rPr lang="en-US" altLang="zh-CN" sz="1800" u="sng" dirty="0">
                <a:ea typeface="宋体" panose="02010600030101010101" pitchFamily="2" charset="-122"/>
              </a:rPr>
              <a:t>routers</a:t>
            </a:r>
          </a:p>
        </p:txBody>
      </p:sp>
    </p:spTree>
    <p:extLst>
      <p:ext uri="{BB962C8B-B14F-4D97-AF65-F5344CB8AC3E}">
        <p14:creationId xmlns:p14="http://schemas.microsoft.com/office/powerpoint/2010/main" val="1307242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(1 of 2)</a:t>
            </a:r>
          </a:p>
        </p:txBody>
      </p:sp>
      <p:sp>
        <p:nvSpPr>
          <p:cNvPr id="3" name="Text Placeholder 2"/>
          <p:cNvSpPr>
            <a:spLocks noGrp="1"/>
          </p:cNvSpPr>
          <p:nvPr>
            <p:ph type="body" idx="1"/>
          </p:nvPr>
        </p:nvSpPr>
        <p:spPr/>
        <p:txBody>
          <a:bodyPr/>
          <a:lstStyle/>
          <a:p>
            <a:r>
              <a:rPr lang="en-US" dirty="0"/>
              <a:t>(a) A network. (b) A spanning tree for the leftmost router. (c) A multicast tree for group 1. (d) A multicast tree for group 2.</a:t>
            </a:r>
          </a:p>
        </p:txBody>
      </p:sp>
      <p:pic>
        <p:nvPicPr>
          <p:cNvPr id="4" name="Picture Placeholder 3" descr="Short Description: &#10;A four part illustration shows a network, a spanning tree for a router, a multicast tree for a group, and a multicast tree for group 2.&#10;&#10;Long Description: &#10;The first part shows 11 routers connected in a network forming five closed loops. The loop on the left is a quadrilateral labeled, 1, 2 with lower node labeled, 1. The upper loop to the right of this loop is a pentagon labeled, 1, 2 with top node labeled, 2. Remaining three loops are quadrilaterals. The nodes of the loops on the right are labeled, 1 at the top and 2 each of the bottom 2. The second part shows communication lines connecting the top, middle, and bottom lines of the loops in the first part removed such that they are joined to the left. The third part shows two communication links from the middle on the right and one communication link from the bottom removed. The fourth part shows all communication lines from the bottom and two communication lines from the top removed.&#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44580" y="2030198"/>
            <a:ext cx="4854839" cy="3310701"/>
          </a:xfrm>
        </p:spPr>
      </p:pic>
      <p:sp>
        <p:nvSpPr>
          <p:cNvPr id="2" name="矩形 1">
            <a:extLst>
              <a:ext uri="{FF2B5EF4-FFF2-40B4-BE49-F238E27FC236}">
                <a16:creationId xmlns:a16="http://schemas.microsoft.com/office/drawing/2014/main" id="{4ACE31D9-289C-4677-8EDC-573DFB6012DE}"/>
              </a:ext>
            </a:extLst>
          </p:cNvPr>
          <p:cNvSpPr/>
          <p:nvPr/>
        </p:nvSpPr>
        <p:spPr>
          <a:xfrm>
            <a:off x="822960" y="1295399"/>
            <a:ext cx="6553200" cy="707886"/>
          </a:xfrm>
          <a:prstGeom prst="rect">
            <a:avLst/>
          </a:prstGeom>
        </p:spPr>
        <p:txBody>
          <a:bodyPr wrap="square">
            <a:spAutoFit/>
          </a:bodyPr>
          <a:lstStyle/>
          <a:p>
            <a:r>
              <a:rPr lang="en-US" altLang="zh-CN" sz="2000" u="sng" dirty="0">
                <a:ea typeface="宋体" panose="02010600030101010101" pitchFamily="2" charset="-122"/>
              </a:rPr>
              <a:t>Multicast</a:t>
            </a:r>
            <a:r>
              <a:rPr lang="en-US" altLang="zh-CN" sz="2000" dirty="0">
                <a:ea typeface="宋体" panose="02010600030101010101" pitchFamily="2" charset="-122"/>
              </a:rPr>
              <a:t> sends to a subset of the nodes called a group</a:t>
            </a:r>
          </a:p>
          <a:p>
            <a:pPr marL="342900" lvl="1" indent="-342900">
              <a:buFont typeface="Arial" panose="020B0604020202020204" pitchFamily="34" charset="0"/>
              <a:buChar char="•"/>
            </a:pPr>
            <a:r>
              <a:rPr lang="en-US" altLang="zh-CN" sz="2000" dirty="0">
                <a:ea typeface="宋体" panose="02010600030101010101" pitchFamily="2" charset="-122"/>
              </a:rPr>
              <a:t>Uses a different tree for each group and source</a:t>
            </a:r>
          </a:p>
        </p:txBody>
      </p:sp>
    </p:spTree>
    <p:extLst>
      <p:ext uri="{BB962C8B-B14F-4D97-AF65-F5344CB8AC3E}">
        <p14:creationId xmlns:p14="http://schemas.microsoft.com/office/powerpoint/2010/main" val="593567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(2 of 2)</a:t>
            </a:r>
          </a:p>
        </p:txBody>
      </p:sp>
      <p:sp>
        <p:nvSpPr>
          <p:cNvPr id="3" name="Text Placeholder 2"/>
          <p:cNvSpPr>
            <a:spLocks noGrp="1"/>
          </p:cNvSpPr>
          <p:nvPr>
            <p:ph type="body" idx="1"/>
          </p:nvPr>
        </p:nvSpPr>
        <p:spPr>
          <a:xfrm>
            <a:off x="585216" y="5209467"/>
            <a:ext cx="8229600" cy="1018367"/>
          </a:xfrm>
        </p:spPr>
        <p:txBody>
          <a:bodyPr/>
          <a:lstStyle/>
          <a:p>
            <a:pPr algn="ctr"/>
            <a:r>
              <a:rPr lang="en-US" dirty="0"/>
              <a:t>(a) Core-based tree for group 1. (b) Sending to group 1.</a:t>
            </a:r>
          </a:p>
        </p:txBody>
      </p:sp>
      <p:pic>
        <p:nvPicPr>
          <p:cNvPr id="9" name="Picture Placeholder 8" descr="Short Description: &#10;A two part illustration shows the core based tree for group.&#10;&#10;Long Description: &#10;The first part shows seven routers in a network. Four routers are along a upward sloping line on the left with the second from the bottom labeled, core. Remaining three routers are to the left of the core. Three routers to the left, one at the top, and one below the core, each is labeled, 1. The second part shows two routers (sender) sending data to the network in the first par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89781" y="2350503"/>
            <a:ext cx="7364437" cy="3209651"/>
          </a:xfrm>
        </p:spPr>
      </p:pic>
      <p:sp>
        <p:nvSpPr>
          <p:cNvPr id="2" name="矩形 1">
            <a:extLst>
              <a:ext uri="{FF2B5EF4-FFF2-40B4-BE49-F238E27FC236}">
                <a16:creationId xmlns:a16="http://schemas.microsoft.com/office/drawing/2014/main" id="{D7722210-723F-4906-A292-4A9705A22E14}"/>
              </a:ext>
            </a:extLst>
          </p:cNvPr>
          <p:cNvSpPr/>
          <p:nvPr/>
        </p:nvSpPr>
        <p:spPr>
          <a:xfrm>
            <a:off x="749808" y="1307067"/>
            <a:ext cx="8065008" cy="1015663"/>
          </a:xfrm>
          <a:prstGeom prst="rect">
            <a:avLst/>
          </a:prstGeom>
        </p:spPr>
        <p:txBody>
          <a:bodyPr wrap="square">
            <a:spAutoFit/>
          </a:bodyPr>
          <a:lstStyle/>
          <a:p>
            <a:r>
              <a:rPr lang="en-US" altLang="zh-CN" sz="2000" dirty="0">
                <a:ea typeface="宋体" panose="02010600030101010101" pitchFamily="2" charset="-122"/>
              </a:rPr>
              <a:t>CBT (Core-Based Tree) uses a single tree to multicast</a:t>
            </a:r>
          </a:p>
          <a:p>
            <a:pPr marL="342900" lvl="1" indent="-342900">
              <a:buFont typeface="Arial" panose="020B0604020202020204" pitchFamily="34" charset="0"/>
              <a:buChar char="•"/>
            </a:pPr>
            <a:r>
              <a:rPr lang="en-US" altLang="zh-CN" sz="2000" dirty="0">
                <a:ea typeface="宋体" panose="02010600030101010101" pitchFamily="2" charset="-122"/>
              </a:rPr>
              <a:t>Tree is the sink tree from core node to group members</a:t>
            </a:r>
          </a:p>
          <a:p>
            <a:pPr marL="342900" lvl="1" indent="-342900">
              <a:buFont typeface="Arial" panose="020B0604020202020204" pitchFamily="34" charset="0"/>
              <a:buChar char="•"/>
            </a:pPr>
            <a:r>
              <a:rPr lang="en-US" altLang="zh-CN" sz="2000" dirty="0">
                <a:ea typeface="宋体" panose="02010600030101010101" pitchFamily="2" charset="-122"/>
              </a:rPr>
              <a:t>Multicast heads to the core until it reaches the CBT</a:t>
            </a:r>
          </a:p>
        </p:txBody>
      </p:sp>
    </p:spTree>
    <p:extLst>
      <p:ext uri="{BB962C8B-B14F-4D97-AF65-F5344CB8AC3E}">
        <p14:creationId xmlns:p14="http://schemas.microsoft.com/office/powerpoint/2010/main" val="3196757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Anycast Routing</a:t>
            </a:r>
          </a:p>
        </p:txBody>
      </p:sp>
      <p:sp>
        <p:nvSpPr>
          <p:cNvPr id="5" name="Text Placeholder 4"/>
          <p:cNvSpPr>
            <a:spLocks noGrp="1"/>
          </p:cNvSpPr>
          <p:nvPr>
            <p:ph type="body" idx="1"/>
          </p:nvPr>
        </p:nvSpPr>
        <p:spPr/>
        <p:txBody>
          <a:bodyPr/>
          <a:lstStyle/>
          <a:p>
            <a:pPr algn="ctr"/>
            <a:r>
              <a:rPr lang="en-US" dirty="0"/>
              <a:t>(a) Anycast routes to group 1. (b) Topology seen by the routing protocol.</a:t>
            </a:r>
          </a:p>
        </p:txBody>
      </p:sp>
      <p:pic>
        <p:nvPicPr>
          <p:cNvPr id="8" name="Picture Placeholder 7" descr="Short Description: &#10;A two part illustration shows the anycast routes to group 1 and topology seen by the routing protocol.&#10;&#10;Long Description: &#10;The first part shows 10 routers of a network with five of them labeled, 1. There are arrows pointing from one router to another at 6 places. The second part shows 11 routers with five of them close to each other encircl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13935" y="2163994"/>
            <a:ext cx="7716129" cy="3396160"/>
          </a:xfrm>
        </p:spPr>
      </p:pic>
      <p:sp>
        <p:nvSpPr>
          <p:cNvPr id="2" name="矩形 1">
            <a:extLst>
              <a:ext uri="{FF2B5EF4-FFF2-40B4-BE49-F238E27FC236}">
                <a16:creationId xmlns:a16="http://schemas.microsoft.com/office/drawing/2014/main" id="{03E9B62F-61F5-4031-A946-62084BB2C460}"/>
              </a:ext>
            </a:extLst>
          </p:cNvPr>
          <p:cNvSpPr/>
          <p:nvPr/>
        </p:nvSpPr>
        <p:spPr>
          <a:xfrm>
            <a:off x="713934" y="1314637"/>
            <a:ext cx="7430321" cy="707886"/>
          </a:xfrm>
          <a:prstGeom prst="rect">
            <a:avLst/>
          </a:prstGeom>
        </p:spPr>
        <p:txBody>
          <a:bodyPr wrap="square">
            <a:spAutoFit/>
          </a:bodyPr>
          <a:lstStyle/>
          <a:p>
            <a:r>
              <a:rPr lang="en-US" altLang="zh-CN" sz="2000" u="sng" dirty="0">
                <a:ea typeface="宋体" panose="02010600030101010101" pitchFamily="2" charset="-122"/>
              </a:rPr>
              <a:t>Anycast</a:t>
            </a:r>
            <a:r>
              <a:rPr lang="en-US" altLang="zh-CN" sz="2000" dirty="0">
                <a:ea typeface="宋体" panose="02010600030101010101" pitchFamily="2" charset="-122"/>
              </a:rPr>
              <a:t> sends a packet to one (nearest) group member</a:t>
            </a:r>
          </a:p>
          <a:p>
            <a:pPr marL="342900" lvl="1" indent="-342900">
              <a:buFont typeface="Arial" panose="020B0604020202020204" pitchFamily="34" charset="0"/>
              <a:buChar char="•"/>
            </a:pPr>
            <a:r>
              <a:rPr lang="en-US" altLang="zh-CN" sz="2000" dirty="0">
                <a:ea typeface="宋体" panose="02010600030101010101" pitchFamily="2" charset="-122"/>
              </a:rPr>
              <a:t>Falls out of regular routing with a node in many places </a:t>
            </a:r>
          </a:p>
        </p:txBody>
      </p:sp>
    </p:spTree>
    <p:extLst>
      <p:ext uri="{BB962C8B-B14F-4D97-AF65-F5344CB8AC3E}">
        <p14:creationId xmlns:p14="http://schemas.microsoft.com/office/powerpoint/2010/main" val="2459345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136204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Management at the Network Layer</a:t>
            </a:r>
          </a:p>
        </p:txBody>
      </p:sp>
      <p:sp>
        <p:nvSpPr>
          <p:cNvPr id="3" name="Text Placeholder 2"/>
          <p:cNvSpPr>
            <a:spLocks noGrp="1"/>
          </p:cNvSpPr>
          <p:nvPr>
            <p:ph type="body" idx="1"/>
          </p:nvPr>
        </p:nvSpPr>
        <p:spPr/>
        <p:txBody>
          <a:bodyPr/>
          <a:lstStyle/>
          <a:p>
            <a:r>
              <a:rPr lang="en-US" dirty="0"/>
              <a:t>The need for traffic management: congestion</a:t>
            </a:r>
          </a:p>
          <a:p>
            <a:r>
              <a:rPr lang="en-US" dirty="0"/>
              <a:t>Approaches to traffic management</a:t>
            </a:r>
          </a:p>
          <a:p>
            <a:pPr lvl="1"/>
            <a:r>
              <a:rPr lang="en-US" dirty="0"/>
              <a:t>Traffic-aware routing</a:t>
            </a:r>
          </a:p>
          <a:p>
            <a:pPr lvl="1"/>
            <a:r>
              <a:rPr lang="en-US" dirty="0"/>
              <a:t>Admission control</a:t>
            </a:r>
          </a:p>
          <a:p>
            <a:pPr lvl="1"/>
            <a:r>
              <a:rPr lang="en-US" dirty="0"/>
              <a:t>Load shedding</a:t>
            </a:r>
          </a:p>
          <a:p>
            <a:pPr lvl="1"/>
            <a:r>
              <a:rPr lang="en-US" dirty="0"/>
              <a:t>Traffic shaping</a:t>
            </a:r>
          </a:p>
          <a:p>
            <a:pPr lvl="1"/>
            <a:r>
              <a:rPr lang="en-US" dirty="0"/>
              <a:t>Active queue management</a:t>
            </a:r>
          </a:p>
          <a:p>
            <a:pPr lvl="1"/>
            <a:r>
              <a:rPr lang="en-US" dirty="0"/>
              <a:t>Random early detection</a:t>
            </a:r>
          </a:p>
          <a:p>
            <a:pPr lvl="1"/>
            <a:r>
              <a:rPr lang="en-US" dirty="0"/>
              <a:t>Choke packets</a:t>
            </a:r>
          </a:p>
          <a:p>
            <a:pPr lvl="1"/>
            <a:r>
              <a:rPr lang="en-US" dirty="0"/>
              <a:t>Explicit congestion notification</a:t>
            </a:r>
          </a:p>
          <a:p>
            <a:pPr lvl="1"/>
            <a:r>
              <a:rPr lang="en-US" dirty="0"/>
              <a:t>Hop-by-hop backpressure</a:t>
            </a:r>
            <a:br>
              <a:rPr lang="en-US" dirty="0"/>
            </a:br>
            <a:br>
              <a:rPr lang="en-US" dirty="0"/>
            </a:br>
            <a:endParaRPr lang="en-US" dirty="0"/>
          </a:p>
        </p:txBody>
      </p:sp>
    </p:spTree>
    <p:extLst>
      <p:ext uri="{BB962C8B-B14F-4D97-AF65-F5344CB8AC3E}">
        <p14:creationId xmlns:p14="http://schemas.microsoft.com/office/powerpoint/2010/main" val="2017851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lstStyle/>
          <a:p>
            <a:r>
              <a:rPr lang="en-US" dirty="0"/>
              <a:t>Congestion</a:t>
            </a:r>
          </a:p>
        </p:txBody>
      </p:sp>
      <p:sp>
        <p:nvSpPr>
          <p:cNvPr id="3" name="Text Placeholder 2"/>
          <p:cNvSpPr>
            <a:spLocks noGrp="1"/>
          </p:cNvSpPr>
          <p:nvPr>
            <p:ph type="body" idx="1"/>
          </p:nvPr>
        </p:nvSpPr>
        <p:spPr>
          <a:xfrm>
            <a:off x="457200" y="5307003"/>
            <a:ext cx="8229600" cy="1018367"/>
          </a:xfrm>
        </p:spPr>
        <p:txBody>
          <a:bodyPr/>
          <a:lstStyle/>
          <a:p>
            <a:r>
              <a:rPr lang="en-US" dirty="0"/>
              <a:t>Performance drops significantly in the presence of congestion: packet loss rates increase, and latency also increases as router queues fill with packets</a:t>
            </a:r>
          </a:p>
        </p:txBody>
      </p:sp>
      <p:pic>
        <p:nvPicPr>
          <p:cNvPr id="6" name="Picture Placeholder 5" descr="Short Description: &#10;A goodput versus offered load line graph.&#10;&#10;Long Description: &#10;The vertical axis is labeled, goodput (packets per second) and the horizontal axis is labeled, offered load (packet per second). The line for onset of congestion slopes upward from the origin and becomes concave down thereafter. The line for desirable response slopes upward from the origin overlapping the previous line, rises above this line and then moves with a reduced slopes. The line eventually becomes parallel to a horizontal line from the vertical axis. The line is labeled, ideal.&#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009919" y="2466531"/>
            <a:ext cx="4995203" cy="3140825"/>
          </a:xfrm>
        </p:spPr>
      </p:pic>
      <p:sp>
        <p:nvSpPr>
          <p:cNvPr id="4" name="矩形 3">
            <a:extLst>
              <a:ext uri="{FF2B5EF4-FFF2-40B4-BE49-F238E27FC236}">
                <a16:creationId xmlns:a16="http://schemas.microsoft.com/office/drawing/2014/main" id="{56E951D5-EE1A-450A-BCE3-4F189DA75BD4}"/>
              </a:ext>
            </a:extLst>
          </p:cNvPr>
          <p:cNvSpPr/>
          <p:nvPr/>
        </p:nvSpPr>
        <p:spPr>
          <a:xfrm>
            <a:off x="908304" y="1250644"/>
            <a:ext cx="7906512" cy="1200329"/>
          </a:xfrm>
          <a:prstGeom prst="rect">
            <a:avLst/>
          </a:prstGeom>
        </p:spPr>
        <p:txBody>
          <a:bodyPr wrap="square">
            <a:spAutoFit/>
          </a:bodyPr>
          <a:lstStyle/>
          <a:p>
            <a:r>
              <a:rPr lang="en-US" altLang="zh-CN" sz="2400" dirty="0">
                <a:ea typeface="宋体" panose="02010600030101010101" pitchFamily="2" charset="-122"/>
              </a:rPr>
              <a:t>Congestion results when too much traffic is offered; performance degrades due to loss/retransmissions</a:t>
            </a:r>
          </a:p>
          <a:p>
            <a:pPr marL="342900" lvl="1" indent="-342900">
              <a:buFont typeface="Arial" panose="020B0604020202020204" pitchFamily="34" charset="0"/>
              <a:buChar char="•"/>
            </a:pPr>
            <a:r>
              <a:rPr lang="en-US" altLang="zh-CN" sz="2400" dirty="0">
                <a:ea typeface="宋体" panose="02010600030101010101" pitchFamily="2" charset="-122"/>
              </a:rPr>
              <a:t>Goodput (=useful packets) trails offered load</a:t>
            </a:r>
          </a:p>
        </p:txBody>
      </p:sp>
    </p:spTree>
    <p:extLst>
      <p:ext uri="{BB962C8B-B14F-4D97-AF65-F5344CB8AC3E}">
        <p14:creationId xmlns:p14="http://schemas.microsoft.com/office/powerpoint/2010/main" val="612823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Traffic Management</a:t>
            </a:r>
          </a:p>
        </p:txBody>
      </p:sp>
      <p:sp>
        <p:nvSpPr>
          <p:cNvPr id="5" name="Text Placeholder 4"/>
          <p:cNvSpPr>
            <a:spLocks noGrp="1"/>
          </p:cNvSpPr>
          <p:nvPr>
            <p:ph type="body" idx="1"/>
          </p:nvPr>
        </p:nvSpPr>
        <p:spPr/>
        <p:txBody>
          <a:bodyPr/>
          <a:lstStyle/>
          <a:p>
            <a:pPr algn="ctr"/>
            <a:r>
              <a:rPr lang="en-US" altLang="en-US" dirty="0"/>
              <a:t>Timescales of approaches to traffic and congestion management</a:t>
            </a:r>
          </a:p>
        </p:txBody>
      </p:sp>
      <p:pic>
        <p:nvPicPr>
          <p:cNvPr id="9" name="Picture Placeholder 8" descr="Short Description: &#10;An illustration shows the timescales of approaches to traffic and congestion management.&#10;&#10;Long Description: &#10;The illustration shows a scale with data from left to right as follows. Network provisioning, traffic aware routing, admission control, traffic throttling, and load shedding. The scale to the left is labeled, slower (preventative) and to the right is labeled, faster (reactiv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3442761"/>
            <a:ext cx="8162420" cy="1286583"/>
          </a:xfrm>
        </p:spPr>
      </p:pic>
      <p:sp>
        <p:nvSpPr>
          <p:cNvPr id="3" name="矩形 2">
            <a:extLst>
              <a:ext uri="{FF2B5EF4-FFF2-40B4-BE49-F238E27FC236}">
                <a16:creationId xmlns:a16="http://schemas.microsoft.com/office/drawing/2014/main" id="{9AB43A02-EB15-40CD-95E7-26EC6F3BFD81}"/>
              </a:ext>
            </a:extLst>
          </p:cNvPr>
          <p:cNvSpPr/>
          <p:nvPr/>
        </p:nvSpPr>
        <p:spPr>
          <a:xfrm>
            <a:off x="652272" y="1584250"/>
            <a:ext cx="7833360" cy="1200329"/>
          </a:xfrm>
          <a:prstGeom prst="rect">
            <a:avLst/>
          </a:prstGeom>
        </p:spPr>
        <p:txBody>
          <a:bodyPr wrap="square">
            <a:spAutoFit/>
          </a:bodyPr>
          <a:lstStyle/>
          <a:p>
            <a:r>
              <a:rPr lang="en-US" altLang="zh-CN" sz="2400" dirty="0">
                <a:ea typeface="宋体" panose="02010600030101010101" pitchFamily="2" charset="-122"/>
              </a:rPr>
              <a:t>Network must do its best with the offered load</a:t>
            </a:r>
          </a:p>
          <a:p>
            <a:pPr marL="342900" lvl="1" indent="-342900">
              <a:buFont typeface="Arial" panose="020B0604020202020204" pitchFamily="34" charset="0"/>
              <a:buChar char="•"/>
            </a:pPr>
            <a:r>
              <a:rPr lang="en-US" altLang="zh-CN" sz="2400" dirty="0">
                <a:ea typeface="宋体" panose="02010600030101010101" pitchFamily="2" charset="-122"/>
              </a:rPr>
              <a:t>Different approaches at different timescales</a:t>
            </a:r>
          </a:p>
          <a:p>
            <a:pPr marL="342900" lvl="1" indent="-342900">
              <a:buFont typeface="Arial" panose="020B0604020202020204" pitchFamily="34" charset="0"/>
              <a:buChar char="•"/>
            </a:pPr>
            <a:r>
              <a:rPr lang="en-US" altLang="zh-CN" sz="2400" dirty="0">
                <a:ea typeface="宋体" panose="02010600030101010101" pitchFamily="2" charset="-122"/>
              </a:rPr>
              <a:t>Nodes should also reduce offered load (Transport)</a:t>
            </a:r>
          </a:p>
        </p:txBody>
      </p:sp>
    </p:spTree>
    <p:extLst>
      <p:ext uri="{BB962C8B-B14F-4D97-AF65-F5344CB8AC3E}">
        <p14:creationId xmlns:p14="http://schemas.microsoft.com/office/powerpoint/2010/main" val="10005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Traffic-Aware Routing</a:t>
            </a:r>
          </a:p>
        </p:txBody>
      </p:sp>
      <p:sp>
        <p:nvSpPr>
          <p:cNvPr id="5" name="Text Placeholder 4"/>
          <p:cNvSpPr>
            <a:spLocks noGrp="1"/>
          </p:cNvSpPr>
          <p:nvPr>
            <p:ph type="body" idx="1"/>
          </p:nvPr>
        </p:nvSpPr>
        <p:spPr/>
        <p:txBody>
          <a:bodyPr/>
          <a:lstStyle/>
          <a:p>
            <a:pPr algn="ctr"/>
            <a:r>
              <a:rPr lang="en-US" altLang="en-US" dirty="0"/>
              <a:t>A network in which the East and West parts are connected by two links</a:t>
            </a:r>
          </a:p>
        </p:txBody>
      </p:sp>
      <p:pic>
        <p:nvPicPr>
          <p:cNvPr id="4" name="Picture Placeholder 3" descr="Short Description:&#10;An illustration shows a network with two part connected together by two links.&#10;&#10;Long Description: &#10;The network shows five nodes labeled, A through E connected to each other at five vertices of a pentagon on the left and five nodes labeled, F to J connected to each other at five vertices of a pentagon on the right. The part on the left is labeled, west and that on the right is labeled, east. The nodes C and E of west are connected to nodes F and I of ea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82496" y="2601657"/>
            <a:ext cx="5268116" cy="2863205"/>
          </a:xfrm>
        </p:spPr>
      </p:pic>
      <p:sp>
        <p:nvSpPr>
          <p:cNvPr id="6" name="矩形 5">
            <a:extLst>
              <a:ext uri="{FF2B5EF4-FFF2-40B4-BE49-F238E27FC236}">
                <a16:creationId xmlns:a16="http://schemas.microsoft.com/office/drawing/2014/main" id="{EFF127AE-AB51-4B2E-83B0-E19F165A62BC}"/>
              </a:ext>
            </a:extLst>
          </p:cNvPr>
          <p:cNvSpPr/>
          <p:nvPr/>
        </p:nvSpPr>
        <p:spPr>
          <a:xfrm>
            <a:off x="765048" y="1346608"/>
            <a:ext cx="7613904" cy="1200329"/>
          </a:xfrm>
          <a:prstGeom prst="rect">
            <a:avLst/>
          </a:prstGeom>
        </p:spPr>
        <p:txBody>
          <a:bodyPr wrap="square">
            <a:spAutoFit/>
          </a:bodyPr>
          <a:lstStyle/>
          <a:p>
            <a:r>
              <a:rPr lang="en-US" altLang="zh-CN" sz="2400" dirty="0">
                <a:ea typeface="宋体" panose="02010600030101010101" pitchFamily="2" charset="-122"/>
              </a:rPr>
              <a:t>Choose routes depending on traffic, not just topology</a:t>
            </a:r>
          </a:p>
          <a:p>
            <a:pPr marL="342900" lvl="1" indent="-342900">
              <a:buFont typeface="Arial" panose="020B0604020202020204" pitchFamily="34" charset="0"/>
              <a:buChar char="•"/>
            </a:pPr>
            <a:r>
              <a:rPr lang="en-US" altLang="zh-CN" sz="2400" dirty="0">
                <a:ea typeface="宋体" panose="02010600030101010101" pitchFamily="2" charset="-122"/>
              </a:rPr>
              <a:t>E.g., use </a:t>
            </a:r>
            <a:r>
              <a:rPr lang="en-US" altLang="zh-CN" sz="2400" i="1" dirty="0">
                <a:ea typeface="宋体" panose="02010600030101010101" pitchFamily="2" charset="-122"/>
              </a:rPr>
              <a:t>EI</a:t>
            </a:r>
            <a:r>
              <a:rPr lang="en-US" altLang="zh-CN" sz="2400" dirty="0">
                <a:ea typeface="宋体" panose="02010600030101010101" pitchFamily="2" charset="-122"/>
              </a:rPr>
              <a:t> for West-to-East traffic if </a:t>
            </a:r>
            <a:r>
              <a:rPr lang="en-US" altLang="zh-CN" sz="2400" i="1" dirty="0">
                <a:ea typeface="宋体" panose="02010600030101010101" pitchFamily="2" charset="-122"/>
              </a:rPr>
              <a:t>CF</a:t>
            </a:r>
            <a:r>
              <a:rPr lang="en-US" altLang="zh-CN" sz="2400" dirty="0">
                <a:ea typeface="宋体" panose="02010600030101010101" pitchFamily="2" charset="-122"/>
              </a:rPr>
              <a:t> is loaded</a:t>
            </a:r>
          </a:p>
          <a:p>
            <a:pPr marL="342900" lvl="1" indent="-342900">
              <a:buFont typeface="Arial" panose="020B0604020202020204" pitchFamily="34" charset="0"/>
              <a:buChar char="•"/>
            </a:pPr>
            <a:r>
              <a:rPr lang="en-US" altLang="zh-CN" sz="2400" dirty="0">
                <a:ea typeface="宋体" panose="02010600030101010101" pitchFamily="2" charset="-122"/>
              </a:rPr>
              <a:t>But take care to avoid oscillations </a:t>
            </a:r>
          </a:p>
        </p:txBody>
      </p:sp>
    </p:spTree>
    <p:extLst>
      <p:ext uri="{BB962C8B-B14F-4D97-AF65-F5344CB8AC3E}">
        <p14:creationId xmlns:p14="http://schemas.microsoft.com/office/powerpoint/2010/main" val="2940374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Admission Control</a:t>
            </a:r>
          </a:p>
        </p:txBody>
      </p:sp>
      <p:sp>
        <p:nvSpPr>
          <p:cNvPr id="5" name="Text Placeholder 4"/>
          <p:cNvSpPr>
            <a:spLocks noGrp="1"/>
          </p:cNvSpPr>
          <p:nvPr>
            <p:ph type="body" idx="1"/>
          </p:nvPr>
        </p:nvSpPr>
        <p:spPr/>
        <p:txBody>
          <a:bodyPr/>
          <a:lstStyle/>
          <a:p>
            <a:r>
              <a:rPr lang="en-US" altLang="en-US" dirty="0"/>
              <a:t>(a) A congested network. (b) The portion of the network that is not congested. A virtual circuit from </a:t>
            </a:r>
            <a:r>
              <a:rPr lang="en-US" altLang="en-US" i="1" dirty="0"/>
              <a:t>A</a:t>
            </a:r>
            <a:r>
              <a:rPr lang="en-US" altLang="en-US" dirty="0"/>
              <a:t> to </a:t>
            </a:r>
            <a:r>
              <a:rPr lang="en-US" altLang="en-US" i="1" dirty="0"/>
              <a:t>B</a:t>
            </a:r>
            <a:r>
              <a:rPr lang="en-US" altLang="en-US" dirty="0"/>
              <a:t> is also shown.</a:t>
            </a:r>
          </a:p>
        </p:txBody>
      </p:sp>
      <p:pic>
        <p:nvPicPr>
          <p:cNvPr id="4" name="Picture Placeholder 3" descr="Short Description: &#10;A two part illustration depicts a congestion network.&#10;&#10;Long Description: &#10;The first part shows a network with points A and B connected to each other through various nodes. Two nodes where more than two communication lines are meeting are labeled, congestion. The second part shows the communication lines at congestion removed. A dashed line along the path from A to B is labeled, virtual circui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5346" y="2691759"/>
            <a:ext cx="6962619" cy="2650713"/>
          </a:xfrm>
        </p:spPr>
      </p:pic>
      <p:sp>
        <p:nvSpPr>
          <p:cNvPr id="3" name="矩形 2">
            <a:extLst>
              <a:ext uri="{FF2B5EF4-FFF2-40B4-BE49-F238E27FC236}">
                <a16:creationId xmlns:a16="http://schemas.microsoft.com/office/drawing/2014/main" id="{5ADE74AF-0F96-4DE9-A938-2B0C54223712}"/>
              </a:ext>
            </a:extLst>
          </p:cNvPr>
          <p:cNvSpPr/>
          <p:nvPr/>
        </p:nvSpPr>
        <p:spPr>
          <a:xfrm>
            <a:off x="627888" y="1295399"/>
            <a:ext cx="7967472" cy="1200329"/>
          </a:xfrm>
          <a:prstGeom prst="rect">
            <a:avLst/>
          </a:prstGeom>
        </p:spPr>
        <p:txBody>
          <a:bodyPr wrap="square">
            <a:spAutoFit/>
          </a:bodyPr>
          <a:lstStyle/>
          <a:p>
            <a:r>
              <a:rPr lang="en-US" altLang="zh-CN" sz="2400" dirty="0">
                <a:ea typeface="宋体" panose="02010600030101010101" pitchFamily="2" charset="-122"/>
              </a:rPr>
              <a:t>Admission control allows a new traffic load only if the network has sufficient capacity, e.g., with virtual circuits</a:t>
            </a:r>
          </a:p>
          <a:p>
            <a:pPr marL="342900" lvl="1" indent="-342900">
              <a:buFont typeface="Arial" panose="020B0604020202020204" pitchFamily="34" charset="0"/>
              <a:buChar char="•"/>
            </a:pPr>
            <a:r>
              <a:rPr lang="en-US" altLang="zh-CN" sz="2400" dirty="0">
                <a:ea typeface="宋体" panose="02010600030101010101" pitchFamily="2" charset="-122"/>
              </a:rPr>
              <a:t>Can combine with looking for an uncongested route</a:t>
            </a:r>
          </a:p>
        </p:txBody>
      </p:sp>
    </p:spTree>
    <p:extLst>
      <p:ext uri="{BB962C8B-B14F-4D97-AF65-F5344CB8AC3E}">
        <p14:creationId xmlns:p14="http://schemas.microsoft.com/office/powerpoint/2010/main" val="348951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(1 of 2)</a:t>
            </a:r>
          </a:p>
        </p:txBody>
      </p:sp>
      <p:sp>
        <p:nvSpPr>
          <p:cNvPr id="5" name="Text Placeholder 4"/>
          <p:cNvSpPr>
            <a:spLocks noGrp="1"/>
          </p:cNvSpPr>
          <p:nvPr>
            <p:ph type="body" idx="1"/>
          </p:nvPr>
        </p:nvSpPr>
        <p:spPr>
          <a:xfrm>
            <a:off x="457200" y="5233851"/>
            <a:ext cx="8229600" cy="1018367"/>
          </a:xfrm>
        </p:spPr>
        <p:txBody>
          <a:bodyPr/>
          <a:lstStyle/>
          <a:p>
            <a:pPr algn="ctr"/>
            <a:r>
              <a:rPr lang="en-US" altLang="en-US" dirty="0"/>
              <a:t>(a) Shaping packets. (b) A leaky bucket. (c) A token bucket.</a:t>
            </a:r>
          </a:p>
        </p:txBody>
      </p:sp>
      <p:pic>
        <p:nvPicPr>
          <p:cNvPr id="4" name="Picture Placeholder 3" descr="Short Description: &#10;A three part illustration shows shaping packets, a leaky bucket, and a token bucket.&#10;&#10;Long Description: &#10;The first part shows many packets being sent from a host to a network. The packets are aligned vertically below the host and a region in the middle is labeled, check bucket here. The second part shows a bucket of vertical height B with a whole at the bottom. The water is flowing out of the hole at rate R. The bucket is labeled, put in water. The third part shows a bucket of vertical height B under a running tap. The water is flowing out of the tap at rate R. The bucket is labeled, take out water or tokens.&#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7761" y="3049169"/>
            <a:ext cx="7348477" cy="2785265"/>
          </a:xfrm>
        </p:spPr>
      </p:pic>
      <p:sp>
        <p:nvSpPr>
          <p:cNvPr id="3" name="矩形 2">
            <a:extLst>
              <a:ext uri="{FF2B5EF4-FFF2-40B4-BE49-F238E27FC236}">
                <a16:creationId xmlns:a16="http://schemas.microsoft.com/office/drawing/2014/main" id="{C98BF860-A256-4AEB-887B-40E712771169}"/>
              </a:ext>
            </a:extLst>
          </p:cNvPr>
          <p:cNvSpPr/>
          <p:nvPr/>
        </p:nvSpPr>
        <p:spPr>
          <a:xfrm>
            <a:off x="694943" y="1359471"/>
            <a:ext cx="8113777" cy="1323439"/>
          </a:xfrm>
          <a:prstGeom prst="rect">
            <a:avLst/>
          </a:prstGeom>
        </p:spPr>
        <p:txBody>
          <a:bodyPr wrap="square">
            <a:spAutoFit/>
          </a:bodyPr>
          <a:lstStyle/>
          <a:p>
            <a:r>
              <a:rPr lang="en-US" altLang="zh-CN" sz="2000" dirty="0">
                <a:ea typeface="宋体" panose="02010600030101010101" pitchFamily="2" charset="-122"/>
              </a:rPr>
              <a:t>Traffic shaping regulates the average rate and burstiness of data entering the network</a:t>
            </a:r>
          </a:p>
          <a:p>
            <a:r>
              <a:rPr lang="en-US" altLang="zh-CN" sz="2000" dirty="0">
                <a:ea typeface="宋体" panose="02010600030101010101" pitchFamily="2" charset="-122"/>
              </a:rPr>
              <a:t>Token/Leaky bucket limits both the average rate (R)  and short-term burst (B) of traffic</a:t>
            </a:r>
          </a:p>
        </p:txBody>
      </p:sp>
    </p:spTree>
    <p:extLst>
      <p:ext uri="{BB962C8B-B14F-4D97-AF65-F5344CB8AC3E}">
        <p14:creationId xmlns:p14="http://schemas.microsoft.com/office/powerpoint/2010/main" val="88164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Transport Layer</a:t>
            </a:r>
          </a:p>
        </p:txBody>
      </p:sp>
      <p:sp>
        <p:nvSpPr>
          <p:cNvPr id="3" name="Text Placeholder 2"/>
          <p:cNvSpPr>
            <a:spLocks noGrp="1"/>
          </p:cNvSpPr>
          <p:nvPr>
            <p:ph type="body" idx="1"/>
          </p:nvPr>
        </p:nvSpPr>
        <p:spPr/>
        <p:txBody>
          <a:bodyPr/>
          <a:lstStyle/>
          <a:p>
            <a:r>
              <a:rPr lang="en-US" dirty="0"/>
              <a:t>Services independent of router technology</a:t>
            </a:r>
          </a:p>
          <a:p>
            <a:r>
              <a:rPr lang="en-US" dirty="0"/>
              <a:t>Transport layer shielded from number, type, topology of routers</a:t>
            </a:r>
          </a:p>
          <a:p>
            <a:r>
              <a:rPr lang="en-US" dirty="0"/>
              <a:t>Network addresses available to transport layer use uniform numbering plan</a:t>
            </a:r>
          </a:p>
          <a:p>
            <a:pPr lvl="1"/>
            <a:r>
              <a:rPr lang="en-US" dirty="0"/>
              <a:t>Even across LANs and WANs</a:t>
            </a:r>
          </a:p>
        </p:txBody>
      </p:sp>
    </p:spTree>
    <p:extLst>
      <p:ext uri="{BB962C8B-B14F-4D97-AF65-F5344CB8AC3E}">
        <p14:creationId xmlns:p14="http://schemas.microsoft.com/office/powerpoint/2010/main" val="2097823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(2 of 2)</a:t>
            </a:r>
          </a:p>
        </p:txBody>
      </p:sp>
      <p:sp>
        <p:nvSpPr>
          <p:cNvPr id="5" name="Text Placeholder 4"/>
          <p:cNvSpPr>
            <a:spLocks noGrp="1"/>
          </p:cNvSpPr>
          <p:nvPr>
            <p:ph type="body" idx="1"/>
          </p:nvPr>
        </p:nvSpPr>
        <p:spPr/>
        <p:txBody>
          <a:bodyPr/>
          <a:lstStyle/>
          <a:p>
            <a:r>
              <a:rPr lang="en-US" dirty="0"/>
              <a:t>(a) Traffic from a host. Output shaped by a token bucket of rate 200 Mbps and capacity (b) 9600 KB and (c) 0 KB. Token bucket level for shaping with rate 200 Mbps and capacity (d) 16,000 KB, (e) 9600 KB, and (f) 0 KB. </a:t>
            </a:r>
            <a:endParaRPr lang="en-US" altLang="en-US" dirty="0"/>
          </a:p>
        </p:txBody>
      </p:sp>
      <p:pic>
        <p:nvPicPr>
          <p:cNvPr id="9" name="Picture Placeholder 8" descr="Short Description: &#10;A set of six graph.&#10;&#10;Long Description: &#10;The vertical axis of the first three graphs is labeled, rate (m b p s) and the horizontal axis is labeled time, (m sec). In the first graph, there is a vertical band of height 1000 m b p s on the left along the vertical axis. The band is labeled, 125 M B per second for 125 m second. There is a horizontal band in the middle along the horizontal axis. The band is labeled, 25 M B per second for 250 m second. The second graph shows a vertical bank labeled, with R = 25 M B per second, a horizontal bank next to this band and a horizontal band along the horizontal axis in the middle. The horizontal bands are labeled, B = 9600 K B. The third graph shows a horizontal band labeled, with R = 25 M B per s, B = 0 along the horizontal axis. The length of the band is 1000 m second. The vertical axis of the remaining three graphs is labeled, bucket (K B) and the horizontal axis is labeled time, (m sec). The fourth graph shows a line sloping downward from point (0, 16,000) on the vertical axis to meet a point on the horizontal axis. The line then rises upward, becomes nearly parallel to the horizontal axis, and finally slopes upward to the upper right corner. The fifth graph shows a line sloping downward from point (0, 9,600) on the vertical axis to meet a point on the horizontal axis. The line overlaps the horizontal axis for some time and then rises upward, becomes nearly parallel to the horizontal axis, and finally slopes upward to the upper right corner. The sixth graph shows a thin line along the horizontal axis. The line is labeled, bucket always empty.&#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65031" y="1431032"/>
            <a:ext cx="6013938" cy="3732481"/>
          </a:xfrm>
        </p:spPr>
      </p:pic>
      <p:sp>
        <p:nvSpPr>
          <p:cNvPr id="6" name="TextBox 7">
            <a:extLst>
              <a:ext uri="{FF2B5EF4-FFF2-40B4-BE49-F238E27FC236}">
                <a16:creationId xmlns:a16="http://schemas.microsoft.com/office/drawing/2014/main" id="{90AA97ED-591E-48D6-A296-F5C59B04E46D}"/>
              </a:ext>
            </a:extLst>
          </p:cNvPr>
          <p:cNvSpPr txBox="1">
            <a:spLocks noChangeArrowheads="1"/>
          </p:cNvSpPr>
          <p:nvPr/>
        </p:nvSpPr>
        <p:spPr bwMode="auto">
          <a:xfrm>
            <a:off x="233998" y="2974937"/>
            <a:ext cx="19018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solidFill>
                  <a:srgbClr val="FF2BD8"/>
                </a:solidFill>
                <a:ea typeface="宋体" panose="02010600030101010101" pitchFamily="2" charset="-122"/>
              </a:rPr>
              <a:t>Shaped by R=200 Mbps B=9600 KB</a:t>
            </a:r>
          </a:p>
        </p:txBody>
      </p:sp>
      <p:sp>
        <p:nvSpPr>
          <p:cNvPr id="7" name="TextBox 8">
            <a:extLst>
              <a:ext uri="{FF2B5EF4-FFF2-40B4-BE49-F238E27FC236}">
                <a16:creationId xmlns:a16="http://schemas.microsoft.com/office/drawing/2014/main" id="{A74DE8B3-5B5D-4307-B376-F72431003DEA}"/>
              </a:ext>
            </a:extLst>
          </p:cNvPr>
          <p:cNvSpPr txBox="1">
            <a:spLocks noChangeArrowheads="1"/>
          </p:cNvSpPr>
          <p:nvPr/>
        </p:nvSpPr>
        <p:spPr bwMode="auto">
          <a:xfrm>
            <a:off x="238760" y="4337012"/>
            <a:ext cx="19018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solidFill>
                  <a:srgbClr val="FF2BD8"/>
                </a:solidFill>
                <a:ea typeface="宋体" panose="02010600030101010101" pitchFamily="2" charset="-122"/>
              </a:rPr>
              <a:t>Shaped by R=200 Mbps B=0 KB</a:t>
            </a:r>
          </a:p>
        </p:txBody>
      </p:sp>
      <p:sp>
        <p:nvSpPr>
          <p:cNvPr id="8" name="TextBox 9">
            <a:extLst>
              <a:ext uri="{FF2B5EF4-FFF2-40B4-BE49-F238E27FC236}">
                <a16:creationId xmlns:a16="http://schemas.microsoft.com/office/drawing/2014/main" id="{25AA3492-EF10-4148-8057-222EC296171F}"/>
              </a:ext>
            </a:extLst>
          </p:cNvPr>
          <p:cNvSpPr txBox="1">
            <a:spLocks noChangeArrowheads="1"/>
          </p:cNvSpPr>
          <p:nvPr/>
        </p:nvSpPr>
        <p:spPr bwMode="auto">
          <a:xfrm>
            <a:off x="278448" y="1652549"/>
            <a:ext cx="19018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solidFill>
                  <a:srgbClr val="FF2BD8"/>
                </a:solidFill>
                <a:ea typeface="宋体" panose="02010600030101010101" pitchFamily="2" charset="-122"/>
              </a:rPr>
              <a:t>Host traffic</a:t>
            </a:r>
          </a:p>
          <a:p>
            <a:pPr eaLnBrk="1" hangingPunct="1">
              <a:spcBef>
                <a:spcPct val="0"/>
              </a:spcBef>
              <a:buClrTx/>
              <a:buFontTx/>
              <a:buNone/>
            </a:pPr>
            <a:r>
              <a:rPr lang="en-US" altLang="zh-CN" sz="1600" dirty="0">
                <a:solidFill>
                  <a:srgbClr val="FF2BD8"/>
                </a:solidFill>
                <a:ea typeface="宋体" panose="02010600030101010101" pitchFamily="2" charset="-122"/>
              </a:rPr>
              <a:t>R=200 Mbps B=16000 KB</a:t>
            </a:r>
          </a:p>
        </p:txBody>
      </p:sp>
      <p:cxnSp>
        <p:nvCxnSpPr>
          <p:cNvPr id="10" name="Straight Arrow Connector 13">
            <a:extLst>
              <a:ext uri="{FF2B5EF4-FFF2-40B4-BE49-F238E27FC236}">
                <a16:creationId xmlns:a16="http://schemas.microsoft.com/office/drawing/2014/main" id="{DCBDFC40-C5DC-4EBC-9385-0268A78E7952}"/>
              </a:ext>
            </a:extLst>
          </p:cNvPr>
          <p:cNvCxnSpPr>
            <a:cxnSpLocks noChangeShapeType="1"/>
          </p:cNvCxnSpPr>
          <p:nvPr/>
        </p:nvCxnSpPr>
        <p:spPr bwMode="auto">
          <a:xfrm rot="5400000">
            <a:off x="710248" y="2805074"/>
            <a:ext cx="354012" cy="1588"/>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4">
            <a:extLst>
              <a:ext uri="{FF2B5EF4-FFF2-40B4-BE49-F238E27FC236}">
                <a16:creationId xmlns:a16="http://schemas.microsoft.com/office/drawing/2014/main" id="{7A68DE4C-526D-4A04-90AD-22B2CA2B5C89}"/>
              </a:ext>
            </a:extLst>
          </p:cNvPr>
          <p:cNvCxnSpPr>
            <a:cxnSpLocks noChangeShapeType="1"/>
          </p:cNvCxnSpPr>
          <p:nvPr/>
        </p:nvCxnSpPr>
        <p:spPr bwMode="auto">
          <a:xfrm rot="5400000">
            <a:off x="715010" y="4127462"/>
            <a:ext cx="354013" cy="1587"/>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13892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Congestion Notification</a:t>
            </a:r>
          </a:p>
        </p:txBody>
      </p:sp>
      <p:sp>
        <p:nvSpPr>
          <p:cNvPr id="5" name="Text Placeholder 4"/>
          <p:cNvSpPr>
            <a:spLocks noGrp="1"/>
          </p:cNvSpPr>
          <p:nvPr>
            <p:ph type="body" idx="1"/>
          </p:nvPr>
        </p:nvSpPr>
        <p:spPr/>
        <p:txBody>
          <a:bodyPr/>
          <a:lstStyle/>
          <a:p>
            <a:pPr algn="ctr"/>
            <a:r>
              <a:rPr lang="fr-FR" altLang="en-US" dirty="0"/>
              <a:t>Explicit congestion notification</a:t>
            </a:r>
            <a:endParaRPr lang="en-US" altLang="en-US" dirty="0"/>
          </a:p>
        </p:txBody>
      </p:sp>
      <p:pic>
        <p:nvPicPr>
          <p:cNvPr id="4" name="Picture Placeholder 3" descr="Short Description:&#10;An illustration shows the explicit congestion notification.&#10;&#10;Long Description:&#10;Two hosts are connected to each other through three routers. The host to the left sends data packets to the host to the right. From left to right, the first router has 1 packet, second router labeled as congested router has one marked and three unmarked packets, and the third router has one marked packet. The second host sends the congestion signal to the first ho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4916" y="3805655"/>
            <a:ext cx="7794167" cy="1612372"/>
          </a:xfrm>
        </p:spPr>
      </p:pic>
      <p:sp>
        <p:nvSpPr>
          <p:cNvPr id="3" name="矩形 2">
            <a:extLst>
              <a:ext uri="{FF2B5EF4-FFF2-40B4-BE49-F238E27FC236}">
                <a16:creationId xmlns:a16="http://schemas.microsoft.com/office/drawing/2014/main" id="{37D8E8FD-D9C1-4CD2-927A-20129034774D}"/>
              </a:ext>
            </a:extLst>
          </p:cNvPr>
          <p:cNvSpPr/>
          <p:nvPr/>
        </p:nvSpPr>
        <p:spPr>
          <a:xfrm>
            <a:off x="786383" y="1558537"/>
            <a:ext cx="7794167" cy="1200329"/>
          </a:xfrm>
          <a:prstGeom prst="rect">
            <a:avLst/>
          </a:prstGeom>
        </p:spPr>
        <p:txBody>
          <a:bodyPr wrap="square">
            <a:spAutoFit/>
          </a:bodyPr>
          <a:lstStyle/>
          <a:p>
            <a:r>
              <a:rPr lang="en-US" altLang="zh-CN" sz="2400" dirty="0">
                <a:ea typeface="宋体" panose="02010600030101010101" pitchFamily="2" charset="-122"/>
              </a:rPr>
              <a:t>Congested routers signal hosts to slow down traffic</a:t>
            </a:r>
          </a:p>
          <a:p>
            <a:pPr marL="342900" lvl="1" indent="-342900">
              <a:buFont typeface="Arial" panose="020B0604020202020204" pitchFamily="34" charset="0"/>
              <a:buChar char="•"/>
            </a:pPr>
            <a:r>
              <a:rPr lang="en-US" altLang="zh-CN" sz="2400" dirty="0">
                <a:ea typeface="宋体" panose="02010600030101010101" pitchFamily="2" charset="-122"/>
              </a:rPr>
              <a:t>ECN (Explicit Congestion Notification) marks packets and receiver returns signal to sender</a:t>
            </a:r>
          </a:p>
        </p:txBody>
      </p:sp>
    </p:spTree>
    <p:extLst>
      <p:ext uri="{BB962C8B-B14F-4D97-AF65-F5344CB8AC3E}">
        <p14:creationId xmlns:p14="http://schemas.microsoft.com/office/powerpoint/2010/main" val="2062373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Hop-by-Hop Backpressure</a:t>
            </a:r>
          </a:p>
        </p:txBody>
      </p:sp>
      <p:sp>
        <p:nvSpPr>
          <p:cNvPr id="5" name="Text Placeholder 4"/>
          <p:cNvSpPr>
            <a:spLocks noGrp="1"/>
          </p:cNvSpPr>
          <p:nvPr>
            <p:ph type="body" idx="1"/>
          </p:nvPr>
        </p:nvSpPr>
        <p:spPr>
          <a:xfrm>
            <a:off x="457200" y="5857719"/>
            <a:ext cx="8229600" cy="639209"/>
          </a:xfrm>
        </p:spPr>
        <p:txBody>
          <a:bodyPr/>
          <a:lstStyle/>
          <a:p>
            <a:r>
              <a:rPr lang="en-US" altLang="en-US" dirty="0"/>
              <a:t>(a) A choke packet that affects only the source. (b) A choke packet that affects each hop it passes through.</a:t>
            </a:r>
          </a:p>
        </p:txBody>
      </p:sp>
      <p:pic>
        <p:nvPicPr>
          <p:cNvPr id="4" name="Picture Placeholder 3" descr="Short Description: &#10;A two part illustration depicts a choke packet that affects only the source and a choke packet that affects each hop it passes through.&#10;&#10;Long Description: &#10;The first part shows seven cases of flow in a network consisting of six routers on six vertices of a hexagon. The routers are labeled, A through E. The first case shows packet pass through communication line A E, E F, and F D with a heavy flow. The second case shows a chock packet along line F D. The third case shows the choke packet along line E F. The fourth case shows a choke packet along line A E. The fifth case shows a reduced flow in line A E. The sixth case shows a reduced flow in A E and E F. The flow in F D is still at maximum rate. The seventh case shows a reduced flow in all the three lines. The second part shows the same network with five different cases. The first case shows packet pass through communication line A E, E F, and F D with a heavy flow. The second case shows a chock packet along line F D. The third case shows the choke packet along line E F and the flow along F D is reduced. The fourth case shows a choke packet along line A E and the flow along E F and F D is reduced. The fifth case shows a reduced flow in all the three lines.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064999" y="1291369"/>
            <a:ext cx="3014002" cy="4566350"/>
          </a:xfrm>
        </p:spPr>
      </p:pic>
      <p:sp>
        <p:nvSpPr>
          <p:cNvPr id="3" name="矩形 2">
            <a:extLst>
              <a:ext uri="{FF2B5EF4-FFF2-40B4-BE49-F238E27FC236}">
                <a16:creationId xmlns:a16="http://schemas.microsoft.com/office/drawing/2014/main" id="{E20B264F-9B04-4996-97D1-505F95C85F5B}"/>
              </a:ext>
            </a:extLst>
          </p:cNvPr>
          <p:cNvSpPr/>
          <p:nvPr/>
        </p:nvSpPr>
        <p:spPr>
          <a:xfrm>
            <a:off x="590668" y="1988836"/>
            <a:ext cx="2823092" cy="1754326"/>
          </a:xfrm>
          <a:prstGeom prst="rect">
            <a:avLst/>
          </a:prstGeom>
        </p:spPr>
        <p:txBody>
          <a:bodyPr wrap="square">
            <a:spAutoFit/>
          </a:bodyPr>
          <a:lstStyle/>
          <a:p>
            <a:r>
              <a:rPr lang="en-US" altLang="zh-CN" sz="1800" dirty="0">
                <a:ea typeface="宋体" panose="02010600030101010101" pitchFamily="2" charset="-122"/>
              </a:rPr>
              <a:t>When all else fails, network will drop packets (shed load)</a:t>
            </a:r>
          </a:p>
          <a:p>
            <a:endParaRPr lang="en-US" altLang="zh-CN" sz="1800" dirty="0">
              <a:ea typeface="宋体" panose="02010600030101010101" pitchFamily="2" charset="-122"/>
            </a:endParaRPr>
          </a:p>
          <a:p>
            <a:r>
              <a:rPr lang="en-US" altLang="zh-CN" sz="1800" dirty="0">
                <a:ea typeface="宋体" panose="02010600030101010101" pitchFamily="2" charset="-122"/>
              </a:rPr>
              <a:t>Can be done end-to-end or link-by-link</a:t>
            </a:r>
          </a:p>
        </p:txBody>
      </p:sp>
      <p:sp>
        <p:nvSpPr>
          <p:cNvPr id="6" name="矩形 5">
            <a:extLst>
              <a:ext uri="{FF2B5EF4-FFF2-40B4-BE49-F238E27FC236}">
                <a16:creationId xmlns:a16="http://schemas.microsoft.com/office/drawing/2014/main" id="{E8549D6C-C3DB-4374-849D-92F42757EB4C}"/>
              </a:ext>
            </a:extLst>
          </p:cNvPr>
          <p:cNvSpPr/>
          <p:nvPr/>
        </p:nvSpPr>
        <p:spPr>
          <a:xfrm>
            <a:off x="590668" y="4127697"/>
            <a:ext cx="2260972" cy="1477328"/>
          </a:xfrm>
          <a:prstGeom prst="rect">
            <a:avLst/>
          </a:prstGeom>
        </p:spPr>
        <p:txBody>
          <a:bodyPr wrap="square">
            <a:spAutoFit/>
          </a:bodyPr>
          <a:lstStyle/>
          <a:p>
            <a:r>
              <a:rPr lang="en-US" altLang="zh-CN" sz="1800" dirty="0">
                <a:ea typeface="宋体" panose="02010600030101010101" pitchFamily="2" charset="-122"/>
              </a:rPr>
              <a:t>End-to-end takes longer to have an effect, but can better target the cause of congestion</a:t>
            </a:r>
          </a:p>
        </p:txBody>
      </p:sp>
      <p:sp>
        <p:nvSpPr>
          <p:cNvPr id="7" name="矩形 6">
            <a:extLst>
              <a:ext uri="{FF2B5EF4-FFF2-40B4-BE49-F238E27FC236}">
                <a16:creationId xmlns:a16="http://schemas.microsoft.com/office/drawing/2014/main" id="{F2347D23-3F55-4041-9FE5-9CEE132A654B}"/>
              </a:ext>
            </a:extLst>
          </p:cNvPr>
          <p:cNvSpPr/>
          <p:nvPr/>
        </p:nvSpPr>
        <p:spPr>
          <a:xfrm>
            <a:off x="6292360" y="2542833"/>
            <a:ext cx="2260972" cy="646331"/>
          </a:xfrm>
          <a:prstGeom prst="rect">
            <a:avLst/>
          </a:prstGeom>
        </p:spPr>
        <p:txBody>
          <a:bodyPr wrap="square">
            <a:spAutoFit/>
          </a:bodyPr>
          <a:lstStyle/>
          <a:p>
            <a:r>
              <a:rPr lang="en-US" altLang="zh-CN" sz="1800" dirty="0">
                <a:ea typeface="宋体" panose="02010600030101010101" pitchFamily="2" charset="-122"/>
              </a:rPr>
              <a:t>Link-by-link produces rapid relief</a:t>
            </a:r>
          </a:p>
        </p:txBody>
      </p:sp>
    </p:spTree>
    <p:extLst>
      <p:ext uri="{BB962C8B-B14F-4D97-AF65-F5344CB8AC3E}">
        <p14:creationId xmlns:p14="http://schemas.microsoft.com/office/powerpoint/2010/main" val="2615227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251703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and Application </a:t>
            </a:r>
            <a:r>
              <a:rPr lang="en-US" dirty="0" err="1"/>
              <a:t>QoE</a:t>
            </a:r>
            <a:endParaRPr lang="en-US" dirty="0"/>
          </a:p>
        </p:txBody>
      </p:sp>
      <p:sp>
        <p:nvSpPr>
          <p:cNvPr id="3" name="Text Placeholder 2"/>
          <p:cNvSpPr>
            <a:spLocks noGrp="1"/>
          </p:cNvSpPr>
          <p:nvPr>
            <p:ph type="body" idx="1"/>
          </p:nvPr>
        </p:nvSpPr>
        <p:spPr/>
        <p:txBody>
          <a:bodyPr/>
          <a:lstStyle/>
          <a:p>
            <a:r>
              <a:rPr lang="en-US" dirty="0"/>
              <a:t>Application QoS requirements</a:t>
            </a:r>
          </a:p>
          <a:p>
            <a:r>
              <a:rPr lang="en-US" dirty="0"/>
              <a:t>Overprovisioning</a:t>
            </a:r>
          </a:p>
          <a:p>
            <a:r>
              <a:rPr lang="en-US" dirty="0"/>
              <a:t>Packet scheduling</a:t>
            </a:r>
          </a:p>
          <a:p>
            <a:r>
              <a:rPr lang="en-US" dirty="0"/>
              <a:t>Integrated services</a:t>
            </a:r>
          </a:p>
          <a:p>
            <a:pPr lvl="1"/>
            <a:r>
              <a:rPr lang="en-US" dirty="0"/>
              <a:t>RSVP—The Resource reSerVation Protocol</a:t>
            </a:r>
          </a:p>
          <a:p>
            <a:r>
              <a:rPr lang="en-US"/>
              <a:t>Differentiated </a:t>
            </a:r>
            <a:r>
              <a:rPr lang="en-US" dirty="0"/>
              <a:t>services</a:t>
            </a:r>
          </a:p>
          <a:p>
            <a:pPr lvl="1"/>
            <a:r>
              <a:rPr lang="en-US" dirty="0"/>
              <a:t>Expedited forwarding</a:t>
            </a:r>
          </a:p>
          <a:p>
            <a:pPr lvl="1"/>
            <a:r>
              <a:rPr lang="en-US" dirty="0"/>
              <a:t>Assured forwarding</a:t>
            </a: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667143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QoS Requirements</a:t>
            </a:r>
          </a:p>
        </p:txBody>
      </p:sp>
      <p:sp>
        <p:nvSpPr>
          <p:cNvPr id="5" name="Text Placeholder 4"/>
          <p:cNvSpPr>
            <a:spLocks noGrp="1"/>
          </p:cNvSpPr>
          <p:nvPr>
            <p:ph type="body" idx="1"/>
          </p:nvPr>
        </p:nvSpPr>
        <p:spPr/>
        <p:txBody>
          <a:bodyPr/>
          <a:lstStyle/>
          <a:p>
            <a:pPr algn="ctr"/>
            <a:r>
              <a:rPr lang="en-US" altLang="en-US" dirty="0"/>
              <a:t>Stringency of applications’ quality-of-service requirements</a:t>
            </a:r>
          </a:p>
        </p:txBody>
      </p:sp>
      <p:pic>
        <p:nvPicPr>
          <p:cNvPr id="8" name="Picture 7">
            <a:extLst>
              <a:ext uri="{FF2B5EF4-FFF2-40B4-BE49-F238E27FC236}">
                <a16:creationId xmlns:a16="http://schemas.microsoft.com/office/drawing/2014/main" id="{44FA7AA1-9ED4-F345-8BCD-D3F8A9AE607A}"/>
              </a:ext>
            </a:extLst>
          </p:cNvPr>
          <p:cNvPicPr>
            <a:picLocks noChangeAspect="1"/>
          </p:cNvPicPr>
          <p:nvPr/>
        </p:nvPicPr>
        <p:blipFill>
          <a:blip r:embed="rId3"/>
          <a:stretch>
            <a:fillRect/>
          </a:stretch>
        </p:blipFill>
        <p:spPr>
          <a:xfrm>
            <a:off x="727364" y="1655606"/>
            <a:ext cx="7689272" cy="3546788"/>
          </a:xfrm>
          <a:prstGeom prst="rect">
            <a:avLst/>
          </a:prstGeom>
        </p:spPr>
      </p:pic>
    </p:spTree>
    <p:extLst>
      <p:ext uri="{BB962C8B-B14F-4D97-AF65-F5344CB8AC3E}">
        <p14:creationId xmlns:p14="http://schemas.microsoft.com/office/powerpoint/2010/main" val="4179125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QoS and Examples</a:t>
            </a:r>
          </a:p>
        </p:txBody>
      </p:sp>
      <p:sp>
        <p:nvSpPr>
          <p:cNvPr id="3" name="Text Placeholder 2"/>
          <p:cNvSpPr>
            <a:spLocks noGrp="1"/>
          </p:cNvSpPr>
          <p:nvPr>
            <p:ph type="body" idx="1"/>
          </p:nvPr>
        </p:nvSpPr>
        <p:spPr/>
        <p:txBody>
          <a:bodyPr/>
          <a:lstStyle/>
          <a:p>
            <a:r>
              <a:rPr lang="en-US" dirty="0"/>
              <a:t>Constant bit rate</a:t>
            </a:r>
          </a:p>
          <a:p>
            <a:pPr lvl="1"/>
            <a:r>
              <a:rPr lang="en-US" dirty="0"/>
              <a:t>Telephony</a:t>
            </a:r>
          </a:p>
          <a:p>
            <a:r>
              <a:rPr lang="en-US" dirty="0"/>
              <a:t>Real-time variable bit rate</a:t>
            </a:r>
          </a:p>
          <a:p>
            <a:pPr lvl="1"/>
            <a:r>
              <a:rPr lang="en-US" dirty="0"/>
              <a:t>Compressed videoconferencing</a:t>
            </a:r>
          </a:p>
          <a:p>
            <a:r>
              <a:rPr lang="en-US" dirty="0"/>
              <a:t>Non-real-time variable bit rate</a:t>
            </a:r>
          </a:p>
          <a:p>
            <a:pPr lvl="1"/>
            <a:r>
              <a:rPr lang="en-US" dirty="0"/>
              <a:t>Watching a movie on demand</a:t>
            </a:r>
          </a:p>
          <a:p>
            <a:r>
              <a:rPr lang="en-US" dirty="0"/>
              <a:t>Available bit rate </a:t>
            </a:r>
          </a:p>
          <a:p>
            <a:pPr lvl="1"/>
            <a:r>
              <a:rPr lang="en-US" dirty="0"/>
              <a:t>File transfer</a:t>
            </a:r>
          </a:p>
        </p:txBody>
      </p:sp>
    </p:spTree>
    <p:extLst>
      <p:ext uri="{BB962C8B-B14F-4D97-AF65-F5344CB8AC3E}">
        <p14:creationId xmlns:p14="http://schemas.microsoft.com/office/powerpoint/2010/main" val="2224082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Overprovisioning</a:t>
            </a:r>
          </a:p>
        </p:txBody>
      </p:sp>
      <p:sp>
        <p:nvSpPr>
          <p:cNvPr id="3" name="Text Placeholder 2"/>
          <p:cNvSpPr>
            <a:spLocks noGrp="1"/>
          </p:cNvSpPr>
          <p:nvPr>
            <p:ph type="body" idx="1"/>
          </p:nvPr>
        </p:nvSpPr>
        <p:spPr/>
        <p:txBody>
          <a:bodyPr/>
          <a:lstStyle/>
          <a:p>
            <a:r>
              <a:rPr lang="en-US" dirty="0"/>
              <a:t>Helps to provide good quality of service</a:t>
            </a:r>
          </a:p>
          <a:p>
            <a:pPr lvl="1"/>
            <a:r>
              <a:rPr lang="en-US" dirty="0"/>
              <a:t>Ensure the network has the capacity for all traffic</a:t>
            </a:r>
          </a:p>
          <a:p>
            <a:pPr lvl="1"/>
            <a:r>
              <a:rPr lang="en-US" dirty="0"/>
              <a:t>Expensive solution</a:t>
            </a:r>
          </a:p>
          <a:p>
            <a:r>
              <a:rPr lang="en-US" dirty="0"/>
              <a:t>Network issues to address for quality of service</a:t>
            </a:r>
          </a:p>
          <a:p>
            <a:pPr lvl="1"/>
            <a:r>
              <a:rPr lang="en-US" dirty="0"/>
              <a:t>Addressing applications needs</a:t>
            </a:r>
          </a:p>
          <a:p>
            <a:pPr lvl="1"/>
            <a:r>
              <a:rPr lang="en-US" dirty="0"/>
              <a:t>Regulating traffic entering the network</a:t>
            </a:r>
          </a:p>
          <a:p>
            <a:pPr lvl="1"/>
            <a:r>
              <a:rPr lang="en-US" dirty="0"/>
              <a:t>Reserving resources at routers to guarantee performance</a:t>
            </a:r>
          </a:p>
          <a:p>
            <a:pPr lvl="1"/>
            <a:r>
              <a:rPr lang="en-US" dirty="0"/>
              <a:t>Safely accepting more traffic</a:t>
            </a:r>
          </a:p>
        </p:txBody>
      </p:sp>
    </p:spTree>
    <p:extLst>
      <p:ext uri="{BB962C8B-B14F-4D97-AF65-F5344CB8AC3E}">
        <p14:creationId xmlns:p14="http://schemas.microsoft.com/office/powerpoint/2010/main" val="280999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Scheduling</a:t>
            </a:r>
          </a:p>
        </p:txBody>
      </p:sp>
      <p:sp>
        <p:nvSpPr>
          <p:cNvPr id="3" name="Text Placeholder 2"/>
          <p:cNvSpPr>
            <a:spLocks noGrp="1"/>
          </p:cNvSpPr>
          <p:nvPr>
            <p:ph type="body" idx="1"/>
          </p:nvPr>
        </p:nvSpPr>
        <p:spPr/>
        <p:txBody>
          <a:bodyPr/>
          <a:lstStyle/>
          <a:p>
            <a:r>
              <a:rPr lang="en-US" dirty="0"/>
              <a:t>Router resources reserved for different flows</a:t>
            </a:r>
          </a:p>
          <a:p>
            <a:pPr lvl="1"/>
            <a:r>
              <a:rPr lang="en-US" dirty="0"/>
              <a:t>Bandwidth</a:t>
            </a:r>
          </a:p>
          <a:p>
            <a:pPr lvl="1"/>
            <a:r>
              <a:rPr lang="en-US" dirty="0"/>
              <a:t>Buffer space</a:t>
            </a:r>
          </a:p>
          <a:p>
            <a:pPr lvl="1"/>
            <a:r>
              <a:rPr lang="en-US" dirty="0"/>
              <a:t>CPU cycles</a:t>
            </a:r>
          </a:p>
          <a:p>
            <a:r>
              <a:rPr lang="en-US" dirty="0"/>
              <a:t>Algorithms</a:t>
            </a:r>
          </a:p>
          <a:p>
            <a:pPr lvl="1"/>
            <a:r>
              <a:rPr lang="en-US" dirty="0"/>
              <a:t>First-In First-Out (FIFO) scheduling</a:t>
            </a:r>
          </a:p>
          <a:p>
            <a:pPr lvl="1"/>
            <a:r>
              <a:rPr lang="en-US" dirty="0"/>
              <a:t>Fair queueing</a:t>
            </a:r>
          </a:p>
          <a:p>
            <a:pPr lvl="1"/>
            <a:r>
              <a:rPr lang="en-US" dirty="0"/>
              <a:t>Weighted fair queueing</a:t>
            </a:r>
          </a:p>
          <a:p>
            <a:pPr lvl="1"/>
            <a:r>
              <a:rPr lang="en-US" dirty="0"/>
              <a:t>Putting it together</a:t>
            </a:r>
          </a:p>
        </p:txBody>
      </p:sp>
    </p:spTree>
    <p:extLst>
      <p:ext uri="{BB962C8B-B14F-4D97-AF65-F5344CB8AC3E}">
        <p14:creationId xmlns:p14="http://schemas.microsoft.com/office/powerpoint/2010/main" val="1834331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(1 of 2)</a:t>
            </a:r>
          </a:p>
        </p:txBody>
      </p:sp>
      <p:sp>
        <p:nvSpPr>
          <p:cNvPr id="5" name="Text Placeholder 4"/>
          <p:cNvSpPr>
            <a:spLocks noGrp="1"/>
          </p:cNvSpPr>
          <p:nvPr>
            <p:ph type="body" idx="1"/>
          </p:nvPr>
        </p:nvSpPr>
        <p:spPr/>
        <p:txBody>
          <a:bodyPr/>
          <a:lstStyle/>
          <a:p>
            <a:pPr algn="ctr"/>
            <a:r>
              <a:rPr lang="en-US" altLang="en-US" dirty="0"/>
              <a:t>Round-robin fair queueing</a:t>
            </a:r>
          </a:p>
        </p:txBody>
      </p:sp>
      <p:pic>
        <p:nvPicPr>
          <p:cNvPr id="4" name="Picture Placeholder 3" descr="Short Description: &#10;An illustration depicts Round robin fair queueing.&#10;&#10;Long Description: &#10;The illustration shows three input queues labeled, 1, 2 and 3 on the left, a curved arrow labeled, round robin service in the middle, and a single output line on the right. The packets in the output line are labeled, 1, 2, 3, 1, 2, 3 from the right to the lef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8197" y="2413220"/>
            <a:ext cx="7247606" cy="1891494"/>
          </a:xfrm>
        </p:spPr>
      </p:pic>
      <p:sp>
        <p:nvSpPr>
          <p:cNvPr id="6" name="文本框 5">
            <a:extLst>
              <a:ext uri="{FF2B5EF4-FFF2-40B4-BE49-F238E27FC236}">
                <a16:creationId xmlns:a16="http://schemas.microsoft.com/office/drawing/2014/main" id="{406A500D-1779-48CB-88AC-F1139CA4885B}"/>
              </a:ext>
            </a:extLst>
          </p:cNvPr>
          <p:cNvSpPr txBox="1"/>
          <p:nvPr/>
        </p:nvSpPr>
        <p:spPr>
          <a:xfrm>
            <a:off x="1875327" y="4727805"/>
            <a:ext cx="6143258" cy="646331"/>
          </a:xfrm>
          <a:prstGeom prst="rect">
            <a:avLst/>
          </a:prstGeom>
          <a:noFill/>
        </p:spPr>
        <p:txBody>
          <a:bodyPr wrap="square">
            <a:spAutoFit/>
          </a:bodyPr>
          <a:lstStyle/>
          <a:p>
            <a:r>
              <a:rPr lang="en-US" altLang="zh-CN" sz="1800" dirty="0">
                <a:solidFill>
                  <a:schemeClr val="tx1"/>
                </a:solidFill>
              </a:rPr>
              <a:t>T</a:t>
            </a:r>
            <a:r>
              <a:rPr lang="zh-CN" altLang="en-US" sz="1800" dirty="0">
                <a:solidFill>
                  <a:schemeClr val="tx1"/>
                </a:solidFill>
              </a:rPr>
              <a:t>he algorithm gives more bandwidth to hosts that use large packets than to hosts that use small packets.</a:t>
            </a:r>
          </a:p>
        </p:txBody>
      </p:sp>
    </p:spTree>
    <p:extLst>
      <p:ext uri="{BB962C8B-B14F-4D97-AF65-F5344CB8AC3E}">
        <p14:creationId xmlns:p14="http://schemas.microsoft.com/office/powerpoint/2010/main" val="407374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457200" y="1312650"/>
            <a:ext cx="8229600" cy="4525963"/>
          </a:xfrm>
        </p:spPr>
        <p:txBody>
          <a:bodyPr/>
          <a:lstStyle/>
          <a:p>
            <a:pPr marL="342900" indent="-342900">
              <a:buFont typeface="Arial" panose="020B0604020202020204" pitchFamily="34" charset="0"/>
              <a:buChar char="•"/>
            </a:pPr>
            <a:r>
              <a:rPr lang="en-US" altLang="zh-CN" dirty="0"/>
              <a:t>Connectionless service </a:t>
            </a:r>
          </a:p>
          <a:p>
            <a:pPr marL="800100" lvl="1" indent="-342900"/>
            <a:r>
              <a:rPr lang="en-US" altLang="zh-CN" sz="2000" dirty="0"/>
              <a:t>each packet is treated independently </a:t>
            </a:r>
          </a:p>
          <a:p>
            <a:pPr marL="800100" lvl="1" indent="-342900"/>
            <a:r>
              <a:rPr lang="en-US" altLang="zh-CN" sz="2000" dirty="0"/>
              <a:t>the network layer is only responsible for delivery of packets from the source to the destination</a:t>
            </a:r>
          </a:p>
          <a:p>
            <a:pPr marL="800100" lvl="1" indent="-342900"/>
            <a:r>
              <a:rPr lang="en-US" altLang="zh-CN" sz="2000" dirty="0"/>
              <a:t>the packets in a message may or may not travel the same path to their destination.</a:t>
            </a:r>
          </a:p>
          <a:p>
            <a:pPr marL="342900" indent="-342900">
              <a:buFont typeface="Arial" panose="020B0604020202020204" pitchFamily="34" charset="0"/>
              <a:buChar char="•"/>
            </a:pPr>
            <a:r>
              <a:rPr lang="en-US" altLang="zh-CN" dirty="0"/>
              <a:t>Connection-oriented service </a:t>
            </a:r>
          </a:p>
          <a:p>
            <a:pPr marL="800100" lvl="1" indent="-342900"/>
            <a:r>
              <a:rPr lang="en-US" altLang="zh-CN" sz="2000" dirty="0"/>
              <a:t>Before all datagrams in a message can be sent, a virtual connection should be set up to define the path for the datagrams. </a:t>
            </a:r>
          </a:p>
          <a:p>
            <a:pPr marL="800100" lvl="1" indent="-342900"/>
            <a:r>
              <a:rPr lang="en-US" altLang="zh-CN" sz="2000" dirty="0"/>
              <a:t>After connection setup, the datagrams can all follow the same path. </a:t>
            </a:r>
          </a:p>
          <a:p>
            <a:pPr marL="800100" lvl="1" indent="-342900"/>
            <a:r>
              <a:rPr lang="en-US" altLang="zh-CN" sz="2000" dirty="0"/>
              <a:t>The packet contain the source and destination addresses, also a flow label, a virtual circuit identifier that defines the virtual path the packet should follow.</a:t>
            </a:r>
          </a:p>
        </p:txBody>
      </p:sp>
      <p:sp>
        <p:nvSpPr>
          <p:cNvPr id="5" name="标题 4"/>
          <p:cNvSpPr>
            <a:spLocks noGrp="1"/>
          </p:cNvSpPr>
          <p:nvPr>
            <p:ph type="title"/>
          </p:nvPr>
        </p:nvSpPr>
        <p:spPr/>
        <p:txBody>
          <a:bodyPr/>
          <a:lstStyle/>
          <a:p>
            <a:r>
              <a:rPr lang="en-US" altLang="zh-CN" dirty="0"/>
              <a:t>Connectionless &amp; connection-oriented service </a:t>
            </a:r>
            <a:endParaRPr lang="zh-CN" altLang="en-US" dirty="0"/>
          </a:p>
        </p:txBody>
      </p:sp>
    </p:spTree>
    <p:extLst>
      <p:ext uri="{BB962C8B-B14F-4D97-AF65-F5344CB8AC3E}">
        <p14:creationId xmlns:p14="http://schemas.microsoft.com/office/powerpoint/2010/main" val="2017241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(2 of 2)</a:t>
            </a:r>
          </a:p>
        </p:txBody>
      </p:sp>
      <p:sp>
        <p:nvSpPr>
          <p:cNvPr id="5" name="Text Placeholder 4"/>
          <p:cNvSpPr>
            <a:spLocks noGrp="1"/>
          </p:cNvSpPr>
          <p:nvPr>
            <p:ph type="body" idx="1"/>
          </p:nvPr>
        </p:nvSpPr>
        <p:spPr/>
        <p:txBody>
          <a:bodyPr/>
          <a:lstStyle/>
          <a:p>
            <a:pPr algn="ctr"/>
            <a:r>
              <a:rPr lang="en-US" altLang="en-US" dirty="0"/>
              <a:t>(a) Weighted Fair Queueing. (b) Finishing times for the packets.</a:t>
            </a:r>
          </a:p>
        </p:txBody>
      </p:sp>
      <p:pic>
        <p:nvPicPr>
          <p:cNvPr id="6" name="Picture Placeholder 5" descr="Short Description: &#10;An illustration and a table depicts the weighted fair queueing and finishing times for the packets.&#10;&#10;Long Description:&#10;The illustration shows three input queues with packets F and A on the top, H, D, and B in the middle, and G, E, and C at the bottom. The packet F is labeled, arrives after D but goes first. The packet H is labeled, arrives late. The queue at the bottom is labeled, 2 X with text, weight is 2. There is a curved arrow labeled, fair queueing next to these input queues. The finishing time for the packets is as follows.&#10;Packet Arrival time Length Finish time Output order&#10;A 0 8 8 1&#10;B 5 6 11 3&#10;C 5 10 10 2&#10;D 8 9 20 7&#10;E 8 8 14 4&#10;F 10 6 16 5&#10;G 11 10 19 6&#10;H 20 8 28 8&#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57067" y="2577585"/>
            <a:ext cx="6829865" cy="2417807"/>
          </a:xfrm>
        </p:spPr>
      </p:pic>
      <p:sp>
        <p:nvSpPr>
          <p:cNvPr id="3" name="矩形 2">
            <a:extLst>
              <a:ext uri="{FF2B5EF4-FFF2-40B4-BE49-F238E27FC236}">
                <a16:creationId xmlns:a16="http://schemas.microsoft.com/office/drawing/2014/main" id="{571DB25B-6FBC-469A-A375-CB39BB882D4F}"/>
              </a:ext>
            </a:extLst>
          </p:cNvPr>
          <p:cNvSpPr/>
          <p:nvPr/>
        </p:nvSpPr>
        <p:spPr>
          <a:xfrm>
            <a:off x="893174" y="1346033"/>
            <a:ext cx="7596555" cy="1015663"/>
          </a:xfrm>
          <a:prstGeom prst="rect">
            <a:avLst/>
          </a:prstGeom>
        </p:spPr>
        <p:txBody>
          <a:bodyPr wrap="square">
            <a:spAutoFit/>
          </a:bodyPr>
          <a:lstStyle/>
          <a:p>
            <a:r>
              <a:rPr lang="en-US" altLang="zh-CN" sz="2000" dirty="0">
                <a:ea typeface="宋体" panose="02010600030101010101" pitchFamily="2" charset="-122"/>
              </a:rPr>
              <a:t>Fair Queueing approximates bit-level fairness with different packet sizes; weights change target levels</a:t>
            </a:r>
          </a:p>
          <a:p>
            <a:pPr marL="342900" lvl="1" indent="-342900">
              <a:buFont typeface="Arial" panose="020B0604020202020204" pitchFamily="34" charset="0"/>
              <a:buChar char="•"/>
            </a:pPr>
            <a:r>
              <a:rPr lang="en-US" altLang="zh-CN" sz="2000" dirty="0">
                <a:ea typeface="宋体" panose="02010600030101010101" pitchFamily="2" charset="-122"/>
              </a:rPr>
              <a:t>Result is WFQ (Weighted Fair Queueing)</a:t>
            </a:r>
          </a:p>
        </p:txBody>
      </p:sp>
      <p:sp>
        <p:nvSpPr>
          <p:cNvPr id="7" name="TextBox 9">
            <a:extLst>
              <a:ext uri="{FF2B5EF4-FFF2-40B4-BE49-F238E27FC236}">
                <a16:creationId xmlns:a16="http://schemas.microsoft.com/office/drawing/2014/main" id="{B4C5BD9D-86DF-4BA7-B822-7C6EB7C1AF40}"/>
              </a:ext>
            </a:extLst>
          </p:cNvPr>
          <p:cNvSpPr txBox="1">
            <a:spLocks noChangeArrowheads="1"/>
          </p:cNvSpPr>
          <p:nvPr/>
        </p:nvSpPr>
        <p:spPr bwMode="auto">
          <a:xfrm>
            <a:off x="1157067" y="5019283"/>
            <a:ext cx="25923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dirty="0">
                <a:solidFill>
                  <a:srgbClr val="FF2BD8"/>
                </a:solidFill>
                <a:ea typeface="宋体" panose="02010600030101010101" pitchFamily="2" charset="-122"/>
              </a:rPr>
              <a:t>Packets may be sent out of arrival order</a:t>
            </a:r>
          </a:p>
        </p:txBody>
      </p:sp>
      <p:sp>
        <p:nvSpPr>
          <p:cNvPr id="8" name="TextBox 10">
            <a:extLst>
              <a:ext uri="{FF2B5EF4-FFF2-40B4-BE49-F238E27FC236}">
                <a16:creationId xmlns:a16="http://schemas.microsoft.com/office/drawing/2014/main" id="{F2284B1C-93F1-4563-8672-414B7249933B}"/>
              </a:ext>
            </a:extLst>
          </p:cNvPr>
          <p:cNvSpPr txBox="1">
            <a:spLocks noChangeArrowheads="1"/>
          </p:cNvSpPr>
          <p:nvPr/>
        </p:nvSpPr>
        <p:spPr bwMode="auto">
          <a:xfrm>
            <a:off x="4691452" y="5050971"/>
            <a:ext cx="34401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600" dirty="0">
                <a:solidFill>
                  <a:srgbClr val="FF2BD8"/>
                </a:solidFill>
                <a:ea typeface="宋体" panose="02010600030101010101" pitchFamily="2" charset="-122"/>
              </a:rPr>
              <a:t>Finish virtual times determine transmission order</a:t>
            </a:r>
          </a:p>
        </p:txBody>
      </p:sp>
    </p:spTree>
    <p:extLst>
      <p:ext uri="{BB962C8B-B14F-4D97-AF65-F5344CB8AC3E}">
        <p14:creationId xmlns:p14="http://schemas.microsoft.com/office/powerpoint/2010/main" val="2612949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(1 of 2)</a:t>
            </a:r>
          </a:p>
        </p:txBody>
      </p:sp>
      <p:sp>
        <p:nvSpPr>
          <p:cNvPr id="5" name="Text Placeholder 4"/>
          <p:cNvSpPr>
            <a:spLocks noGrp="1"/>
          </p:cNvSpPr>
          <p:nvPr>
            <p:ph type="body" idx="1"/>
          </p:nvPr>
        </p:nvSpPr>
        <p:spPr/>
        <p:txBody>
          <a:bodyPr/>
          <a:lstStyle/>
          <a:p>
            <a:pPr algn="ctr"/>
            <a:r>
              <a:rPr lang="en-US" dirty="0"/>
              <a:t>An example flow specification</a:t>
            </a:r>
            <a:endParaRPr lang="en-US" altLang="en-US" dirty="0"/>
          </a:p>
        </p:txBody>
      </p:sp>
      <p:pic>
        <p:nvPicPr>
          <p:cNvPr id="7" name="Picture 6">
            <a:extLst>
              <a:ext uri="{FF2B5EF4-FFF2-40B4-BE49-F238E27FC236}">
                <a16:creationId xmlns:a16="http://schemas.microsoft.com/office/drawing/2014/main" id="{4AF10340-E0CD-6B48-9A3C-88CF90FB0B21}"/>
              </a:ext>
            </a:extLst>
          </p:cNvPr>
          <p:cNvPicPr>
            <a:picLocks noChangeAspect="1"/>
          </p:cNvPicPr>
          <p:nvPr/>
        </p:nvPicPr>
        <p:blipFill>
          <a:blip r:embed="rId3"/>
          <a:stretch>
            <a:fillRect/>
          </a:stretch>
        </p:blipFill>
        <p:spPr>
          <a:xfrm>
            <a:off x="2098963" y="2775811"/>
            <a:ext cx="4946073" cy="2820454"/>
          </a:xfrm>
          <a:prstGeom prst="rect">
            <a:avLst/>
          </a:prstGeom>
        </p:spPr>
      </p:pic>
      <p:sp>
        <p:nvSpPr>
          <p:cNvPr id="3" name="矩形 2">
            <a:extLst>
              <a:ext uri="{FF2B5EF4-FFF2-40B4-BE49-F238E27FC236}">
                <a16:creationId xmlns:a16="http://schemas.microsoft.com/office/drawing/2014/main" id="{0EBEB159-93C6-4EAE-BF46-3B79EA10AF88}"/>
              </a:ext>
            </a:extLst>
          </p:cNvPr>
          <p:cNvSpPr/>
          <p:nvPr/>
        </p:nvSpPr>
        <p:spPr>
          <a:xfrm>
            <a:off x="785444" y="1320386"/>
            <a:ext cx="7573109" cy="1200329"/>
          </a:xfrm>
          <a:prstGeom prst="rect">
            <a:avLst/>
          </a:prstGeom>
        </p:spPr>
        <p:txBody>
          <a:bodyPr wrap="square">
            <a:spAutoFit/>
          </a:bodyPr>
          <a:lstStyle/>
          <a:p>
            <a:r>
              <a:rPr lang="en-US" altLang="zh-CN" sz="2400" dirty="0">
                <a:ea typeface="宋体" panose="02010600030101010101" pitchFamily="2" charset="-122"/>
              </a:rPr>
              <a:t>Admission control takes a traffic flow specification and decides whether the network can carry it</a:t>
            </a:r>
          </a:p>
          <a:p>
            <a:pPr marL="342900" lvl="1" indent="-342900">
              <a:buFont typeface="Arial" panose="020B0604020202020204" pitchFamily="34" charset="0"/>
              <a:buChar char="•"/>
            </a:pPr>
            <a:r>
              <a:rPr lang="en-US" altLang="zh-CN" sz="2400" dirty="0">
                <a:ea typeface="宋体" panose="02010600030101010101" pitchFamily="2" charset="-122"/>
              </a:rPr>
              <a:t>Sets up packet scheduling to meet QoS</a:t>
            </a:r>
          </a:p>
        </p:txBody>
      </p:sp>
    </p:spTree>
    <p:extLst>
      <p:ext uri="{BB962C8B-B14F-4D97-AF65-F5344CB8AC3E}">
        <p14:creationId xmlns:p14="http://schemas.microsoft.com/office/powerpoint/2010/main" val="727335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(2 of 2)</a:t>
            </a:r>
          </a:p>
        </p:txBody>
      </p:sp>
      <p:sp>
        <p:nvSpPr>
          <p:cNvPr id="5" name="Text Placeholder 4"/>
          <p:cNvSpPr>
            <a:spLocks noGrp="1"/>
          </p:cNvSpPr>
          <p:nvPr>
            <p:ph type="body" idx="1"/>
          </p:nvPr>
        </p:nvSpPr>
        <p:spPr>
          <a:xfrm>
            <a:off x="402884" y="5457397"/>
            <a:ext cx="8229600" cy="1018367"/>
          </a:xfrm>
        </p:spPr>
        <p:txBody>
          <a:bodyPr/>
          <a:lstStyle/>
          <a:p>
            <a:pPr algn="ctr"/>
            <a:r>
              <a:rPr lang="en-US" dirty="0"/>
              <a:t>Bandwidth and delay guarantees with token buckets and WFQ</a:t>
            </a:r>
            <a:endParaRPr lang="en-US" altLang="en-US" dirty="0"/>
          </a:p>
        </p:txBody>
      </p:sp>
      <p:pic>
        <p:nvPicPr>
          <p:cNvPr id="9" name="Picture Placeholder 8" descr="Short Description: &#10;An illustration shows the bandwidth and delay guarantees with token buckets and W F Q.&#10;&#10;Long Description: &#10;The illustration shows traffic from a (R, B) traffic source and other sources entering a router making three queues. The top and bottom queues are labeled, lower w sub I and the middle queue is labeled, upper W. A right arrow from the router is labeled, capacity C. Upper W is labeled, R is less than start fraction upper W times C over sum of weights end fraction. The lower w sub i for lower queue is labeled, weighted fair queu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50790" y="3588945"/>
            <a:ext cx="5569634" cy="1563912"/>
          </a:xfrm>
        </p:spPr>
      </p:pic>
      <p:sp>
        <p:nvSpPr>
          <p:cNvPr id="3" name="矩形 2">
            <a:extLst>
              <a:ext uri="{FF2B5EF4-FFF2-40B4-BE49-F238E27FC236}">
                <a16:creationId xmlns:a16="http://schemas.microsoft.com/office/drawing/2014/main" id="{18BE92E8-13AB-447C-A88A-6665067833CB}"/>
              </a:ext>
            </a:extLst>
          </p:cNvPr>
          <p:cNvSpPr/>
          <p:nvPr/>
        </p:nvSpPr>
        <p:spPr>
          <a:xfrm>
            <a:off x="434925" y="1295399"/>
            <a:ext cx="8462891" cy="1938992"/>
          </a:xfrm>
          <a:prstGeom prst="rect">
            <a:avLst/>
          </a:prstGeom>
        </p:spPr>
        <p:txBody>
          <a:bodyPr wrap="square">
            <a:spAutoFit/>
          </a:bodyPr>
          <a:lstStyle/>
          <a:p>
            <a:r>
              <a:rPr lang="en-US" altLang="zh-CN" sz="2000" dirty="0">
                <a:ea typeface="宋体" panose="02010600030101010101" pitchFamily="2" charset="-122"/>
              </a:rPr>
              <a:t>Construction to guarantee bandwidth B and delay D:</a:t>
            </a:r>
          </a:p>
          <a:p>
            <a:pPr marL="342900" lvl="1" indent="-342900">
              <a:buFont typeface="Arial" panose="020B0604020202020204" pitchFamily="34" charset="0"/>
              <a:buChar char="•"/>
            </a:pPr>
            <a:r>
              <a:rPr lang="en-US" altLang="zh-CN" sz="2000" dirty="0">
                <a:ea typeface="宋体" panose="02010600030101010101" pitchFamily="2" charset="-122"/>
              </a:rPr>
              <a:t>Shape traffic source to a (R, B) token bucket</a:t>
            </a:r>
          </a:p>
          <a:p>
            <a:pPr marL="342900" lvl="1" indent="-342900">
              <a:buFont typeface="Arial" panose="020B0604020202020204" pitchFamily="34" charset="0"/>
              <a:buChar char="•"/>
            </a:pPr>
            <a:r>
              <a:rPr lang="en-US" altLang="zh-CN" sz="2000" dirty="0">
                <a:ea typeface="宋体" panose="02010600030101010101" pitchFamily="2" charset="-122"/>
              </a:rPr>
              <a:t>Run WFQ with weight </a:t>
            </a:r>
            <a:r>
              <a:rPr lang="en-US" altLang="zh-CN" sz="2000" b="1" dirty="0">
                <a:solidFill>
                  <a:srgbClr val="007CA3"/>
                </a:solidFill>
                <a:ea typeface="宋体" panose="02010600030101010101" pitchFamily="2" charset="-122"/>
              </a:rPr>
              <a:t>W / all weights &gt; R/capacity</a:t>
            </a:r>
            <a:r>
              <a:rPr lang="en-US" altLang="zh-CN" sz="2000" dirty="0">
                <a:ea typeface="宋体" panose="02010600030101010101" pitchFamily="2" charset="-122"/>
              </a:rPr>
              <a:t>:</a:t>
            </a:r>
            <a:r>
              <a:rPr lang="zh-CN" altLang="en-US" sz="2000" dirty="0">
                <a:ea typeface="宋体" panose="02010600030101010101" pitchFamily="2" charset="-122"/>
              </a:rPr>
              <a:t> </a:t>
            </a:r>
            <a:r>
              <a:rPr lang="en-US" altLang="zh-CN" sz="2000" dirty="0"/>
              <a:t>Bandwidth is guaranteed at each router by </a:t>
            </a:r>
            <a:r>
              <a:rPr lang="en-US" altLang="zh-CN" sz="2000" dirty="0">
                <a:solidFill>
                  <a:srgbClr val="007CA3"/>
                </a:solidFill>
              </a:rPr>
              <a:t>setting a high enough weight on the flow</a:t>
            </a:r>
            <a:r>
              <a:rPr lang="en-US" altLang="zh-CN" sz="2000" dirty="0">
                <a:ea typeface="宋体" panose="02010600030101010101" pitchFamily="2" charset="-122"/>
              </a:rPr>
              <a:t>. If it cannot be given a large enough rate, the flow cannot be admitted.</a:t>
            </a:r>
          </a:p>
          <a:p>
            <a:pPr marL="342900" lvl="1" indent="-342900">
              <a:buFont typeface="Arial" panose="020B0604020202020204" pitchFamily="34" charset="0"/>
              <a:buChar char="•"/>
            </a:pPr>
            <a:r>
              <a:rPr lang="en-US" altLang="zh-CN" sz="2000" dirty="0">
                <a:ea typeface="宋体" panose="02010600030101010101" pitchFamily="2" charset="-122"/>
              </a:rPr>
              <a:t>Holds for all traffic patterns, all topologies</a:t>
            </a:r>
          </a:p>
        </p:txBody>
      </p:sp>
      <p:sp>
        <p:nvSpPr>
          <p:cNvPr id="6" name="文本框 5">
            <a:extLst>
              <a:ext uri="{FF2B5EF4-FFF2-40B4-BE49-F238E27FC236}">
                <a16:creationId xmlns:a16="http://schemas.microsoft.com/office/drawing/2014/main" id="{89845F74-2D5C-4308-B968-EB3223B99437}"/>
              </a:ext>
            </a:extLst>
          </p:cNvPr>
          <p:cNvSpPr txBox="1"/>
          <p:nvPr/>
        </p:nvSpPr>
        <p:spPr>
          <a:xfrm>
            <a:off x="6120424" y="3337626"/>
            <a:ext cx="2777392" cy="2308324"/>
          </a:xfrm>
          <a:prstGeom prst="rect">
            <a:avLst/>
          </a:prstGeom>
          <a:noFill/>
        </p:spPr>
        <p:txBody>
          <a:bodyPr wrap="square">
            <a:spAutoFit/>
          </a:bodyPr>
          <a:lstStyle/>
          <a:p>
            <a:r>
              <a:rPr lang="en-US" altLang="zh-CN" sz="1600" dirty="0"/>
              <a:t>E.g.</a:t>
            </a:r>
            <a:r>
              <a:rPr lang="zh-CN" altLang="en-US" sz="1600" dirty="0"/>
              <a:t>, </a:t>
            </a:r>
            <a:endParaRPr lang="en-US" altLang="zh-CN" sz="1600" dirty="0"/>
          </a:p>
          <a:p>
            <a:r>
              <a:rPr lang="zh-CN" altLang="en-US" sz="1600" dirty="0"/>
              <a:t>flow rate</a:t>
            </a:r>
            <a:r>
              <a:rPr lang="en-US" altLang="zh-CN" sz="1600" dirty="0"/>
              <a:t>:</a:t>
            </a:r>
            <a:r>
              <a:rPr lang="zh-CN" altLang="en-US" sz="1600" dirty="0"/>
              <a:t> 1 Mbps</a:t>
            </a:r>
            <a:r>
              <a:rPr lang="en-US" altLang="zh-CN" sz="1600" dirty="0"/>
              <a:t>,</a:t>
            </a:r>
          </a:p>
          <a:p>
            <a:r>
              <a:rPr lang="zh-CN" altLang="en-US" sz="1600" dirty="0"/>
              <a:t>capacity </a:t>
            </a:r>
            <a:r>
              <a:rPr lang="en-US" altLang="zh-CN" sz="1600" dirty="0"/>
              <a:t>of </a:t>
            </a:r>
            <a:r>
              <a:rPr lang="zh-CN" altLang="en-US" sz="1600" dirty="0"/>
              <a:t>the router and output link</a:t>
            </a:r>
            <a:r>
              <a:rPr lang="en-US" altLang="zh-CN" sz="1600" dirty="0"/>
              <a:t>: </a:t>
            </a:r>
            <a:r>
              <a:rPr lang="zh-CN" altLang="en-US" sz="1600" dirty="0"/>
              <a:t>1 Gbps, </a:t>
            </a:r>
            <a:endParaRPr lang="en-US" altLang="zh-CN" sz="1600" dirty="0"/>
          </a:p>
          <a:p>
            <a:r>
              <a:rPr lang="zh-CN" altLang="en-US" sz="1600" dirty="0"/>
              <a:t>the weight for the flow must be greater than 1/1000th of the total of the weights for all of the flows at that router for the output link. </a:t>
            </a:r>
          </a:p>
        </p:txBody>
      </p:sp>
      <p:sp>
        <p:nvSpPr>
          <p:cNvPr id="4" name="矩形 3">
            <a:extLst>
              <a:ext uri="{FF2B5EF4-FFF2-40B4-BE49-F238E27FC236}">
                <a16:creationId xmlns:a16="http://schemas.microsoft.com/office/drawing/2014/main" id="{79A921C7-809A-4F87-B147-41A794D9D111}"/>
              </a:ext>
            </a:extLst>
          </p:cNvPr>
          <p:cNvSpPr/>
          <p:nvPr/>
        </p:nvSpPr>
        <p:spPr>
          <a:xfrm>
            <a:off x="1283092" y="5448382"/>
            <a:ext cx="4572000" cy="369332"/>
          </a:xfrm>
          <a:prstGeom prst="rect">
            <a:avLst/>
          </a:prstGeom>
        </p:spPr>
        <p:txBody>
          <a:bodyPr>
            <a:spAutoFit/>
          </a:bodyPr>
          <a:lstStyle/>
          <a:p>
            <a:r>
              <a:rPr lang="en-US" altLang="zh-CN" sz="1800" dirty="0"/>
              <a:t>total delay ≈ propagation delay + B/R</a:t>
            </a:r>
            <a:endParaRPr lang="zh-CN" altLang="en-US" sz="1800" dirty="0"/>
          </a:p>
        </p:txBody>
      </p:sp>
    </p:spTree>
    <p:extLst>
      <p:ext uri="{BB962C8B-B14F-4D97-AF65-F5344CB8AC3E}">
        <p14:creationId xmlns:p14="http://schemas.microsoft.com/office/powerpoint/2010/main" val="3525666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Services (1 of 3)</a:t>
            </a:r>
          </a:p>
        </p:txBody>
      </p:sp>
      <p:sp>
        <p:nvSpPr>
          <p:cNvPr id="5" name="Text Placeholder 4"/>
          <p:cNvSpPr>
            <a:spLocks noGrp="1"/>
          </p:cNvSpPr>
          <p:nvPr>
            <p:ph type="body" idx="1"/>
          </p:nvPr>
        </p:nvSpPr>
        <p:spPr>
          <a:xfrm>
            <a:off x="550986" y="5611033"/>
            <a:ext cx="8229600" cy="1018367"/>
          </a:xfrm>
        </p:spPr>
        <p:txBody>
          <a:bodyPr/>
          <a:lstStyle/>
          <a:p>
            <a:r>
              <a:rPr lang="en-US" altLang="en-US" dirty="0"/>
              <a:t>(a) A network. (b) The multicast spanning tree for host 1. (c) The multicast spanning tree for host 2.</a:t>
            </a:r>
          </a:p>
        </p:txBody>
      </p:sp>
      <p:pic>
        <p:nvPicPr>
          <p:cNvPr id="4" name="Picture Placeholder 3" descr="Short Description: &#10;A three part illustration shows a network, the multicast spanning tree for host 1, and the multicast spanning tree for host 2.&#10;&#10;Long Description: &#10;The first part shows a network with 12 nodes labeled, A through L connected in it. There are senders 1 and 2 at the top and receivers 3, 4, and 5 at the bottom. The second part shows all the communication lines removed except A E, E H, H J, H K, and H L so that only packets from sender 1 can reach the receiver 3, 4, and 5. The third part shows all the communication lines removed except C E, E H, H J, H K, and H L so that only packets from sender 2 can reach the receiver 3, 4, and 5.&#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203939" y="3105834"/>
            <a:ext cx="4556759" cy="3005522"/>
          </a:xfrm>
        </p:spPr>
      </p:pic>
      <p:sp>
        <p:nvSpPr>
          <p:cNvPr id="3" name="矩形 2">
            <a:extLst>
              <a:ext uri="{FF2B5EF4-FFF2-40B4-BE49-F238E27FC236}">
                <a16:creationId xmlns:a16="http://schemas.microsoft.com/office/drawing/2014/main" id="{0A98A407-C7E5-47FF-B479-A90E5FE269F3}"/>
              </a:ext>
            </a:extLst>
          </p:cNvPr>
          <p:cNvSpPr/>
          <p:nvPr/>
        </p:nvSpPr>
        <p:spPr>
          <a:xfrm>
            <a:off x="725951" y="1292676"/>
            <a:ext cx="7692097" cy="1815882"/>
          </a:xfrm>
          <a:prstGeom prst="rect">
            <a:avLst/>
          </a:prstGeom>
        </p:spPr>
        <p:txBody>
          <a:bodyPr wrap="square">
            <a:spAutoFit/>
          </a:bodyPr>
          <a:lstStyle/>
          <a:p>
            <a:r>
              <a:rPr lang="en-US" altLang="zh-CN" sz="2000" dirty="0">
                <a:ea typeface="宋体" panose="02010600030101010101" pitchFamily="2" charset="-122"/>
              </a:rPr>
              <a:t>Design with QoS for </a:t>
            </a:r>
            <a:r>
              <a:rPr lang="en-US" altLang="zh-CN" sz="2000" b="1" dirty="0">
                <a:ea typeface="宋体" panose="02010600030101010101" pitchFamily="2" charset="-122"/>
              </a:rPr>
              <a:t>each</a:t>
            </a:r>
            <a:r>
              <a:rPr lang="en-US" altLang="zh-CN" sz="2000" dirty="0">
                <a:ea typeface="宋体" panose="02010600030101010101" pitchFamily="2" charset="-122"/>
              </a:rPr>
              <a:t> </a:t>
            </a:r>
            <a:r>
              <a:rPr lang="en-US" altLang="zh-CN" sz="2000" b="1" dirty="0">
                <a:ea typeface="宋体" panose="02010600030101010101" pitchFamily="2" charset="-122"/>
              </a:rPr>
              <a:t>flow</a:t>
            </a:r>
            <a:r>
              <a:rPr lang="en-US" altLang="zh-CN" sz="2000" dirty="0">
                <a:ea typeface="宋体" panose="02010600030101010101" pitchFamily="2" charset="-122"/>
              </a:rPr>
              <a:t>; handles multicast traffic.</a:t>
            </a:r>
          </a:p>
          <a:p>
            <a:r>
              <a:rPr lang="en-US" altLang="zh-CN" sz="2000" dirty="0">
                <a:ea typeface="宋体" panose="02010600030101010101" pitchFamily="2" charset="-122"/>
              </a:rPr>
              <a:t>Admission with RSVP (Resource </a:t>
            </a:r>
            <a:r>
              <a:rPr lang="en-US" altLang="zh-CN" sz="2000" dirty="0" err="1">
                <a:ea typeface="宋体" panose="02010600030101010101" pitchFamily="2" charset="-122"/>
              </a:rPr>
              <a:t>reSerVation</a:t>
            </a:r>
            <a:r>
              <a:rPr lang="en-US" altLang="zh-CN" sz="2000" dirty="0">
                <a:ea typeface="宋体" panose="02010600030101010101" pitchFamily="2" charset="-122"/>
              </a:rPr>
              <a:t> Protocol):</a:t>
            </a:r>
          </a:p>
          <a:p>
            <a:pPr marL="285750" lvl="1" indent="-285750">
              <a:buFont typeface="Arial" panose="020B0604020202020204" pitchFamily="34" charset="0"/>
              <a:buChar char="•"/>
            </a:pPr>
            <a:r>
              <a:rPr lang="en-US" altLang="zh-CN" sz="1800" dirty="0">
                <a:ea typeface="宋体" panose="02010600030101010101" pitchFamily="2" charset="-122"/>
              </a:rPr>
              <a:t>Receiver sends a request back to the sender</a:t>
            </a:r>
          </a:p>
          <a:p>
            <a:pPr marL="285750" lvl="1" indent="-285750">
              <a:buFont typeface="Arial" panose="020B0604020202020204" pitchFamily="34" charset="0"/>
              <a:buChar char="•"/>
            </a:pPr>
            <a:r>
              <a:rPr lang="en-US" altLang="zh-CN" sz="1800" dirty="0">
                <a:ea typeface="宋体" panose="02010600030101010101" pitchFamily="2" charset="-122"/>
              </a:rPr>
              <a:t>Each router along the way reserves resources</a:t>
            </a:r>
          </a:p>
          <a:p>
            <a:pPr marL="285750" lvl="1" indent="-285750">
              <a:buFont typeface="Arial" panose="020B0604020202020204" pitchFamily="34" charset="0"/>
              <a:buChar char="•"/>
            </a:pPr>
            <a:r>
              <a:rPr lang="en-US" altLang="zh-CN" sz="1800" dirty="0">
                <a:ea typeface="宋体" panose="02010600030101010101" pitchFamily="2" charset="-122"/>
              </a:rPr>
              <a:t>Routers merge multiple requests for same flow</a:t>
            </a:r>
          </a:p>
          <a:p>
            <a:pPr marL="285750" lvl="1" indent="-285750">
              <a:buFont typeface="Arial" panose="020B0604020202020204" pitchFamily="34" charset="0"/>
              <a:buChar char="•"/>
            </a:pPr>
            <a:r>
              <a:rPr lang="en-US" altLang="zh-CN" sz="1800" dirty="0">
                <a:ea typeface="宋体" panose="02010600030101010101" pitchFamily="2" charset="-122"/>
              </a:rPr>
              <a:t>Entire path is set up, or reservation not made</a:t>
            </a:r>
          </a:p>
        </p:txBody>
      </p:sp>
    </p:spTree>
    <p:extLst>
      <p:ext uri="{BB962C8B-B14F-4D97-AF65-F5344CB8AC3E}">
        <p14:creationId xmlns:p14="http://schemas.microsoft.com/office/powerpoint/2010/main" val="871693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Integrated Services (2 of 3)</a:t>
            </a:r>
          </a:p>
        </p:txBody>
      </p:sp>
      <p:sp>
        <p:nvSpPr>
          <p:cNvPr id="5" name="Text Placeholder 4"/>
          <p:cNvSpPr>
            <a:spLocks noGrp="1"/>
          </p:cNvSpPr>
          <p:nvPr>
            <p:ph type="body" idx="1"/>
          </p:nvPr>
        </p:nvSpPr>
        <p:spPr/>
        <p:txBody>
          <a:bodyPr/>
          <a:lstStyle/>
          <a:p>
            <a:r>
              <a:rPr lang="en-US" dirty="0"/>
              <a:t>(a) Host 3 requests a channel to host 1. (b) Host 3 then requests a second channel, to host 2. (c) Host 5 requests a channel to host 1. </a:t>
            </a:r>
            <a:endParaRPr lang="en-US" altLang="en-US" dirty="0"/>
          </a:p>
        </p:txBody>
      </p:sp>
      <p:pic>
        <p:nvPicPr>
          <p:cNvPr id="10" name="Picture Placeholder 9" descr="Short Description: &#10;A three part illustration shows three different requests between the hosts.&#10;&#10;Long Description: &#10;The first part shows a network with 12 nodes labeled, A through L. There are senders 1 and 2 at the top and receivers 3, 4, and 5 at the bottom. There is a channel highlighted from sender 1 to receiver 3. The second part shows another channel highlighted from sender 2 to receiver 5. The third part shows channels highlighted from sender 1 to receiver 3 and 5 and another channel highlighted from sender 2 to receiv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10286" y="1721940"/>
            <a:ext cx="6323428" cy="3329031"/>
          </a:xfrm>
        </p:spPr>
      </p:pic>
    </p:spTree>
    <p:extLst>
      <p:ext uri="{BB962C8B-B14F-4D97-AF65-F5344CB8AC3E}">
        <p14:creationId xmlns:p14="http://schemas.microsoft.com/office/powerpoint/2010/main" val="1389594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a:extLst>
              <a:ext uri="{FF2B5EF4-FFF2-40B4-BE49-F238E27FC236}">
                <a16:creationId xmlns:a16="http://schemas.microsoft.com/office/drawing/2014/main" id="{8350436D-3A6B-4BB1-B6F1-AB534FDEED81}"/>
              </a:ext>
            </a:extLst>
          </p:cNvPr>
          <p:cNvSpPr>
            <a:spLocks noGrp="1"/>
          </p:cNvSpPr>
          <p:nvPr>
            <p:ph type="body" idx="1"/>
          </p:nvPr>
        </p:nvSpPr>
        <p:spPr/>
        <p:txBody>
          <a:bodyPr>
            <a:normAutofit lnSpcReduction="10000"/>
          </a:bodyPr>
          <a:lstStyle/>
          <a:p>
            <a:pPr eaLnBrk="1" hangingPunct="1">
              <a:lnSpc>
                <a:spcPct val="110000"/>
              </a:lnSpc>
            </a:pPr>
            <a:r>
              <a:rPr lang="zh-CN" altLang="en-US" sz="1950" dirty="0">
                <a:latin typeface="微软雅黑" panose="020B0503020204020204" pitchFamily="34" charset="-122"/>
                <a:ea typeface="微软雅黑" panose="020B0503020204020204" pitchFamily="34" charset="-122"/>
              </a:rPr>
              <a:t>在传送数据之前，根据业务的</a:t>
            </a:r>
            <a:r>
              <a:rPr lang="en-US" altLang="zh-CN" sz="1950" dirty="0">
                <a:latin typeface="微软雅黑" panose="020B0503020204020204" pitchFamily="34" charset="-122"/>
                <a:ea typeface="微软雅黑" panose="020B0503020204020204" pitchFamily="34" charset="-122"/>
              </a:rPr>
              <a:t>QoS</a:t>
            </a:r>
            <a:r>
              <a:rPr lang="zh-CN" altLang="en-US" sz="1950" dirty="0">
                <a:latin typeface="微软雅黑" panose="020B0503020204020204" pitchFamily="34" charset="-122"/>
                <a:ea typeface="微软雅黑" panose="020B0503020204020204" pitchFamily="34" charset="-122"/>
              </a:rPr>
              <a:t>需求进行网络资源预留，从而为该数据流提供</a:t>
            </a:r>
            <a:r>
              <a:rPr lang="zh-CN" altLang="en-US" sz="1950" b="1" dirty="0">
                <a:solidFill>
                  <a:srgbClr val="007CA3"/>
                </a:solidFill>
                <a:latin typeface="微软雅黑" panose="020B0503020204020204" pitchFamily="34" charset="-122"/>
                <a:ea typeface="微软雅黑" panose="020B0503020204020204" pitchFamily="34" charset="-122"/>
              </a:rPr>
              <a:t>端到端</a:t>
            </a:r>
            <a:r>
              <a:rPr lang="en-US" altLang="zh-CN" sz="1950" b="1" dirty="0">
                <a:solidFill>
                  <a:srgbClr val="007CA3"/>
                </a:solidFill>
                <a:latin typeface="微软雅黑" panose="020B0503020204020204" pitchFamily="34" charset="-122"/>
                <a:ea typeface="微软雅黑" panose="020B0503020204020204" pitchFamily="34" charset="-122"/>
              </a:rPr>
              <a:t>QoS</a:t>
            </a:r>
            <a:r>
              <a:rPr lang="zh-CN" altLang="en-US" sz="1950" dirty="0">
                <a:latin typeface="微软雅黑" panose="020B0503020204020204" pitchFamily="34" charset="-122"/>
                <a:ea typeface="微软雅黑" panose="020B0503020204020204" pitchFamily="34" charset="-122"/>
              </a:rPr>
              <a:t>保证。</a:t>
            </a:r>
            <a:endParaRPr lang="en-US" altLang="zh-CN" sz="1950" dirty="0">
              <a:latin typeface="微软雅黑" panose="020B0503020204020204" pitchFamily="34" charset="-122"/>
              <a:ea typeface="微软雅黑" panose="020B0503020204020204" pitchFamily="34" charset="-122"/>
            </a:endParaRPr>
          </a:p>
          <a:p>
            <a:pPr eaLnBrk="1" hangingPunct="1">
              <a:lnSpc>
                <a:spcPct val="110000"/>
              </a:lnSpc>
            </a:pPr>
            <a:r>
              <a:rPr lang="zh-CN" altLang="en-US" sz="1950" dirty="0">
                <a:latin typeface="微软雅黑" panose="020B0503020204020204" pitchFamily="34" charset="-122"/>
                <a:ea typeface="微软雅黑" panose="020B0503020204020204" pitchFamily="34" charset="-122"/>
              </a:rPr>
              <a:t>通常采用面向流的资源预留协议（</a:t>
            </a:r>
            <a:r>
              <a:rPr lang="en-US" altLang="zh-CN" sz="1950" dirty="0">
                <a:latin typeface="微软雅黑" panose="020B0503020204020204" pitchFamily="34" charset="-122"/>
                <a:ea typeface="微软雅黑" panose="020B0503020204020204" pitchFamily="34" charset="-122"/>
              </a:rPr>
              <a:t>RSVP</a:t>
            </a:r>
            <a:r>
              <a:rPr lang="zh-CN" altLang="en-US" sz="1950" dirty="0">
                <a:latin typeface="微软雅黑" panose="020B0503020204020204" pitchFamily="34" charset="-122"/>
                <a:ea typeface="微软雅黑" panose="020B0503020204020204" pitchFamily="34" charset="-122"/>
              </a:rPr>
              <a:t>），在流传输路径上的每个节点为流预留并维护资源。</a:t>
            </a:r>
            <a:endParaRPr lang="en-US" altLang="zh-CN" sz="1950" dirty="0">
              <a:latin typeface="微软雅黑" panose="020B0503020204020204" pitchFamily="34" charset="-122"/>
              <a:ea typeface="微软雅黑" panose="020B0503020204020204" pitchFamily="34" charset="-122"/>
            </a:endParaRPr>
          </a:p>
          <a:p>
            <a:pPr lvl="1">
              <a:lnSpc>
                <a:spcPct val="110000"/>
              </a:lnSpc>
            </a:pPr>
            <a:r>
              <a:rPr lang="zh-CN" altLang="en-US" sz="1550" dirty="0">
                <a:latin typeface="微软雅黑" panose="020B0503020204020204" pitchFamily="34" charset="-122"/>
                <a:ea typeface="微软雅黑" panose="020B0503020204020204" pitchFamily="34" charset="-122"/>
              </a:rPr>
              <a:t>主机利用</a:t>
            </a:r>
            <a:r>
              <a:rPr lang="en-US" altLang="zh-CN" sz="1550" dirty="0">
                <a:latin typeface="微软雅黑" panose="020B0503020204020204" pitchFamily="34" charset="-122"/>
                <a:ea typeface="微软雅黑" panose="020B0503020204020204" pitchFamily="34" charset="-122"/>
              </a:rPr>
              <a:t>RSVP</a:t>
            </a:r>
            <a:r>
              <a:rPr lang="zh-CN" altLang="en-US" sz="1550" dirty="0">
                <a:latin typeface="微软雅黑" panose="020B0503020204020204" pitchFamily="34" charset="-122"/>
                <a:ea typeface="微软雅黑" panose="020B0503020204020204" pitchFamily="34" charset="-122"/>
              </a:rPr>
              <a:t>向网络为应用流提出</a:t>
            </a:r>
            <a:r>
              <a:rPr lang="en-US" altLang="zh-CN" sz="1550" dirty="0">
                <a:latin typeface="微软雅黑" panose="020B0503020204020204" pitchFamily="34" charset="-122"/>
                <a:ea typeface="微软雅黑" panose="020B0503020204020204" pitchFamily="34" charset="-122"/>
              </a:rPr>
              <a:t>QoS</a:t>
            </a:r>
            <a:r>
              <a:rPr lang="zh-CN" altLang="en-US" sz="1550" dirty="0">
                <a:latin typeface="微软雅黑" panose="020B0503020204020204" pitchFamily="34" charset="-122"/>
                <a:ea typeface="微软雅黑" panose="020B0503020204020204" pitchFamily="34" charset="-122"/>
              </a:rPr>
              <a:t>的请求；</a:t>
            </a:r>
            <a:endParaRPr lang="en-US" altLang="zh-CN" sz="1550" dirty="0">
              <a:latin typeface="微软雅黑" panose="020B0503020204020204" pitchFamily="34" charset="-122"/>
              <a:ea typeface="微软雅黑" panose="020B0503020204020204" pitchFamily="34" charset="-122"/>
            </a:endParaRPr>
          </a:p>
          <a:p>
            <a:pPr lvl="1">
              <a:lnSpc>
                <a:spcPct val="110000"/>
              </a:lnSpc>
            </a:pPr>
            <a:r>
              <a:rPr lang="zh-CN" altLang="en-US" sz="1550" dirty="0">
                <a:latin typeface="微软雅黑" panose="020B0503020204020204" pitchFamily="34" charset="-122"/>
                <a:ea typeface="微软雅黑" panose="020B0503020204020204" pitchFamily="34" charset="-122"/>
              </a:rPr>
              <a:t>路由器利用</a:t>
            </a:r>
            <a:r>
              <a:rPr lang="en-US" altLang="zh-CN" sz="1550" dirty="0">
                <a:latin typeface="微软雅黑" panose="020B0503020204020204" pitchFamily="34" charset="-122"/>
                <a:ea typeface="微软雅黑" panose="020B0503020204020204" pitchFamily="34" charset="-122"/>
              </a:rPr>
              <a:t>RSVP</a:t>
            </a:r>
            <a:r>
              <a:rPr lang="zh-CN" altLang="en-US" sz="1550" dirty="0">
                <a:latin typeface="微软雅黑" panose="020B0503020204020204" pitchFamily="34" charset="-122"/>
                <a:ea typeface="微软雅黑" panose="020B0503020204020204" pitchFamily="34" charset="-122"/>
              </a:rPr>
              <a:t>将</a:t>
            </a:r>
            <a:r>
              <a:rPr lang="en-US" altLang="zh-CN" sz="1550" dirty="0">
                <a:latin typeface="微软雅黑" panose="020B0503020204020204" pitchFamily="34" charset="-122"/>
                <a:ea typeface="微软雅黑" panose="020B0503020204020204" pitchFamily="34" charset="-122"/>
              </a:rPr>
              <a:t>QoS</a:t>
            </a:r>
            <a:r>
              <a:rPr lang="zh-CN" altLang="en-US" sz="1550" dirty="0">
                <a:latin typeface="微软雅黑" panose="020B0503020204020204" pitchFamily="34" charset="-122"/>
                <a:ea typeface="微软雅黑" panose="020B0503020204020204" pitchFamily="34" charset="-122"/>
              </a:rPr>
              <a:t>请求信息传给流的路径中的其他路由器，并建立和保存该服务的信息；</a:t>
            </a:r>
            <a:r>
              <a:rPr lang="en-US" altLang="zh-CN" sz="1550" dirty="0">
                <a:latin typeface="微软雅黑" panose="020B0503020204020204" pitchFamily="34" charset="-122"/>
                <a:ea typeface="微软雅黑" panose="020B0503020204020204" pitchFamily="34" charset="-122"/>
              </a:rPr>
              <a:t>RSVP</a:t>
            </a:r>
            <a:r>
              <a:rPr lang="zh-CN" altLang="en-US" sz="1550" dirty="0">
                <a:latin typeface="微软雅黑" panose="020B0503020204020204" pitchFamily="34" charset="-122"/>
                <a:ea typeface="微软雅黑" panose="020B0503020204020204" pitchFamily="34" charset="-122"/>
              </a:rPr>
              <a:t>请求将会使得沿着数据路径的资源在路由器处预留。</a:t>
            </a:r>
            <a:endParaRPr lang="en-US" altLang="zh-CN" sz="1550" dirty="0">
              <a:latin typeface="微软雅黑" panose="020B0503020204020204" pitchFamily="34" charset="-122"/>
              <a:ea typeface="微软雅黑" panose="020B0503020204020204" pitchFamily="34" charset="-122"/>
            </a:endParaRPr>
          </a:p>
          <a:p>
            <a:pPr>
              <a:lnSpc>
                <a:spcPct val="110000"/>
              </a:lnSpc>
            </a:pPr>
            <a:r>
              <a:rPr lang="zh-CN" altLang="en-US" sz="1950" dirty="0">
                <a:latin typeface="微软雅黑" panose="020B0503020204020204" pitchFamily="34" charset="-122"/>
                <a:ea typeface="微软雅黑" panose="020B0503020204020204" pitchFamily="34" charset="-122"/>
              </a:rPr>
              <a:t>优点是能提供端到端的绝对的</a:t>
            </a:r>
            <a:r>
              <a:rPr lang="en-US" altLang="zh-CN" sz="1950" dirty="0">
                <a:latin typeface="微软雅黑" panose="020B0503020204020204" pitchFamily="34" charset="-122"/>
                <a:ea typeface="微软雅黑" panose="020B0503020204020204" pitchFamily="34" charset="-122"/>
              </a:rPr>
              <a:t>QoS</a:t>
            </a:r>
            <a:r>
              <a:rPr lang="zh-CN" altLang="en-US" sz="1950" dirty="0">
                <a:latin typeface="微软雅黑" panose="020B0503020204020204" pitchFamily="34" charset="-122"/>
                <a:ea typeface="微软雅黑" panose="020B0503020204020204" pitchFamily="34" charset="-122"/>
              </a:rPr>
              <a:t>保证，但在实现上是非常困难的，主要体现在：</a:t>
            </a:r>
            <a:endParaRPr lang="en-US" altLang="zh-CN" sz="1950" dirty="0">
              <a:latin typeface="微软雅黑" panose="020B0503020204020204" pitchFamily="34" charset="-122"/>
              <a:ea typeface="微软雅黑" panose="020B0503020204020204" pitchFamily="34" charset="-122"/>
            </a:endParaRPr>
          </a:p>
          <a:p>
            <a:pPr lvl="1">
              <a:lnSpc>
                <a:spcPct val="110000"/>
              </a:lnSpc>
            </a:pPr>
            <a:r>
              <a:rPr lang="zh-CN" altLang="en-US" sz="1550" dirty="0">
                <a:latin typeface="微软雅黑" panose="020B0503020204020204" pitchFamily="34" charset="-122"/>
                <a:ea typeface="微软雅黑" panose="020B0503020204020204" pitchFamily="34" charset="-122"/>
              </a:rPr>
              <a:t>由于预留是基于每个流而进行的，因此使得节点中要保留每个流的状态信息，导致核心路由器负担太重，因此可扩展性很差。 </a:t>
            </a:r>
            <a:endParaRPr lang="en-US" altLang="zh-CN" sz="1550" dirty="0">
              <a:latin typeface="微软雅黑" panose="020B0503020204020204" pitchFamily="34" charset="-122"/>
              <a:ea typeface="微软雅黑" panose="020B0503020204020204" pitchFamily="34" charset="-122"/>
            </a:endParaRPr>
          </a:p>
          <a:p>
            <a:pPr lvl="1">
              <a:lnSpc>
                <a:spcPct val="110000"/>
              </a:lnSpc>
            </a:pPr>
            <a:r>
              <a:rPr lang="zh-CN" altLang="en-US" sz="1550" dirty="0">
                <a:latin typeface="微软雅黑" panose="020B0503020204020204" pitchFamily="34" charset="-122"/>
                <a:ea typeface="微软雅黑" panose="020B0503020204020204" pitchFamily="34" charset="-122"/>
              </a:rPr>
              <a:t>网络中每个节点都要维护各类数据库，并实现复杂的功能模块（如资源预留、路由、接纳控制等），造成了极大的复杂性。 </a:t>
            </a:r>
          </a:p>
          <a:p>
            <a:pPr eaLnBrk="1" hangingPunct="1">
              <a:lnSpc>
                <a:spcPct val="110000"/>
              </a:lnSpc>
            </a:pPr>
            <a:endParaRPr lang="zh-CN" altLang="en-US" sz="1950" dirty="0">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FB1928B4-C097-4DBD-ABE3-653A9C3A9B8A}"/>
              </a:ext>
            </a:extLst>
          </p:cNvPr>
          <p:cNvSpPr>
            <a:spLocks noGrp="1"/>
          </p:cNvSpPr>
          <p:nvPr>
            <p:ph type="title"/>
          </p:nvPr>
        </p:nvSpPr>
        <p:spPr/>
        <p:txBody>
          <a:bodyPr/>
          <a:lstStyle/>
          <a:p>
            <a:r>
              <a:rPr lang="en-US" altLang="zh-CN" dirty="0"/>
              <a:t>Integrated Services (3 of 3)</a:t>
            </a:r>
            <a:endParaRPr lang="zh-CN" altLang="en-US" dirty="0"/>
          </a:p>
        </p:txBody>
      </p:sp>
    </p:spTree>
    <p:extLst>
      <p:ext uri="{BB962C8B-B14F-4D97-AF65-F5344CB8AC3E}">
        <p14:creationId xmlns:p14="http://schemas.microsoft.com/office/powerpoint/2010/main" val="1608854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(1 of 4)</a:t>
            </a:r>
          </a:p>
        </p:txBody>
      </p:sp>
      <p:sp>
        <p:nvSpPr>
          <p:cNvPr id="5" name="Text Placeholder 4"/>
          <p:cNvSpPr>
            <a:spLocks noGrp="1"/>
          </p:cNvSpPr>
          <p:nvPr>
            <p:ph type="body" idx="1"/>
          </p:nvPr>
        </p:nvSpPr>
        <p:spPr/>
        <p:txBody>
          <a:bodyPr/>
          <a:lstStyle/>
          <a:p>
            <a:pPr algn="ctr"/>
            <a:r>
              <a:rPr lang="en-US" altLang="en-US" dirty="0"/>
              <a:t>Expedited packets experience a traffic-free network</a:t>
            </a:r>
          </a:p>
        </p:txBody>
      </p:sp>
      <p:pic>
        <p:nvPicPr>
          <p:cNvPr id="7" name="Picture Placeholder 6" descr="Short Description:&#10;An illustration shows three expedited packets through a channel and many regular packets through another channel.&#10;&#10;Long Description: &#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3605" y="3144741"/>
            <a:ext cx="7122328" cy="2233012"/>
          </a:xfrm>
        </p:spPr>
      </p:pic>
      <p:sp>
        <p:nvSpPr>
          <p:cNvPr id="3" name="矩形 2">
            <a:extLst>
              <a:ext uri="{FF2B5EF4-FFF2-40B4-BE49-F238E27FC236}">
                <a16:creationId xmlns:a16="http://schemas.microsoft.com/office/drawing/2014/main" id="{88E4B561-7CDB-434F-A235-D8FE6A2F3C81}"/>
              </a:ext>
            </a:extLst>
          </p:cNvPr>
          <p:cNvSpPr/>
          <p:nvPr/>
        </p:nvSpPr>
        <p:spPr>
          <a:xfrm>
            <a:off x="457201" y="1485980"/>
            <a:ext cx="8229599" cy="1200329"/>
          </a:xfrm>
          <a:prstGeom prst="rect">
            <a:avLst/>
          </a:prstGeom>
        </p:spPr>
        <p:txBody>
          <a:bodyPr wrap="square">
            <a:spAutoFit/>
          </a:bodyPr>
          <a:lstStyle/>
          <a:p>
            <a:r>
              <a:rPr lang="en-US" altLang="zh-CN" sz="2400" dirty="0">
                <a:ea typeface="宋体" panose="02010600030101010101" pitchFamily="2" charset="-122"/>
              </a:rPr>
              <a:t>Design with classes of QoS; customers buy what they want</a:t>
            </a:r>
          </a:p>
          <a:p>
            <a:pPr marL="342900" lvl="1" indent="-342900">
              <a:buFont typeface="Arial" panose="020B0604020202020204" pitchFamily="34" charset="0"/>
              <a:buChar char="•"/>
            </a:pPr>
            <a:r>
              <a:rPr lang="en-US" altLang="zh-CN" sz="2400" dirty="0">
                <a:ea typeface="宋体" panose="02010600030101010101" pitchFamily="2" charset="-122"/>
              </a:rPr>
              <a:t>Expedited class is sent in preference to regular class</a:t>
            </a:r>
          </a:p>
          <a:p>
            <a:pPr marL="342900" lvl="1" indent="-342900">
              <a:buFont typeface="Arial" panose="020B0604020202020204" pitchFamily="34" charset="0"/>
              <a:buChar char="•"/>
            </a:pPr>
            <a:r>
              <a:rPr lang="en-US" altLang="zh-CN" sz="2400" dirty="0">
                <a:ea typeface="宋体" panose="02010600030101010101" pitchFamily="2" charset="-122"/>
              </a:rPr>
              <a:t>Less expedited traffic but better quality for applications</a:t>
            </a:r>
            <a:endParaRPr lang="zh-CN" altLang="en-US" sz="2400" dirty="0"/>
          </a:p>
        </p:txBody>
      </p:sp>
    </p:spTree>
    <p:extLst>
      <p:ext uri="{BB962C8B-B14F-4D97-AF65-F5344CB8AC3E}">
        <p14:creationId xmlns:p14="http://schemas.microsoft.com/office/powerpoint/2010/main" val="1556318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(2 of 4)</a:t>
            </a:r>
          </a:p>
        </p:txBody>
      </p:sp>
      <p:sp>
        <p:nvSpPr>
          <p:cNvPr id="5" name="Text Placeholder 4"/>
          <p:cNvSpPr>
            <a:spLocks noGrp="1"/>
          </p:cNvSpPr>
          <p:nvPr>
            <p:ph type="body" idx="1"/>
          </p:nvPr>
        </p:nvSpPr>
        <p:spPr/>
        <p:txBody>
          <a:bodyPr/>
          <a:lstStyle/>
          <a:p>
            <a:pPr algn="ctr"/>
            <a:r>
              <a:rPr lang="en-US" altLang="en-US" dirty="0"/>
              <a:t>A possible implementation of assured forwarding</a:t>
            </a:r>
          </a:p>
        </p:txBody>
      </p:sp>
      <p:pic>
        <p:nvPicPr>
          <p:cNvPr id="4" name="Picture Placeholder 3" descr="Short Description: &#10;An illustration shows a possible implementation of assured forwarding.&#10;&#10;Long Description: &#10;The illustration shows packets from packet source on the left entering a classifier. The classifier divides the packets into four priority classes and then sends to the policer. The policer divides them into twelve priority or drop classes. The packets with DiffServ mark are sent to the router. The router has weighted fair queues marked gold, silver, and bronz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7905" y="3259945"/>
            <a:ext cx="7628190" cy="2286486"/>
          </a:xfrm>
        </p:spPr>
      </p:pic>
      <p:sp>
        <p:nvSpPr>
          <p:cNvPr id="3" name="矩形 2">
            <a:extLst>
              <a:ext uri="{FF2B5EF4-FFF2-40B4-BE49-F238E27FC236}">
                <a16:creationId xmlns:a16="http://schemas.microsoft.com/office/drawing/2014/main" id="{64056D3C-F2DE-4227-84A6-EACC52909A07}"/>
              </a:ext>
            </a:extLst>
          </p:cNvPr>
          <p:cNvSpPr/>
          <p:nvPr/>
        </p:nvSpPr>
        <p:spPr>
          <a:xfrm>
            <a:off x="757904" y="1473407"/>
            <a:ext cx="7628191" cy="1569660"/>
          </a:xfrm>
          <a:prstGeom prst="rect">
            <a:avLst/>
          </a:prstGeom>
        </p:spPr>
        <p:txBody>
          <a:bodyPr wrap="square">
            <a:spAutoFit/>
          </a:bodyPr>
          <a:lstStyle/>
          <a:p>
            <a:r>
              <a:rPr lang="en-US" altLang="zh-CN" sz="2400" dirty="0">
                <a:ea typeface="宋体" panose="02010600030101010101" pitchFamily="2" charset="-122"/>
              </a:rPr>
              <a:t>Implementation of </a:t>
            </a:r>
            <a:r>
              <a:rPr lang="en-US" altLang="zh-CN" sz="2400" dirty="0" err="1">
                <a:ea typeface="宋体" panose="02010600030101010101" pitchFamily="2" charset="-122"/>
              </a:rPr>
              <a:t>DiffServ</a:t>
            </a:r>
            <a:r>
              <a:rPr lang="en-US" altLang="zh-CN" sz="2400" dirty="0">
                <a:ea typeface="宋体" panose="02010600030101010101" pitchFamily="2" charset="-122"/>
              </a:rPr>
              <a:t>:</a:t>
            </a:r>
          </a:p>
          <a:p>
            <a:pPr marL="342900" lvl="1" indent="-342900">
              <a:buFont typeface="Arial" panose="020B0604020202020204" pitchFamily="34" charset="0"/>
              <a:buChar char="•"/>
            </a:pPr>
            <a:r>
              <a:rPr lang="en-US" altLang="zh-CN" sz="2400" dirty="0">
                <a:ea typeface="宋体" panose="02010600030101010101" pitchFamily="2" charset="-122"/>
              </a:rPr>
              <a:t>Customers mark desired class on packet</a:t>
            </a:r>
          </a:p>
          <a:p>
            <a:pPr marL="342900" lvl="1" indent="-342900">
              <a:buFont typeface="Arial" panose="020B0604020202020204" pitchFamily="34" charset="0"/>
              <a:buChar char="•"/>
            </a:pPr>
            <a:r>
              <a:rPr lang="en-US" altLang="zh-CN" sz="2400" dirty="0">
                <a:ea typeface="宋体" panose="02010600030101010101" pitchFamily="2" charset="-122"/>
              </a:rPr>
              <a:t>ISP shapes traffic to ensure markings are paid for</a:t>
            </a:r>
          </a:p>
          <a:p>
            <a:pPr marL="342900" lvl="1" indent="-342900">
              <a:buFont typeface="Arial" panose="020B0604020202020204" pitchFamily="34" charset="0"/>
              <a:buChar char="•"/>
            </a:pPr>
            <a:r>
              <a:rPr lang="en-US" altLang="zh-CN" sz="2400" dirty="0">
                <a:ea typeface="宋体" panose="02010600030101010101" pitchFamily="2" charset="-122"/>
              </a:rPr>
              <a:t>Routers use WFQ to give different service levels</a:t>
            </a:r>
          </a:p>
        </p:txBody>
      </p:sp>
    </p:spTree>
    <p:extLst>
      <p:ext uri="{BB962C8B-B14F-4D97-AF65-F5344CB8AC3E}">
        <p14:creationId xmlns:p14="http://schemas.microsoft.com/office/powerpoint/2010/main" val="1653656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C2F1D4E-6D51-407A-BBA4-6EF229F37C67}"/>
              </a:ext>
            </a:extLst>
          </p:cNvPr>
          <p:cNvSpPr>
            <a:spLocks noGrp="1"/>
          </p:cNvSpPr>
          <p:nvPr>
            <p:ph type="body" idx="1"/>
          </p:nvPr>
        </p:nvSpPr>
        <p:spPr/>
        <p:txBody>
          <a:bodyPr/>
          <a:lstStyle/>
          <a:p>
            <a:pPr marL="457200" indent="-457200">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在网络的入口处为每个数据包分类，并在数据包中标记相应的区分服务代码点（</a:t>
            </a:r>
            <a:r>
              <a:rPr lang="en-US" altLang="zh-CN" dirty="0">
                <a:latin typeface="微软雅黑" panose="020B0503020204020204" pitchFamily="34" charset="-122"/>
                <a:ea typeface="微软雅黑" panose="020B0503020204020204" pitchFamily="34" charset="-122"/>
              </a:rPr>
              <a:t>DSCP</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DiffServ</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CodePoint</a:t>
            </a:r>
            <a:r>
              <a:rPr lang="zh-CN" altLang="en-US" dirty="0">
                <a:latin typeface="微软雅黑" panose="020B0503020204020204" pitchFamily="34" charset="-122"/>
                <a:ea typeface="微软雅黑" panose="020B0503020204020204" pitchFamily="34" charset="-122"/>
              </a:rPr>
              <a:t>），用于指示数据包在网络转发路径的中间节点上被处理的方式。</a:t>
            </a:r>
            <a:endParaRPr lang="en-US" altLang="zh-CN" dirty="0">
              <a:latin typeface="微软雅黑" panose="020B0503020204020204" pitchFamily="34" charset="-122"/>
              <a:ea typeface="微软雅黑" panose="020B0503020204020204" pitchFamily="34" charset="-122"/>
            </a:endParaRPr>
          </a:p>
          <a:p>
            <a:pPr marL="457200" indent="-457200">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网络内部的核心路由器只保存简单的</a:t>
            </a:r>
            <a:r>
              <a:rPr lang="en-US" altLang="zh-CN" dirty="0">
                <a:latin typeface="微软雅黑" panose="020B0503020204020204" pitchFamily="34" charset="-122"/>
                <a:ea typeface="微软雅黑" panose="020B0503020204020204" pitchFamily="34" charset="-122"/>
              </a:rPr>
              <a:t>DSCP</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PHB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Per-Hop Behavior, </a:t>
            </a:r>
            <a:r>
              <a:rPr lang="zh-CN" altLang="en-US" dirty="0">
                <a:latin typeface="微软雅黑" panose="020B0503020204020204" pitchFamily="34" charset="-122"/>
                <a:ea typeface="微软雅黑" panose="020B0503020204020204" pitchFamily="34" charset="-122"/>
              </a:rPr>
              <a:t>每跳行为）的对应机制，根据数据包头部中的</a:t>
            </a:r>
            <a:r>
              <a:rPr lang="en-US" altLang="zh-CN" dirty="0">
                <a:latin typeface="微软雅黑" panose="020B0503020204020204" pitchFamily="34" charset="-122"/>
                <a:ea typeface="微软雅黑" panose="020B0503020204020204" pitchFamily="34" charset="-122"/>
              </a:rPr>
              <a:t>DSCP</a:t>
            </a:r>
            <a:r>
              <a:rPr lang="zh-CN" altLang="en-US" dirty="0">
                <a:latin typeface="微软雅黑" panose="020B0503020204020204" pitchFamily="34" charset="-122"/>
                <a:ea typeface="微软雅黑" panose="020B0503020204020204" pitchFamily="34" charset="-122"/>
              </a:rPr>
              <a:t>值对数据包进行相应的优先级转发</a:t>
            </a:r>
            <a:endParaRPr lang="en-US" altLang="zh-CN" dirty="0">
              <a:latin typeface="微软雅黑" panose="020B0503020204020204" pitchFamily="34" charset="-122"/>
              <a:ea typeface="微软雅黑" panose="020B0503020204020204" pitchFamily="34" charset="-122"/>
            </a:endParaRPr>
          </a:p>
          <a:p>
            <a:pPr marL="457200" indent="-457200">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业务流状态信息的保存与流量控制机制的实现等都在网络边界节点进行，内部节点与状态无关。</a:t>
            </a:r>
            <a:endParaRPr lang="en-US" altLang="zh-CN" dirty="0">
              <a:latin typeface="微软雅黑" panose="020B0503020204020204" pitchFamily="34" charset="-122"/>
              <a:ea typeface="微软雅黑" panose="020B0503020204020204" pitchFamily="34" charset="-122"/>
            </a:endParaRPr>
          </a:p>
          <a:p>
            <a:pPr marL="457200" indent="-457200">
              <a:lnSpc>
                <a:spcPct val="11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457200" indent="-457200">
              <a:lnSpc>
                <a:spcPct val="11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5" name="标题 4">
            <a:extLst>
              <a:ext uri="{FF2B5EF4-FFF2-40B4-BE49-F238E27FC236}">
                <a16:creationId xmlns:a16="http://schemas.microsoft.com/office/drawing/2014/main" id="{EC43F0DA-5CFC-444F-8CA1-38BE07E12341}"/>
              </a:ext>
            </a:extLst>
          </p:cNvPr>
          <p:cNvSpPr>
            <a:spLocks noGrp="1"/>
          </p:cNvSpPr>
          <p:nvPr>
            <p:ph type="title"/>
          </p:nvPr>
        </p:nvSpPr>
        <p:spPr/>
        <p:txBody>
          <a:bodyPr/>
          <a:lstStyle/>
          <a:p>
            <a:r>
              <a:rPr lang="en-US" altLang="zh-CN" dirty="0"/>
              <a:t>Differentiated Services (3 of 4)</a:t>
            </a:r>
            <a:endParaRPr lang="zh-CN" altLang="en-US" dirty="0"/>
          </a:p>
        </p:txBody>
      </p:sp>
    </p:spTree>
    <p:extLst>
      <p:ext uri="{BB962C8B-B14F-4D97-AF65-F5344CB8AC3E}">
        <p14:creationId xmlns:p14="http://schemas.microsoft.com/office/powerpoint/2010/main" val="3587501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3E703A-0AE7-4143-8AA3-3B34782A5B8E}"/>
              </a:ext>
            </a:extLst>
          </p:cNvPr>
          <p:cNvSpPr>
            <a:spLocks noGrp="1"/>
          </p:cNvSpPr>
          <p:nvPr>
            <p:ph type="body" idx="1"/>
          </p:nvPr>
        </p:nvSpPr>
        <p:spPr/>
        <p:txBody>
          <a:bodyPr/>
          <a:lstStyle/>
          <a:p>
            <a:pPr marL="342900" indent="-342900">
              <a:lnSpc>
                <a:spcPct val="12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特点：实现简单，扩展性好。目前在</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网中区分服务得到了绝大部分厂家的支持，其具体实现技术包括分类、重标记、速率限制、流量监管、拥塞避免、队列调度等。</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局限性： </a:t>
            </a:r>
            <a:endParaRPr lang="en-US" altLang="zh-CN" sz="2000" dirty="0">
              <a:latin typeface="微软雅黑" panose="020B0503020204020204" pitchFamily="34" charset="-122"/>
              <a:ea typeface="微软雅黑" panose="020B0503020204020204" pitchFamily="34" charset="-122"/>
            </a:endParaRPr>
          </a:p>
          <a:p>
            <a:pPr marL="829818" lvl="1" indent="-342900">
              <a:lnSpc>
                <a:spcPct val="12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只承诺相对的服务质量，因而不能对用户提供绝对的服务质量保证。 </a:t>
            </a:r>
            <a:endParaRPr lang="en-US" altLang="zh-CN" sz="1800" dirty="0">
              <a:latin typeface="微软雅黑" panose="020B0503020204020204" pitchFamily="34" charset="-122"/>
              <a:ea typeface="微软雅黑" panose="020B0503020204020204" pitchFamily="34" charset="-122"/>
            </a:endParaRPr>
          </a:p>
          <a:p>
            <a:pPr marL="829818" lvl="1" indent="-342900">
              <a:lnSpc>
                <a:spcPct val="12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在拥塞发生时，只能采取丢弃报文的方式，而不能采用例如旁路的方式使部分流量通过其他路径到达终点。 </a:t>
            </a:r>
            <a:endParaRPr lang="en-US" altLang="zh-CN" sz="1800" dirty="0">
              <a:latin typeface="微软雅黑" panose="020B0503020204020204" pitchFamily="34" charset="-122"/>
              <a:ea typeface="微软雅黑" panose="020B0503020204020204" pitchFamily="34" charset="-122"/>
            </a:endParaRPr>
          </a:p>
          <a:p>
            <a:pPr marL="829818" lvl="1" indent="-342900">
              <a:lnSpc>
                <a:spcPct val="12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对相同优先级的业务而言，设备在拥塞时对报文的丢弃是非智能化的，也就是说，设备只能随机地丢弃报文，其结果是所有业务的服务质量都受到影响。而此时希望的结果是只丢弃少部分业务流的报文，从而避免剩下的大多数的业务流的服务质量受到影响。</a:t>
            </a:r>
          </a:p>
          <a:p>
            <a:endParaRPr lang="zh-CN" altLang="en-US" sz="2800" dirty="0"/>
          </a:p>
        </p:txBody>
      </p:sp>
      <p:sp>
        <p:nvSpPr>
          <p:cNvPr id="3" name="标题 2">
            <a:extLst>
              <a:ext uri="{FF2B5EF4-FFF2-40B4-BE49-F238E27FC236}">
                <a16:creationId xmlns:a16="http://schemas.microsoft.com/office/drawing/2014/main" id="{2BDC87D5-4ADC-466D-BC0B-C168B10C7EE5}"/>
              </a:ext>
            </a:extLst>
          </p:cNvPr>
          <p:cNvSpPr>
            <a:spLocks noGrp="1"/>
          </p:cNvSpPr>
          <p:nvPr>
            <p:ph type="title"/>
          </p:nvPr>
        </p:nvSpPr>
        <p:spPr/>
        <p:txBody>
          <a:bodyPr/>
          <a:lstStyle/>
          <a:p>
            <a:r>
              <a:rPr lang="en-US" altLang="zh-CN" dirty="0"/>
              <a:t>Differentiated Services (4 of 4)</a:t>
            </a:r>
            <a:endParaRPr lang="zh-CN" altLang="en-US" dirty="0"/>
          </a:p>
        </p:txBody>
      </p:sp>
    </p:spTree>
    <p:extLst>
      <p:ext uri="{BB962C8B-B14F-4D97-AF65-F5344CB8AC3E}">
        <p14:creationId xmlns:p14="http://schemas.microsoft.com/office/powerpoint/2010/main" val="35949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Connectionless Service</a:t>
            </a:r>
          </a:p>
        </p:txBody>
      </p:sp>
      <p:sp>
        <p:nvSpPr>
          <p:cNvPr id="3" name="Text Placeholder 2"/>
          <p:cNvSpPr>
            <a:spLocks noGrp="1"/>
          </p:cNvSpPr>
          <p:nvPr>
            <p:ph type="body" idx="1"/>
          </p:nvPr>
        </p:nvSpPr>
        <p:spPr>
          <a:xfrm>
            <a:off x="457200" y="5901530"/>
            <a:ext cx="8229600" cy="509184"/>
          </a:xfrm>
        </p:spPr>
        <p:txBody>
          <a:bodyPr/>
          <a:lstStyle/>
          <a:p>
            <a:pPr algn="ctr"/>
            <a:r>
              <a:rPr lang="en-US" dirty="0"/>
              <a:t>Routing within a datagram network</a:t>
            </a:r>
          </a:p>
        </p:txBody>
      </p:sp>
      <p:pic>
        <p:nvPicPr>
          <p:cNvPr id="5" name="Picture Placeholder 4" descr="Short Description:  &#10;An illustration shows the routing within a datagram network.&#10;&#10;Long Description:  &#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The data packets and their transmission routes are as follows. Packet 1 from E to F, packet 2 from C to E, packet 3 from A to C, and packet 4 from A to B. Four tables are shown with each table having two columns and six rows. The column headings for all the tables are destination and line.&#10;A’s table (initially) has data as follows. Row 1. A, blank. Row 2. B, B. Row 3. C, C. Row 4. D, B. Row 5. E, C. Row 6. F, C.&#10;A’s table (later) has data as follows. Row 1. A, blank. Row 2. B, B. Row 3. C, C. Row 4. D, B. Row 5. E, B. Row 6. F, B.&#10;C’s table has data as follows. Row 1. A, A. Row 2. B, A. Row 3. C, blank. Row 4. D, E. Row 5. E, E. Row 6. F, E.&#10;E’s table has data as follows. Row 1. A, C. Row 2. B, D. Row 3. C, C. Row 4. D, D. Row 5. E, blank. Row 6. F, F.&#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73985" y="2312852"/>
            <a:ext cx="6196030" cy="3698406"/>
          </a:xfrm>
        </p:spPr>
      </p:pic>
      <p:sp>
        <p:nvSpPr>
          <p:cNvPr id="4" name="矩形 3">
            <a:extLst>
              <a:ext uri="{FF2B5EF4-FFF2-40B4-BE49-F238E27FC236}">
                <a16:creationId xmlns:a16="http://schemas.microsoft.com/office/drawing/2014/main" id="{927F1D6A-DF64-4EF7-B630-376D3B939ED9}"/>
              </a:ext>
            </a:extLst>
          </p:cNvPr>
          <p:cNvSpPr/>
          <p:nvPr/>
        </p:nvSpPr>
        <p:spPr>
          <a:xfrm>
            <a:off x="993647" y="1390176"/>
            <a:ext cx="6676367" cy="707886"/>
          </a:xfrm>
          <a:prstGeom prst="rect">
            <a:avLst/>
          </a:prstGeom>
        </p:spPr>
        <p:txBody>
          <a:bodyPr wrap="square">
            <a:spAutoFit/>
          </a:bodyPr>
          <a:lstStyle/>
          <a:p>
            <a:r>
              <a:rPr lang="en-US" altLang="zh-CN" sz="2000" dirty="0">
                <a:ea typeface="宋体" panose="02010600030101010101" pitchFamily="2" charset="-122"/>
              </a:rPr>
              <a:t>Packet is forwarded using destination address inside it</a:t>
            </a:r>
          </a:p>
          <a:p>
            <a:pPr marL="342900" lvl="1" indent="-342900">
              <a:buFont typeface="Arial" panose="020B0604020202020204" pitchFamily="34" charset="0"/>
              <a:buChar char="•"/>
            </a:pPr>
            <a:r>
              <a:rPr lang="en-US" altLang="zh-CN" sz="2000" dirty="0">
                <a:ea typeface="宋体" panose="02010600030101010101" pitchFamily="2" charset="-122"/>
              </a:rPr>
              <a:t>Different packets may take different paths</a:t>
            </a:r>
          </a:p>
        </p:txBody>
      </p:sp>
    </p:spTree>
    <p:extLst>
      <p:ext uri="{BB962C8B-B14F-4D97-AF65-F5344CB8AC3E}">
        <p14:creationId xmlns:p14="http://schemas.microsoft.com/office/powerpoint/2010/main" val="3148343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11706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Internetworking</a:t>
            </a:r>
          </a:p>
        </p:txBody>
      </p:sp>
      <p:sp>
        <p:nvSpPr>
          <p:cNvPr id="3" name="Text Placeholder 2"/>
          <p:cNvSpPr>
            <a:spLocks noGrp="1"/>
          </p:cNvSpPr>
          <p:nvPr>
            <p:ph type="body" idx="1"/>
          </p:nvPr>
        </p:nvSpPr>
        <p:spPr/>
        <p:txBody>
          <a:bodyPr/>
          <a:lstStyle/>
          <a:p>
            <a:r>
              <a:rPr lang="en-US" dirty="0"/>
              <a:t>Internetworks: an overview</a:t>
            </a:r>
          </a:p>
          <a:p>
            <a:r>
              <a:rPr lang="en-US" dirty="0"/>
              <a:t>How networks differ</a:t>
            </a:r>
          </a:p>
          <a:p>
            <a:r>
              <a:rPr lang="en-US" dirty="0"/>
              <a:t>Connecting heterogeneous networks</a:t>
            </a:r>
          </a:p>
          <a:p>
            <a:r>
              <a:rPr lang="en-US" dirty="0"/>
              <a:t>Connecting endpoints across heterogeneous networks</a:t>
            </a:r>
          </a:p>
          <a:p>
            <a:r>
              <a:rPr lang="en-US" dirty="0"/>
              <a:t>Internetwork routing: routing across multiple networks</a:t>
            </a:r>
          </a:p>
          <a:p>
            <a:r>
              <a:rPr lang="en-US" dirty="0"/>
              <a:t>Supporting different packet sizes: packet fragmentation</a:t>
            </a:r>
            <a:br>
              <a:rPr lang="en-US" dirty="0"/>
            </a:br>
            <a:endParaRPr lang="en-US" dirty="0"/>
          </a:p>
          <a:p>
            <a:endParaRPr lang="en-US" dirty="0"/>
          </a:p>
        </p:txBody>
      </p:sp>
    </p:spTree>
    <p:extLst>
      <p:ext uri="{BB962C8B-B14F-4D97-AF65-F5344CB8AC3E}">
        <p14:creationId xmlns:p14="http://schemas.microsoft.com/office/powerpoint/2010/main" val="35208934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Networks Differ</a:t>
            </a:r>
          </a:p>
        </p:txBody>
      </p:sp>
      <p:sp>
        <p:nvSpPr>
          <p:cNvPr id="5" name="Text Placeholder 4"/>
          <p:cNvSpPr>
            <a:spLocks noGrp="1"/>
          </p:cNvSpPr>
          <p:nvPr>
            <p:ph type="body" idx="1"/>
          </p:nvPr>
        </p:nvSpPr>
        <p:spPr/>
        <p:txBody>
          <a:bodyPr/>
          <a:lstStyle/>
          <a:p>
            <a:pPr algn="ctr"/>
            <a:r>
              <a:rPr lang="en-US" altLang="en-US" dirty="0"/>
              <a:t>Some of the many ways networks can differ</a:t>
            </a:r>
          </a:p>
        </p:txBody>
      </p:sp>
      <p:pic>
        <p:nvPicPr>
          <p:cNvPr id="8" name="Picture 7">
            <a:extLst>
              <a:ext uri="{FF2B5EF4-FFF2-40B4-BE49-F238E27FC236}">
                <a16:creationId xmlns:a16="http://schemas.microsoft.com/office/drawing/2014/main" id="{DB65801E-0DB0-104F-A935-046BF7B4D2B4}"/>
              </a:ext>
            </a:extLst>
          </p:cNvPr>
          <p:cNvPicPr>
            <a:picLocks noChangeAspect="1"/>
          </p:cNvPicPr>
          <p:nvPr/>
        </p:nvPicPr>
        <p:blipFill>
          <a:blip r:embed="rId3"/>
          <a:stretch>
            <a:fillRect/>
          </a:stretch>
        </p:blipFill>
        <p:spPr>
          <a:xfrm>
            <a:off x="561109" y="1364416"/>
            <a:ext cx="8021782" cy="4704922"/>
          </a:xfrm>
          <a:prstGeom prst="rect">
            <a:avLst/>
          </a:prstGeom>
        </p:spPr>
      </p:pic>
    </p:spTree>
    <p:extLst>
      <p:ext uri="{BB962C8B-B14F-4D97-AF65-F5344CB8AC3E}">
        <p14:creationId xmlns:p14="http://schemas.microsoft.com/office/powerpoint/2010/main" val="3409797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Heterogeneous Networks</a:t>
            </a:r>
          </a:p>
        </p:txBody>
      </p:sp>
      <p:sp>
        <p:nvSpPr>
          <p:cNvPr id="5" name="Text Placeholder 4"/>
          <p:cNvSpPr>
            <a:spLocks noGrp="1"/>
          </p:cNvSpPr>
          <p:nvPr>
            <p:ph type="body" idx="1"/>
          </p:nvPr>
        </p:nvSpPr>
        <p:spPr>
          <a:xfrm>
            <a:off x="457200" y="5721985"/>
            <a:ext cx="8229600" cy="694705"/>
          </a:xfrm>
        </p:spPr>
        <p:txBody>
          <a:bodyPr/>
          <a:lstStyle/>
          <a:p>
            <a:pPr algn="ctr"/>
            <a:r>
              <a:rPr lang="en-US" altLang="en-US" dirty="0"/>
              <a:t>(a) A packet crossing different networks. (b) Network and link layer protocol processing.</a:t>
            </a:r>
          </a:p>
        </p:txBody>
      </p:sp>
      <p:pic>
        <p:nvPicPr>
          <p:cNvPr id="6" name="Picture Placeholder 5" descr="Short Description: &#10;A two part illustration depicts a packet crossing different networks and the network and link layer protocol processing.&#10;&#10;Long Description: &#10;The first part shows a packet from the source reaches the destination after passing through two routers. The channel between source and the first router is labeled, 802 dot 1 1. The channel between two routers is labeled, M P L S. The channel between the second router and destination is labeled, Ethernet. The M P L S channel between the routers is also labeled as virtual circuit. The second part shows a data packet from transport layer with I P address as 802 dot 1 1 I P. The I P for the routers is 802 dot 1 1 M P L S I P and for Ethernet is Eth I P.&#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91783" y="2159366"/>
            <a:ext cx="7160433" cy="3774492"/>
          </a:xfrm>
        </p:spPr>
      </p:pic>
      <p:sp>
        <p:nvSpPr>
          <p:cNvPr id="3" name="矩形 2">
            <a:extLst>
              <a:ext uri="{FF2B5EF4-FFF2-40B4-BE49-F238E27FC236}">
                <a16:creationId xmlns:a16="http://schemas.microsoft.com/office/drawing/2014/main" id="{5176B981-16EA-42AA-B81F-C3F4A6A9B149}"/>
              </a:ext>
            </a:extLst>
          </p:cNvPr>
          <p:cNvSpPr/>
          <p:nvPr/>
        </p:nvSpPr>
        <p:spPr>
          <a:xfrm>
            <a:off x="618885" y="1389551"/>
            <a:ext cx="7715574" cy="461665"/>
          </a:xfrm>
          <a:prstGeom prst="rect">
            <a:avLst/>
          </a:prstGeom>
        </p:spPr>
        <p:txBody>
          <a:bodyPr wrap="none">
            <a:spAutoFit/>
          </a:bodyPr>
          <a:lstStyle/>
          <a:p>
            <a:r>
              <a:rPr lang="en-US" altLang="zh-CN" sz="2400" dirty="0">
                <a:ea typeface="宋体" panose="02010600030101010101" pitchFamily="2" charset="-122"/>
              </a:rPr>
              <a:t>Internetworking based on a common network layer – IP</a:t>
            </a:r>
          </a:p>
        </p:txBody>
      </p:sp>
    </p:spTree>
    <p:extLst>
      <p:ext uri="{BB962C8B-B14F-4D97-AF65-F5344CB8AC3E}">
        <p14:creationId xmlns:p14="http://schemas.microsoft.com/office/powerpoint/2010/main" val="3603460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(1 of 2)</a:t>
            </a:r>
          </a:p>
        </p:txBody>
      </p:sp>
      <p:sp>
        <p:nvSpPr>
          <p:cNvPr id="5" name="Text Placeholder 4"/>
          <p:cNvSpPr>
            <a:spLocks noGrp="1"/>
          </p:cNvSpPr>
          <p:nvPr>
            <p:ph type="body" idx="1"/>
          </p:nvPr>
        </p:nvSpPr>
        <p:spPr>
          <a:xfrm>
            <a:off x="457200" y="5575355"/>
            <a:ext cx="8229600" cy="694705"/>
          </a:xfrm>
        </p:spPr>
        <p:txBody>
          <a:bodyPr/>
          <a:lstStyle/>
          <a:p>
            <a:pPr algn="ctr"/>
            <a:r>
              <a:rPr lang="en-US" altLang="en-US" dirty="0"/>
              <a:t>Tunneling a packet from Paris to London</a:t>
            </a:r>
          </a:p>
        </p:txBody>
      </p:sp>
      <p:pic>
        <p:nvPicPr>
          <p:cNvPr id="4" name="Picture Placeholder 3" descr="Short Description: &#10;A two part illustration depicts the tunneling a packet from Paris to London.&#10;&#10;Long Description: &#10;The first part shows a packet from Paris reaches London after passing through two routers. The channel between Paris and the first router is labeled, I P v6. The channel between two routers is labeled, I P v4. The channel between the second router and London is labeled, I P v6. The M P L S channel between the routers is also labeled as tunnel. The second part shows I P v6 packet from Paris, I P v6 packet inside I P v4 tunnel, and I P v6 packet to London.&#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3244" y="2948759"/>
            <a:ext cx="7537511" cy="2544965"/>
          </a:xfrm>
        </p:spPr>
      </p:pic>
      <p:sp>
        <p:nvSpPr>
          <p:cNvPr id="3" name="矩形 2">
            <a:extLst>
              <a:ext uri="{FF2B5EF4-FFF2-40B4-BE49-F238E27FC236}">
                <a16:creationId xmlns:a16="http://schemas.microsoft.com/office/drawing/2014/main" id="{41673BA8-73D8-4184-A1E1-260346140645}"/>
              </a:ext>
            </a:extLst>
          </p:cNvPr>
          <p:cNvSpPr/>
          <p:nvPr/>
        </p:nvSpPr>
        <p:spPr>
          <a:xfrm>
            <a:off x="1048214" y="1422079"/>
            <a:ext cx="6958361" cy="830997"/>
          </a:xfrm>
          <a:prstGeom prst="rect">
            <a:avLst/>
          </a:prstGeom>
        </p:spPr>
        <p:txBody>
          <a:bodyPr wrap="square">
            <a:spAutoFit/>
          </a:bodyPr>
          <a:lstStyle/>
          <a:p>
            <a:r>
              <a:rPr lang="en-US" altLang="zh-CN" sz="2400" dirty="0">
                <a:ea typeface="宋体" panose="02010600030101010101" pitchFamily="2" charset="-122"/>
              </a:rPr>
              <a:t>Connects two networks through a middle one</a:t>
            </a:r>
          </a:p>
          <a:p>
            <a:pPr marL="342900" lvl="1" indent="-342900">
              <a:buFont typeface="Arial" panose="020B0604020202020204" pitchFamily="34" charset="0"/>
              <a:buChar char="•"/>
            </a:pPr>
            <a:r>
              <a:rPr lang="en-US" altLang="zh-CN" sz="2400" dirty="0">
                <a:ea typeface="宋体" panose="02010600030101010101" pitchFamily="2" charset="-122"/>
              </a:rPr>
              <a:t>Packets are encapsulates over the middle</a:t>
            </a:r>
          </a:p>
        </p:txBody>
      </p:sp>
    </p:spTree>
    <p:extLst>
      <p:ext uri="{BB962C8B-B14F-4D97-AF65-F5344CB8AC3E}">
        <p14:creationId xmlns:p14="http://schemas.microsoft.com/office/powerpoint/2010/main" val="3500188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(2 of 2)</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car from France to England</a:t>
            </a:r>
          </a:p>
        </p:txBody>
      </p:sp>
      <p:pic>
        <p:nvPicPr>
          <p:cNvPr id="6" name="Picture Placeholder 5" descr="Short Description: &#10;An illustration depicts tunneling a car from France to England. A car from Paris reaches London through railroad track in a railroad carriage. The channel between Paris and London is labeled, English Channel.&#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72589" y="3429000"/>
            <a:ext cx="7198822" cy="1791955"/>
          </a:xfrm>
        </p:spPr>
      </p:pic>
      <p:sp>
        <p:nvSpPr>
          <p:cNvPr id="3" name="矩形 2">
            <a:extLst>
              <a:ext uri="{FF2B5EF4-FFF2-40B4-BE49-F238E27FC236}">
                <a16:creationId xmlns:a16="http://schemas.microsoft.com/office/drawing/2014/main" id="{CF144527-2D2D-4787-A29A-8CEF500A2285}"/>
              </a:ext>
            </a:extLst>
          </p:cNvPr>
          <p:cNvSpPr/>
          <p:nvPr/>
        </p:nvSpPr>
        <p:spPr>
          <a:xfrm>
            <a:off x="972589" y="1637489"/>
            <a:ext cx="7198822" cy="830997"/>
          </a:xfrm>
          <a:prstGeom prst="rect">
            <a:avLst/>
          </a:prstGeom>
        </p:spPr>
        <p:txBody>
          <a:bodyPr wrap="square">
            <a:spAutoFit/>
          </a:bodyPr>
          <a:lstStyle/>
          <a:p>
            <a:r>
              <a:rPr lang="en-US" altLang="zh-CN" sz="2400" b="1" dirty="0">
                <a:ea typeface="宋体" panose="02010600030101010101" pitchFamily="2" charset="-122"/>
              </a:rPr>
              <a:t>Tunneling</a:t>
            </a:r>
            <a:r>
              <a:rPr lang="en-US" altLang="zh-CN" sz="2400" dirty="0">
                <a:ea typeface="宋体" panose="02010600030101010101" pitchFamily="2" charset="-122"/>
              </a:rPr>
              <a:t> analogy: </a:t>
            </a:r>
          </a:p>
          <a:p>
            <a:pPr lvl="1"/>
            <a:r>
              <a:rPr lang="en-US" altLang="zh-CN" sz="2400" dirty="0">
                <a:ea typeface="宋体" panose="02010600030101010101" pitchFamily="2" charset="-122"/>
              </a:rPr>
              <a:t>tunnel is a link; packet can only enter/exit at ends</a:t>
            </a:r>
          </a:p>
        </p:txBody>
      </p:sp>
    </p:spTree>
    <p:extLst>
      <p:ext uri="{BB962C8B-B14F-4D97-AF65-F5344CB8AC3E}">
        <p14:creationId xmlns:p14="http://schemas.microsoft.com/office/powerpoint/2010/main" val="4266683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(1 of 3)</a:t>
            </a:r>
          </a:p>
        </p:txBody>
      </p:sp>
      <p:sp>
        <p:nvSpPr>
          <p:cNvPr id="5" name="Text Placeholder 4"/>
          <p:cNvSpPr>
            <a:spLocks noGrp="1"/>
          </p:cNvSpPr>
          <p:nvPr>
            <p:ph type="body" idx="1"/>
          </p:nvPr>
        </p:nvSpPr>
        <p:spPr>
          <a:xfrm>
            <a:off x="457200" y="5374357"/>
            <a:ext cx="8229600" cy="1018367"/>
          </a:xfrm>
        </p:spPr>
        <p:txBody>
          <a:bodyPr/>
          <a:lstStyle/>
          <a:p>
            <a:pPr algn="ctr"/>
            <a:r>
              <a:rPr lang="fr-FR" dirty="0"/>
              <a:t>(a) Transparent fragmentation. (b) </a:t>
            </a:r>
            <a:r>
              <a:rPr lang="fr-FR" dirty="0" err="1"/>
              <a:t>Nontransparent</a:t>
            </a:r>
            <a:r>
              <a:rPr lang="fr-FR" dirty="0"/>
              <a:t> fragmentation.</a:t>
            </a:r>
            <a:endParaRPr lang="en-US" altLang="en-US" dirty="0"/>
          </a:p>
        </p:txBody>
      </p:sp>
      <p:pic>
        <p:nvPicPr>
          <p:cNvPr id="9" name="Picture Placeholder 8" descr="Short Description: &#10;A two part illustration shows the transparent fragmentation and nontransparent fragmentation.&#10;&#10;Long Description:&#10;The first part shows a large packet entering the network 1where G1 fragments it into smaller packets. G2 at the other end of the network reassembles the fragments into the large packet before sending it to network 2. G3 fragments it into smaller packets. G4 at the other end of the network reassembles the fragments again into the large packet. The second part shows a large packet entering the network 1where G1 fragments it into smaller packets. G2 allow it to pass to network 2 without reassembling and the fragments are not reassembled until the final destination (a host) is reach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360448" y="2362198"/>
            <a:ext cx="6731991" cy="3551006"/>
          </a:xfrm>
        </p:spPr>
      </p:pic>
      <p:sp>
        <p:nvSpPr>
          <p:cNvPr id="3" name="矩形 2">
            <a:extLst>
              <a:ext uri="{FF2B5EF4-FFF2-40B4-BE49-F238E27FC236}">
                <a16:creationId xmlns:a16="http://schemas.microsoft.com/office/drawing/2014/main" id="{89F0EDA9-8304-43C6-BF07-DAC784E61D75}"/>
              </a:ext>
            </a:extLst>
          </p:cNvPr>
          <p:cNvSpPr/>
          <p:nvPr/>
        </p:nvSpPr>
        <p:spPr>
          <a:xfrm>
            <a:off x="825190" y="1395760"/>
            <a:ext cx="7549376" cy="707886"/>
          </a:xfrm>
          <a:prstGeom prst="rect">
            <a:avLst/>
          </a:prstGeom>
        </p:spPr>
        <p:txBody>
          <a:bodyPr wrap="square">
            <a:spAutoFit/>
          </a:bodyPr>
          <a:lstStyle/>
          <a:p>
            <a:r>
              <a:rPr lang="fr-FR" altLang="zh-CN" sz="2000" dirty="0">
                <a:ea typeface="宋体" panose="02010600030101010101" pitchFamily="2" charset="-122"/>
              </a:rPr>
              <a:t>Networks have different packet size limits for many reasons</a:t>
            </a:r>
          </a:p>
          <a:p>
            <a:pPr marL="342900" lvl="1" indent="-342900">
              <a:buFont typeface="Arial" panose="020B0604020202020204" pitchFamily="34" charset="0"/>
              <a:buChar char="•"/>
            </a:pPr>
            <a:r>
              <a:rPr lang="fr-FR" altLang="zh-CN" sz="2000" dirty="0">
                <a:ea typeface="宋体" panose="02010600030101010101" pitchFamily="2" charset="-122"/>
              </a:rPr>
              <a:t>Large packets sent with fragmentation &amp; reassembly</a:t>
            </a:r>
            <a:endParaRPr lang="en-US" altLang="zh-CN" sz="2000" dirty="0">
              <a:ea typeface="宋体" panose="02010600030101010101" pitchFamily="2" charset="-122"/>
            </a:endParaRPr>
          </a:p>
        </p:txBody>
      </p:sp>
    </p:spTree>
    <p:extLst>
      <p:ext uri="{BB962C8B-B14F-4D97-AF65-F5344CB8AC3E}">
        <p14:creationId xmlns:p14="http://schemas.microsoft.com/office/powerpoint/2010/main" val="17414680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(2 of 3)</a:t>
            </a:r>
          </a:p>
        </p:txBody>
      </p:sp>
      <p:sp>
        <p:nvSpPr>
          <p:cNvPr id="5" name="Text Placeholder 4"/>
          <p:cNvSpPr>
            <a:spLocks noGrp="1"/>
          </p:cNvSpPr>
          <p:nvPr>
            <p:ph type="body" idx="1"/>
          </p:nvPr>
        </p:nvSpPr>
        <p:spPr/>
        <p:txBody>
          <a:bodyPr/>
          <a:lstStyle/>
          <a:p>
            <a:r>
              <a:rPr lang="en-US" altLang="en-US" dirty="0"/>
              <a:t>Fragmentation when the elementary data size is 1 byte. (a) Original packet, containing 10 data bytes. (b) Fragments after passing through a network with maximum packet size of 8 payload bytes plus header. (c) Fragments after passing through a size 5 gateway.</a:t>
            </a:r>
          </a:p>
        </p:txBody>
      </p:sp>
      <p:pic>
        <p:nvPicPr>
          <p:cNvPr id="8" name="Picture Placeholder 7" descr="Short Description: &#10;A three part illustration shows the fragmentation when the elementary data size is 1 byte.&#10;&#10;Long Description: &#10;The first part shows original packet, containing 10 data bytes. The first three boxes on the left are labeled, header. The packet number is 27. Number of the first elementary fragment in this packet is 0. The third box has number 1 in it and is labeled, end of packet bit. The next 10 boxes to the right are labeled, A through J. The second part shows the packet fragmented into two parts. The first part contains 8 data bytes. The first three boxes on the left are labeled, header. The packet number is 27. Number of the first elementary fragment in this packet is 0. The third box has number 1 in it. The next 8 boxes to the right are labeled, A through H. The second part contains 2 data bytes. The first three boxes on the left are labeled, header. The packet number is 27. Number of the first elementary fragment in this packet is 8. The third box has number 1 in it. The next 2 boxes to the right are labeled, I and J. The third part shows the packet further fragmented into three parts. The first part contains 5 data bytes. The first three boxes on the left are labeled, header. The packet number is 27. Number of the first elementary fragment in this packet is 0. The third box has number 0 in it. The next 5 boxes to the right are labeled, A through E. The second part contains 3 data bytes. The first three boxes on the left are labeled, header. The packet number is 27. Number of the first elementary fragment in this packet is 5. The third box has number 0 in it. The next 3 boxes to the right are labeled, F through H. The third part contains 2 data bytes. The first three boxes on the left are labeled, header. The packet number is 27. Number of the first elementary fragment in this packet is 8. The third box has number 1 in it. The next 3 boxes to the right are labeled, I and J.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08512" y="1444484"/>
            <a:ext cx="5926975" cy="3457402"/>
          </a:xfrm>
        </p:spPr>
      </p:pic>
    </p:spTree>
    <p:extLst>
      <p:ext uri="{BB962C8B-B14F-4D97-AF65-F5344CB8AC3E}">
        <p14:creationId xmlns:p14="http://schemas.microsoft.com/office/powerpoint/2010/main" val="27674018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(3 of 3)</a:t>
            </a:r>
          </a:p>
        </p:txBody>
      </p:sp>
      <p:sp>
        <p:nvSpPr>
          <p:cNvPr id="5" name="Text Placeholder 4"/>
          <p:cNvSpPr>
            <a:spLocks noGrp="1"/>
          </p:cNvSpPr>
          <p:nvPr>
            <p:ph type="body" idx="1"/>
          </p:nvPr>
        </p:nvSpPr>
        <p:spPr/>
        <p:txBody>
          <a:bodyPr/>
          <a:lstStyle/>
          <a:p>
            <a:pPr algn="ctr"/>
            <a:r>
              <a:rPr lang="en-US" altLang="en-US" dirty="0"/>
              <a:t>Path </a:t>
            </a:r>
            <a:r>
              <a:rPr lang="en-US" altLang="en-US" dirty="0" err="1"/>
              <a:t>MTU</a:t>
            </a:r>
            <a:r>
              <a:rPr lang="en-US" altLang="en-US" dirty="0"/>
              <a:t> discovery</a:t>
            </a:r>
          </a:p>
        </p:txBody>
      </p:sp>
      <p:pic>
        <p:nvPicPr>
          <p:cNvPr id="9" name="Picture Placeholder 8" descr="Short Description: &#10;An illustration shows the path M T U discovery.&#10;&#10;Long Description: &#10;The first part shows a packet from the source reaches the destination after passing through two routers. The first router can allow a packet with length 1400 and a dashed line from source to this router is labeled, try 1200. The second router can allow a packet with length 1200 and a dashed line from source to this router is labeled, try 900. The destination is labeled, 90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7650" y="3302792"/>
            <a:ext cx="7248698" cy="1748179"/>
          </a:xfrm>
        </p:spPr>
      </p:pic>
      <p:sp>
        <p:nvSpPr>
          <p:cNvPr id="3" name="矩形 2">
            <a:extLst>
              <a:ext uri="{FF2B5EF4-FFF2-40B4-BE49-F238E27FC236}">
                <a16:creationId xmlns:a16="http://schemas.microsoft.com/office/drawing/2014/main" id="{BCDA7A28-C5E8-4839-9006-95A0448A6BC9}"/>
              </a:ext>
            </a:extLst>
          </p:cNvPr>
          <p:cNvSpPr/>
          <p:nvPr/>
        </p:nvSpPr>
        <p:spPr>
          <a:xfrm>
            <a:off x="735979" y="1573114"/>
            <a:ext cx="7672039" cy="1015663"/>
          </a:xfrm>
          <a:prstGeom prst="rect">
            <a:avLst/>
          </a:prstGeom>
        </p:spPr>
        <p:txBody>
          <a:bodyPr wrap="square">
            <a:spAutoFit/>
          </a:bodyPr>
          <a:lstStyle/>
          <a:p>
            <a:r>
              <a:rPr lang="en-US" altLang="zh-CN" sz="2000" dirty="0">
                <a:ea typeface="宋体" panose="02010600030101010101" pitchFamily="2" charset="-122"/>
              </a:rPr>
              <a:t>Path MTU Discovery avoids network fragmentation</a:t>
            </a:r>
          </a:p>
          <a:p>
            <a:pPr marL="342900" lvl="1" indent="-342900">
              <a:buFont typeface="Arial" panose="020B0604020202020204" pitchFamily="34" charset="0"/>
              <a:buChar char="•"/>
            </a:pPr>
            <a:r>
              <a:rPr lang="en-US" altLang="zh-CN" sz="2000" dirty="0">
                <a:ea typeface="宋体" panose="02010600030101010101" pitchFamily="2" charset="-122"/>
              </a:rPr>
              <a:t>Routers return MTU (Max. Transmission Unit) to source and discard large packets</a:t>
            </a:r>
          </a:p>
        </p:txBody>
      </p:sp>
    </p:spTree>
    <p:extLst>
      <p:ext uri="{BB962C8B-B14F-4D97-AF65-F5344CB8AC3E}">
        <p14:creationId xmlns:p14="http://schemas.microsoft.com/office/powerpoint/2010/main" val="3494509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41321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ECA41D65-0E7C-40B0-81BF-90D281680033}"/>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Forwarding process in a router when used in a connectionless network</a:t>
            </a:r>
            <a:endParaRPr lang="zh-CN" altLang="en-US" dirty="0"/>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885" y="4713287"/>
            <a:ext cx="63722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685" y="1404937"/>
            <a:ext cx="286543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4885" y="2776537"/>
            <a:ext cx="22288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1085" y="2857500"/>
            <a:ext cx="2540000"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685" y="3141662"/>
            <a:ext cx="12509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5485" y="2946400"/>
            <a:ext cx="18621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18"/>
                                            </p:cond>
                                          </p:stCondLst>
                                          <p:endCondLst>
                                            <p:cond evt="onStopAudio" delay="0">
                                              <p:tgtEl>
                                                <p:sldTgt/>
                                              </p:tgtEl>
                                            </p:cond>
                                          </p:endCondLst>
                                        </p:cTn>
                                        <p:tgtEl>
                                          <p:sndTgt r:embed="rId3" name="bomb.wav"/>
                                        </p:tgtEl>
                                      </p:cMediaNode>
                                    </p:audio>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Software-Defined Networking</a:t>
            </a:r>
          </a:p>
        </p:txBody>
      </p:sp>
      <p:sp>
        <p:nvSpPr>
          <p:cNvPr id="3" name="Text Placeholder 2"/>
          <p:cNvSpPr>
            <a:spLocks noGrp="1"/>
          </p:cNvSpPr>
          <p:nvPr>
            <p:ph type="body" idx="1"/>
          </p:nvPr>
        </p:nvSpPr>
        <p:spPr/>
        <p:txBody>
          <a:bodyPr/>
          <a:lstStyle/>
          <a:p>
            <a:r>
              <a:rPr lang="en-US" dirty="0"/>
              <a:t>Overview</a:t>
            </a:r>
          </a:p>
          <a:p>
            <a:r>
              <a:rPr lang="en-US" dirty="0"/>
              <a:t>The SDN control plane: logically centralized software control</a:t>
            </a:r>
          </a:p>
          <a:p>
            <a:r>
              <a:rPr lang="en-US" dirty="0"/>
              <a:t>The SDN data plane: programmable hardware</a:t>
            </a:r>
          </a:p>
          <a:p>
            <a:r>
              <a:rPr lang="en-US" dirty="0"/>
              <a:t>Programmable network telemetry</a:t>
            </a:r>
            <a:br>
              <a:rPr lang="en-US" dirty="0"/>
            </a:br>
            <a:br>
              <a:rPr lang="en-US" dirty="0"/>
            </a:br>
            <a:endParaRPr lang="en-US" dirty="0"/>
          </a:p>
        </p:txBody>
      </p:sp>
    </p:spTree>
    <p:extLst>
      <p:ext uri="{BB962C8B-B14F-4D97-AF65-F5344CB8AC3E}">
        <p14:creationId xmlns:p14="http://schemas.microsoft.com/office/powerpoint/2010/main" val="2738279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 Placeholder 4"/>
          <p:cNvSpPr>
            <a:spLocks noGrp="1"/>
          </p:cNvSpPr>
          <p:nvPr>
            <p:ph type="body" idx="1"/>
          </p:nvPr>
        </p:nvSpPr>
        <p:spPr/>
        <p:txBody>
          <a:bodyPr/>
          <a:lstStyle/>
          <a:p>
            <a:pPr algn="ctr"/>
            <a:r>
              <a:rPr lang="en-US" altLang="en-US" dirty="0"/>
              <a:t>Control and data plane separation in SDN</a:t>
            </a:r>
          </a:p>
        </p:txBody>
      </p:sp>
      <p:pic>
        <p:nvPicPr>
          <p:cNvPr id="4" name="Picture Placeholder 3" descr="Short Description: &#10;An illustration shows control panel with software controller and data panel with hardware switches. The arrows from controller to hardware switches are labeled, standardized control protocol (for example, OpenFlow).&#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14081" y="1778894"/>
            <a:ext cx="7715837" cy="2884301"/>
          </a:xfrm>
        </p:spPr>
      </p:pic>
    </p:spTree>
    <p:extLst>
      <p:ext uri="{BB962C8B-B14F-4D97-AF65-F5344CB8AC3E}">
        <p14:creationId xmlns:p14="http://schemas.microsoft.com/office/powerpoint/2010/main" val="2739823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(1 of 2)</a:t>
            </a:r>
          </a:p>
        </p:txBody>
      </p:sp>
      <p:sp>
        <p:nvSpPr>
          <p:cNvPr id="5" name="Text Placeholder 4"/>
          <p:cNvSpPr>
            <a:spLocks noGrp="1"/>
          </p:cNvSpPr>
          <p:nvPr>
            <p:ph type="body" idx="1"/>
          </p:nvPr>
        </p:nvSpPr>
        <p:spPr/>
        <p:txBody>
          <a:bodyPr/>
          <a:lstStyle/>
          <a:p>
            <a:pPr algn="ctr"/>
            <a:r>
              <a:rPr lang="en-US" altLang="en-US" dirty="0"/>
              <a:t>Reconfigurable match-action pipeline for a programmable data plane</a:t>
            </a:r>
          </a:p>
        </p:txBody>
      </p:sp>
      <p:pic>
        <p:nvPicPr>
          <p:cNvPr id="8" name="Picture 7">
            <a:extLst>
              <a:ext uri="{FF2B5EF4-FFF2-40B4-BE49-F238E27FC236}">
                <a16:creationId xmlns:a16="http://schemas.microsoft.com/office/drawing/2014/main" id="{467E6DAD-CC0B-3F48-8E44-E3CA08FAD78A}"/>
              </a:ext>
            </a:extLst>
          </p:cNvPr>
          <p:cNvPicPr>
            <a:picLocks noChangeAspect="1"/>
          </p:cNvPicPr>
          <p:nvPr/>
        </p:nvPicPr>
        <p:blipFill>
          <a:blip r:embed="rId3"/>
          <a:stretch>
            <a:fillRect/>
          </a:stretch>
        </p:blipFill>
        <p:spPr>
          <a:xfrm>
            <a:off x="639776" y="2078182"/>
            <a:ext cx="7864448" cy="2701636"/>
          </a:xfrm>
          <a:prstGeom prst="rect">
            <a:avLst/>
          </a:prstGeom>
        </p:spPr>
      </p:pic>
    </p:spTree>
    <p:extLst>
      <p:ext uri="{BB962C8B-B14F-4D97-AF65-F5344CB8AC3E}">
        <p14:creationId xmlns:p14="http://schemas.microsoft.com/office/powerpoint/2010/main" val="2323124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(2 of 2)</a:t>
            </a:r>
          </a:p>
        </p:txBody>
      </p:sp>
      <p:sp>
        <p:nvSpPr>
          <p:cNvPr id="5" name="Text Placeholder 4"/>
          <p:cNvSpPr>
            <a:spLocks noGrp="1"/>
          </p:cNvSpPr>
          <p:nvPr>
            <p:ph type="body" idx="1"/>
          </p:nvPr>
        </p:nvSpPr>
        <p:spPr/>
        <p:txBody>
          <a:bodyPr/>
          <a:lstStyle/>
          <a:p>
            <a:pPr algn="ctr"/>
            <a:r>
              <a:rPr lang="en-US" altLang="en-US" dirty="0"/>
              <a:t>Reconfigurable match-action pipelines on both ingress and egress</a:t>
            </a:r>
          </a:p>
        </p:txBody>
      </p:sp>
      <p:pic>
        <p:nvPicPr>
          <p:cNvPr id="4" name="Picture Placeholder 3" descr="Short Description: &#10;An illustration depicts the reconfigurable match action pipelines on both ingress and egress.&#10;&#10;Long Description: &#10;The illustration shows ingress pipeline on the left followed by crossbar. The packets from crossbar enter queueing and finally enter the egress pipeline on the righ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334193" y="1500379"/>
            <a:ext cx="6475614" cy="3683592"/>
          </a:xfrm>
        </p:spPr>
      </p:pic>
    </p:spTree>
    <p:extLst>
      <p:ext uri="{BB962C8B-B14F-4D97-AF65-F5344CB8AC3E}">
        <p14:creationId xmlns:p14="http://schemas.microsoft.com/office/powerpoint/2010/main" val="1369604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lvl="1" fontAlgn="base"/>
            <a:r>
              <a:rPr lang="en-US" altLang="zh-CN" dirty="0"/>
              <a:t>Network Layer Design Issues</a:t>
            </a:r>
          </a:p>
          <a:p>
            <a:pPr lvl="1" fontAlgn="base"/>
            <a:r>
              <a:rPr lang="en-US" altLang="zh-CN" dirty="0"/>
              <a:t>Routing Algorithms in a Single Network</a:t>
            </a:r>
          </a:p>
          <a:p>
            <a:pPr lvl="1" fontAlgn="base"/>
            <a:r>
              <a:rPr lang="en-US" altLang="zh-CN" dirty="0"/>
              <a:t>Traffic Management at the Network Layer</a:t>
            </a:r>
          </a:p>
          <a:p>
            <a:pPr lvl="1" fontAlgn="base"/>
            <a:r>
              <a:rPr lang="en-US" altLang="zh-CN" dirty="0"/>
              <a:t>Quality of Service and Application </a:t>
            </a:r>
            <a:r>
              <a:rPr lang="en-US" altLang="zh-CN" dirty="0" err="1"/>
              <a:t>QoE</a:t>
            </a:r>
            <a:endParaRPr lang="en-US" altLang="zh-CN" dirty="0"/>
          </a:p>
          <a:p>
            <a:pPr lvl="1" fontAlgn="base"/>
            <a:r>
              <a:rPr lang="en-US" altLang="zh-CN" dirty="0"/>
              <a:t>Internetworking</a:t>
            </a:r>
          </a:p>
          <a:p>
            <a:pPr lvl="1" fontAlgn="base"/>
            <a:r>
              <a:rPr lang="en-US" altLang="zh-CN" dirty="0"/>
              <a:t>Software Defined Networking</a:t>
            </a:r>
          </a:p>
          <a:p>
            <a:pPr lvl="1" fontAlgn="base"/>
            <a:r>
              <a:rPr lang="en-US" altLang="zh-CN" dirty="0"/>
              <a:t>The Network Layer in the Internet</a:t>
            </a:r>
          </a:p>
          <a:p>
            <a:pPr lvl="1" fontAlgn="base"/>
            <a:r>
              <a:rPr lang="en-US" altLang="zh-CN" dirty="0"/>
              <a:t>Policy at the Network layer</a:t>
            </a:r>
          </a:p>
          <a:p>
            <a:pPr lvl="1"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Network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5</a:t>
            </a:r>
            <a:endParaRPr lang="en-US" altLang="zh-CN" dirty="0">
              <a:ea typeface="宋体" panose="02010600030101010101" pitchFamily="2" charset="-122"/>
            </a:endParaRPr>
          </a:p>
        </p:txBody>
      </p:sp>
    </p:spTree>
    <p:extLst>
      <p:ext uri="{BB962C8B-B14F-4D97-AF65-F5344CB8AC3E}">
        <p14:creationId xmlns:p14="http://schemas.microsoft.com/office/powerpoint/2010/main" val="387926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(1 of 3)</a:t>
            </a:r>
          </a:p>
        </p:txBody>
      </p:sp>
      <p:sp>
        <p:nvSpPr>
          <p:cNvPr id="3" name="Text Placeholder 2"/>
          <p:cNvSpPr>
            <a:spLocks noGrp="1"/>
          </p:cNvSpPr>
          <p:nvPr>
            <p:ph type="body" idx="1"/>
          </p:nvPr>
        </p:nvSpPr>
        <p:spPr/>
        <p:txBody>
          <a:bodyPr/>
          <a:lstStyle/>
          <a:p>
            <a:r>
              <a:rPr lang="en-US" dirty="0"/>
              <a:t>Top 10 principles</a:t>
            </a:r>
          </a:p>
          <a:p>
            <a:pPr lvl="1"/>
            <a:r>
              <a:rPr lang="en-US" dirty="0"/>
              <a:t>Make sure it works</a:t>
            </a:r>
          </a:p>
          <a:p>
            <a:pPr lvl="1"/>
            <a:r>
              <a:rPr lang="en-US" dirty="0"/>
              <a:t>Keep it simple</a:t>
            </a:r>
          </a:p>
          <a:p>
            <a:pPr lvl="1"/>
            <a:r>
              <a:rPr lang="en-US" dirty="0"/>
              <a:t>Make clear choices</a:t>
            </a:r>
          </a:p>
          <a:p>
            <a:pPr lvl="1"/>
            <a:r>
              <a:rPr lang="en-US" dirty="0"/>
              <a:t>Exploit modularity</a:t>
            </a:r>
          </a:p>
          <a:p>
            <a:pPr lvl="1"/>
            <a:r>
              <a:rPr lang="en-US" dirty="0"/>
              <a:t>Expect heterogeneity</a:t>
            </a:r>
          </a:p>
          <a:p>
            <a:pPr lvl="1"/>
            <a:r>
              <a:rPr lang="en-US" dirty="0"/>
              <a:t>Avoid static options and parameters</a:t>
            </a:r>
          </a:p>
          <a:p>
            <a:pPr lvl="1"/>
            <a:r>
              <a:rPr lang="en-US" dirty="0"/>
              <a:t>Look for a good design; it need not be perfect</a:t>
            </a:r>
          </a:p>
          <a:p>
            <a:pPr lvl="1"/>
            <a:r>
              <a:rPr lang="en-US" dirty="0"/>
              <a:t>Be strict when sending and tolerant when receiving</a:t>
            </a:r>
          </a:p>
          <a:p>
            <a:pPr lvl="1"/>
            <a:r>
              <a:rPr lang="en-US" dirty="0"/>
              <a:t>Think about scalability</a:t>
            </a:r>
          </a:p>
          <a:p>
            <a:pPr lvl="1"/>
            <a:r>
              <a:rPr lang="en-US" dirty="0"/>
              <a:t>Consider performance and cost</a:t>
            </a:r>
            <a:br>
              <a:rPr lang="en-US" dirty="0"/>
            </a:br>
            <a:br>
              <a:rPr lang="en-US" dirty="0"/>
            </a:br>
            <a:br>
              <a:rPr lang="en-US" dirty="0"/>
            </a:br>
            <a:endParaRPr lang="en-US" dirty="0"/>
          </a:p>
        </p:txBody>
      </p:sp>
    </p:spTree>
    <p:extLst>
      <p:ext uri="{BB962C8B-B14F-4D97-AF65-F5344CB8AC3E}">
        <p14:creationId xmlns:p14="http://schemas.microsoft.com/office/powerpoint/2010/main" val="34821737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(2 of 3)</a:t>
            </a:r>
          </a:p>
        </p:txBody>
      </p:sp>
      <p:sp>
        <p:nvSpPr>
          <p:cNvPr id="3" name="Text Placeholder 2"/>
          <p:cNvSpPr>
            <a:spLocks noGrp="1"/>
          </p:cNvSpPr>
          <p:nvPr>
            <p:ph type="body" idx="1"/>
          </p:nvPr>
        </p:nvSpPr>
        <p:spPr/>
        <p:txBody>
          <a:bodyPr/>
          <a:lstStyle/>
          <a:p>
            <a:r>
              <a:rPr lang="it-IT" dirty="0"/>
              <a:t>The IP Version 4 Protocol</a:t>
            </a:r>
          </a:p>
          <a:p>
            <a:r>
              <a:rPr lang="it-IT" dirty="0"/>
              <a:t>IP Addresses</a:t>
            </a:r>
          </a:p>
          <a:p>
            <a:r>
              <a:rPr lang="en-US" dirty="0"/>
              <a:t>IP Version 6</a:t>
            </a:r>
          </a:p>
          <a:p>
            <a:r>
              <a:rPr lang="en-US" dirty="0"/>
              <a:t>Internet control protocols</a:t>
            </a:r>
          </a:p>
          <a:p>
            <a:r>
              <a:rPr lang="en-US" dirty="0"/>
              <a:t>Label switching and MPLS</a:t>
            </a:r>
          </a:p>
          <a:p>
            <a:r>
              <a:rPr lang="en-US" dirty="0"/>
              <a:t>OSPF—An interior gateway routing protocol</a:t>
            </a:r>
          </a:p>
          <a:p>
            <a:r>
              <a:rPr lang="en-US" dirty="0"/>
              <a:t>BGP—The exterior gateway routing protocol</a:t>
            </a:r>
          </a:p>
          <a:p>
            <a:r>
              <a:rPr lang="en-US" dirty="0"/>
              <a:t>Internet multicasting</a:t>
            </a:r>
          </a:p>
          <a:p>
            <a:endParaRPr lang="en-US" dirty="0"/>
          </a:p>
        </p:txBody>
      </p:sp>
    </p:spTree>
    <p:extLst>
      <p:ext uri="{BB962C8B-B14F-4D97-AF65-F5344CB8AC3E}">
        <p14:creationId xmlns:p14="http://schemas.microsoft.com/office/powerpoint/2010/main" val="21406736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(3 of 3)</a:t>
            </a:r>
          </a:p>
        </p:txBody>
      </p:sp>
      <p:sp>
        <p:nvSpPr>
          <p:cNvPr id="3" name="Text Placeholder 2"/>
          <p:cNvSpPr>
            <a:spLocks noGrp="1"/>
          </p:cNvSpPr>
          <p:nvPr>
            <p:ph type="body" idx="1"/>
          </p:nvPr>
        </p:nvSpPr>
        <p:spPr>
          <a:xfrm>
            <a:off x="457200" y="5735782"/>
            <a:ext cx="8229600" cy="333556"/>
          </a:xfrm>
        </p:spPr>
        <p:txBody>
          <a:bodyPr/>
          <a:lstStyle/>
          <a:p>
            <a:pPr algn="ctr"/>
            <a:r>
              <a:rPr lang="en-US" dirty="0"/>
              <a:t>The Internet is an interconnected collection of many networks.</a:t>
            </a:r>
          </a:p>
        </p:txBody>
      </p:sp>
      <p:pic>
        <p:nvPicPr>
          <p:cNvPr id="5" name="Picture Placeholder 4" descr="Short Description: &#10;An illustration shows the Internet as an interconnected collection of many networks.&#10;&#10;Long Description: &#10;The illustration shows a home network with a cable connection connected to a regional network. The regional network has three routers in it. The regional network is connected to a network labeled, a U. S. backbone. There are leased line to Asia from this network. A laptop with 5G connected is also connected to this network through a mobile network. A network labeled, a European backbone is connected to the U. S. network through leased transatlantic lines. A company network with an Ethernet is connected to a national network through I P routers. The national network is connected to the European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85409" y="1679156"/>
            <a:ext cx="6373181" cy="3880998"/>
          </a:xfrm>
        </p:spPr>
      </p:pic>
    </p:spTree>
    <p:extLst>
      <p:ext uri="{BB962C8B-B14F-4D97-AF65-F5344CB8AC3E}">
        <p14:creationId xmlns:p14="http://schemas.microsoft.com/office/powerpoint/2010/main" val="1639450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Position of IP and other network-layer protocols in TCP/IP protocol suite</a:t>
            </a:r>
            <a:endParaRPr lang="zh-CN" altLang="en-US"/>
          </a:p>
        </p:txBody>
      </p:sp>
      <p:sp>
        <p:nvSpPr>
          <p:cNvPr id="3" name="内容占位符 2"/>
          <p:cNvSpPr>
            <a:spLocks noGrp="1"/>
          </p:cNvSpPr>
          <p:nvPr>
            <p:ph idx="1"/>
          </p:nvPr>
        </p:nvSpPr>
        <p:spPr/>
        <p:txBody>
          <a:bodyPr/>
          <a:lstStyle/>
          <a:p>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93" y="1904206"/>
            <a:ext cx="8812213"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0951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IP Version 4 Protocol (1 of 2)</a:t>
            </a:r>
            <a:endParaRPr lang="en-US" dirty="0"/>
          </a:p>
        </p:txBody>
      </p:sp>
      <p:sp>
        <p:nvSpPr>
          <p:cNvPr id="3" name="Text Placeholder 2"/>
          <p:cNvSpPr>
            <a:spLocks noGrp="1"/>
          </p:cNvSpPr>
          <p:nvPr>
            <p:ph type="body" idx="1"/>
          </p:nvPr>
        </p:nvSpPr>
        <p:spPr/>
        <p:txBody>
          <a:bodyPr/>
          <a:lstStyle/>
          <a:p>
            <a:pPr algn="ctr"/>
            <a:r>
              <a:rPr lang="en-US" dirty="0"/>
              <a:t>The IPv4 (Internet Protocol version 4) header</a:t>
            </a:r>
          </a:p>
        </p:txBody>
      </p:sp>
      <p:pic>
        <p:nvPicPr>
          <p:cNvPr id="9" name="Picture Placeholder 8" descr="Short Description: &#10;A diagram shows the I P v4 (Internet Protocol version 4) header.&#10;&#10;Long Description: &#10;The header is 32 bits. The section below it has four parts labeled, version, I H L, differentiated services, total length. The next section has parts labeled, identification, D F, M F, and fragment offset. The next section is parts labeled, time to live, protocol, and header checksum. The other sections are source address, destination address, options (0 or more words).&#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6916" y="1786661"/>
            <a:ext cx="7610168" cy="3264310"/>
          </a:xfrm>
        </p:spPr>
      </p:pic>
    </p:spTree>
    <p:extLst>
      <p:ext uri="{BB962C8B-B14F-4D97-AF65-F5344CB8AC3E}">
        <p14:creationId xmlns:p14="http://schemas.microsoft.com/office/powerpoint/2010/main" val="297684318"/>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13741</Words>
  <Application>Microsoft Office PowerPoint</Application>
  <PresentationFormat>全屏显示(4:3)</PresentationFormat>
  <Paragraphs>1551</Paragraphs>
  <Slides>203</Slides>
  <Notes>146</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203</vt:i4>
      </vt:variant>
    </vt:vector>
  </HeadingPairs>
  <TitlesOfParts>
    <vt:vector size="227" baseType="lpstr">
      <vt:lpstr>-apple-system</vt:lpstr>
      <vt:lpstr>Arial Unicode MS</vt:lpstr>
      <vt:lpstr>Baby Kruffy</vt:lpstr>
      <vt:lpstr>Courier</vt:lpstr>
      <vt:lpstr>microsoft yahei</vt:lpstr>
      <vt:lpstr>Monotype Sorts</vt:lpstr>
      <vt:lpstr>MS PGothic</vt:lpstr>
      <vt:lpstr>Noto Sans Symbols</vt:lpstr>
      <vt:lpstr>simsun</vt:lpstr>
      <vt:lpstr>宋体</vt:lpstr>
      <vt:lpstr>微软雅黑</vt:lpstr>
      <vt:lpstr>Arial</vt:lpstr>
      <vt:lpstr>Arial</vt:lpstr>
      <vt:lpstr>Arial Narrow</vt:lpstr>
      <vt:lpstr>Calibri</vt:lpstr>
      <vt:lpstr>Calibri Light</vt:lpstr>
      <vt:lpstr>Garamond</vt:lpstr>
      <vt:lpstr>Helvetica</vt:lpstr>
      <vt:lpstr>Tahoma</vt:lpstr>
      <vt:lpstr>Times New Roman</vt:lpstr>
      <vt:lpstr>Verdana</vt:lpstr>
      <vt:lpstr>Wingdings</vt:lpstr>
      <vt:lpstr>508 Lecture</vt:lpstr>
      <vt:lpstr>文档</vt:lpstr>
      <vt:lpstr>COMPUTER NETWORKS</vt:lpstr>
      <vt:lpstr>The Network Layer</vt:lpstr>
      <vt:lpstr>The Network Layer Chapter 5</vt:lpstr>
      <vt:lpstr>Network Layer Design Issues</vt:lpstr>
      <vt:lpstr>Store-and-Forward Packet Switching</vt:lpstr>
      <vt:lpstr>Services Provided to the Transport Layer</vt:lpstr>
      <vt:lpstr>Connectionless &amp; connection-oriented service </vt:lpstr>
      <vt:lpstr>Implementation of Connectionless Service</vt:lpstr>
      <vt:lpstr>Forwarding process in a router when used in a connectionless network</vt:lpstr>
      <vt:lpstr>Implementation of Connection-Oriented Service</vt:lpstr>
      <vt:lpstr>Forwarding process in a router when used in a virtual circuit network</vt:lpstr>
      <vt:lpstr>Sending request packet in a virtual-circuit network</vt:lpstr>
      <vt:lpstr>Sending acknowledgments in a virtual-circuit network</vt:lpstr>
      <vt:lpstr>Flow of one packet in an established virtual circuit</vt:lpstr>
      <vt:lpstr>Comparison of Virtual-Circuit and Datagram Networks</vt:lpstr>
      <vt:lpstr>The Network Layer Chapter 5</vt:lpstr>
      <vt:lpstr>Routing Algorithms in a Single Network</vt:lpstr>
      <vt:lpstr>How to route in the Internet?</vt:lpstr>
      <vt:lpstr>The Internet 2010</vt:lpstr>
      <vt:lpstr>Routers</vt:lpstr>
      <vt:lpstr>Two Processes inside a Router</vt:lpstr>
      <vt:lpstr>Routing Algorithms (1 of 2)</vt:lpstr>
      <vt:lpstr>Routing Algorithms (2 of 2)</vt:lpstr>
      <vt:lpstr>The Optimality Principle</vt:lpstr>
      <vt:lpstr>Shortest Path Algorithm (1 of 3)</vt:lpstr>
      <vt:lpstr>Shortest Path Algorithm (2 of 3)</vt:lpstr>
      <vt:lpstr>Shortest Path Algorithm (3 of 3)</vt:lpstr>
      <vt:lpstr>Flooding</vt:lpstr>
      <vt:lpstr>Distance Vector Routing</vt:lpstr>
      <vt:lpstr>Example of Distance Vector</vt:lpstr>
      <vt:lpstr>Bellman-Ford Equation</vt:lpstr>
      <vt:lpstr>Example</vt:lpstr>
      <vt:lpstr>Graphical idea behind Bellman-Ford equation</vt:lpstr>
      <vt:lpstr>The first distance vector for an internet</vt:lpstr>
      <vt:lpstr>Updating distance vectors</vt:lpstr>
      <vt:lpstr>The distance vector corresponding to a tree</vt:lpstr>
      <vt:lpstr>Distance Vector Routing</vt:lpstr>
      <vt:lpstr>Exercises</vt:lpstr>
      <vt:lpstr>After One Step</vt:lpstr>
      <vt:lpstr>After Two Step</vt:lpstr>
      <vt:lpstr>The Count-to-Infinity Problem</vt:lpstr>
      <vt:lpstr>Exercises</vt:lpstr>
      <vt:lpstr>Exercises</vt:lpstr>
      <vt:lpstr>Link State Routing</vt:lpstr>
      <vt:lpstr>Learning about the Neighbors</vt:lpstr>
      <vt:lpstr>Building Link State Packets</vt:lpstr>
      <vt:lpstr>Distributing the Link State Packets</vt:lpstr>
      <vt:lpstr>Hierarchical Routing within a Network</vt:lpstr>
      <vt:lpstr>Broadcast Routing</vt:lpstr>
      <vt:lpstr>Multicast Routing (1 of 2)</vt:lpstr>
      <vt:lpstr>Multicast Routing (2 of 2)</vt:lpstr>
      <vt:lpstr>Anycast Routing</vt:lpstr>
      <vt:lpstr>The Network Layer Chapter 5</vt:lpstr>
      <vt:lpstr>Traffic Management at the Network Layer</vt:lpstr>
      <vt:lpstr>Congestion</vt:lpstr>
      <vt:lpstr>Approaches to Traffic Management</vt:lpstr>
      <vt:lpstr>Traffic-Aware Routing</vt:lpstr>
      <vt:lpstr>Admission Control</vt:lpstr>
      <vt:lpstr>Traffic Shaping (1 of 2)</vt:lpstr>
      <vt:lpstr>Traffic Shaping (2 of 2)</vt:lpstr>
      <vt:lpstr>Explicit Congestion Notification</vt:lpstr>
      <vt:lpstr>Hop-by-Hop Backpressure</vt:lpstr>
      <vt:lpstr>The Network Layer Chapter 5</vt:lpstr>
      <vt:lpstr>Quality of Service and Application QoE</vt:lpstr>
      <vt:lpstr>Application QoS Requirements</vt:lpstr>
      <vt:lpstr>Categories of QoS and Examples</vt:lpstr>
      <vt:lpstr>Overprovisioning</vt:lpstr>
      <vt:lpstr>Packet Scheduling</vt:lpstr>
      <vt:lpstr>Fair Queueing (1 of 2)</vt:lpstr>
      <vt:lpstr>Fair Queueing (2 of 2)</vt:lpstr>
      <vt:lpstr>Putting it Together (1 of 2)</vt:lpstr>
      <vt:lpstr>Putting it Together (2 of 2)</vt:lpstr>
      <vt:lpstr>Integrated Services (1 of 3)</vt:lpstr>
      <vt:lpstr> Integrated Services (2 of 3)</vt:lpstr>
      <vt:lpstr>Integrated Services (3 of 3)</vt:lpstr>
      <vt:lpstr>Differentiated Services (1 of 4)</vt:lpstr>
      <vt:lpstr>Differentiated Services (2 of 4)</vt:lpstr>
      <vt:lpstr>Differentiated Services (3 of 4)</vt:lpstr>
      <vt:lpstr>Differentiated Services (4 of 4)</vt:lpstr>
      <vt:lpstr>The Network Layer Chapter 5</vt:lpstr>
      <vt:lpstr>Internetworking</vt:lpstr>
      <vt:lpstr>How Networks Differ</vt:lpstr>
      <vt:lpstr>Connecting Heterogeneous Networks</vt:lpstr>
      <vt:lpstr>Connecting Endpoints Across Heterogeneous Networks (1 of 2)</vt:lpstr>
      <vt:lpstr>Connecting Endpoints Across Heterogeneous Networks (2 of 2)</vt:lpstr>
      <vt:lpstr>Supporting Different Packet Sizes: Packet Fragmentation (1 of 3)</vt:lpstr>
      <vt:lpstr>Supporting Different Packet Sizes: Packet Fragmentation (2 of 3)</vt:lpstr>
      <vt:lpstr>Supporting Different Packet Sizes: Packet Fragmentation (3 of 3)</vt:lpstr>
      <vt:lpstr>The Network Layer Chapter 5</vt:lpstr>
      <vt:lpstr>Software-Defined Networking</vt:lpstr>
      <vt:lpstr>Overview</vt:lpstr>
      <vt:lpstr>The SDN Data Plane: Programmable Hardware (1 of 2)</vt:lpstr>
      <vt:lpstr>The SDN Data Plane: Programmable Hardware (2 of 2)</vt:lpstr>
      <vt:lpstr>The Network Layer Chapter 5</vt:lpstr>
      <vt:lpstr>The Network Layer in the Internet (1 of 3)</vt:lpstr>
      <vt:lpstr>The Network Layer in the Internet (2 of 3)</vt:lpstr>
      <vt:lpstr>The Network Layer in the Internet (3 of 3)</vt:lpstr>
      <vt:lpstr>Position of IP and other network-layer protocols in TCP/IP protocol suite</vt:lpstr>
      <vt:lpstr>The IP Version 4 Protocol (1 of 2)</vt:lpstr>
      <vt:lpstr>The IP Version 4 Protocol (2 of 2)</vt:lpstr>
      <vt:lpstr>Multiplexing and demultiplexing using the value of the protocol field</vt:lpstr>
      <vt:lpstr>Example</vt:lpstr>
      <vt:lpstr>Example</vt:lpstr>
      <vt:lpstr>Example</vt:lpstr>
      <vt:lpstr>An example of a checksum calculation for an IPv4 header without options</vt:lpstr>
      <vt:lpstr>Why the checksum in IPv4 covers only the header, not the data?</vt:lpstr>
      <vt:lpstr>Maximum transfer unit (MTU)</vt:lpstr>
      <vt:lpstr>IP Fragmentation and Reassembly</vt:lpstr>
      <vt:lpstr>Example:  Fragmenting a Packet</vt:lpstr>
      <vt:lpstr>Example</vt:lpstr>
      <vt:lpstr>IP Addresses</vt:lpstr>
      <vt:lpstr>IPv4 Addresses</vt:lpstr>
      <vt:lpstr>Dotted-decimal Notation and Binary notation for an IPv4 address</vt:lpstr>
      <vt:lpstr>Example</vt:lpstr>
      <vt:lpstr>Prefixes</vt:lpstr>
      <vt:lpstr>Information extraction in classless addressing</vt:lpstr>
      <vt:lpstr>A network configuration for the block 205.16.37.32/28</vt:lpstr>
      <vt:lpstr>Which address block does an IP address belong to?</vt:lpstr>
      <vt:lpstr>Subnets</vt:lpstr>
      <vt:lpstr>Subnet Addressing</vt:lpstr>
      <vt:lpstr>Subnetting Example</vt:lpstr>
      <vt:lpstr>Configuration and Addresses in a Subnetted Network</vt:lpstr>
      <vt:lpstr>Three-level hierarchy in an IPv4 address</vt:lpstr>
      <vt:lpstr>CIDR—Classless InterDomain Routing (1 of 3)</vt:lpstr>
      <vt:lpstr>PowerPoint 演示文稿</vt:lpstr>
      <vt:lpstr>PowerPoint 演示文稿</vt:lpstr>
      <vt:lpstr>PowerPoint 演示文稿</vt:lpstr>
      <vt:lpstr>PowerPoint 演示文稿</vt:lpstr>
      <vt:lpstr>An example of address allocation and  distribution by an ISP</vt:lpstr>
      <vt:lpstr>CIDR—Classless InterDomain Routing (2 of 3)</vt:lpstr>
      <vt:lpstr>Supernet : an example</vt:lpstr>
      <vt:lpstr>CIDR—Classless InterDomain Routing (3 of 3)</vt:lpstr>
      <vt:lpstr>Simplified forwarding module in classless address</vt:lpstr>
      <vt:lpstr>Exercises</vt:lpstr>
      <vt:lpstr>Exercises (cont.)</vt:lpstr>
      <vt:lpstr>Classful Addresing</vt:lpstr>
      <vt:lpstr>Special IP addresses</vt:lpstr>
      <vt:lpstr>Example</vt:lpstr>
      <vt:lpstr>PowerPoint 演示文稿</vt:lpstr>
      <vt:lpstr>NAT—Network Address Translation</vt:lpstr>
      <vt:lpstr>NAT – Network Address Translation</vt:lpstr>
      <vt:lpstr>A NAT Implementation</vt:lpstr>
      <vt:lpstr>Addresses in a NAT</vt:lpstr>
      <vt:lpstr>NAT Address Translation</vt:lpstr>
      <vt:lpstr>NAT Address Translation</vt:lpstr>
      <vt:lpstr>Five-column translation table</vt:lpstr>
      <vt:lpstr>IP Version 6 (1 of 3)</vt:lpstr>
      <vt:lpstr>IP Version 6 (2 of 3)</vt:lpstr>
      <vt:lpstr>IP Version 6 (3 of 3)</vt:lpstr>
      <vt:lpstr>Address Space</vt:lpstr>
      <vt:lpstr>Global Unicast Address</vt:lpstr>
      <vt:lpstr>Special Addresses</vt:lpstr>
      <vt:lpstr>IPv6 Address Format</vt:lpstr>
      <vt:lpstr>Exercise</vt:lpstr>
      <vt:lpstr>The Main IPv6 Header</vt:lpstr>
      <vt:lpstr>Payload in an IPv6 datagram</vt:lpstr>
      <vt:lpstr>Extension Headers (1 of 3)</vt:lpstr>
      <vt:lpstr>Extension Headers (2 of 3)</vt:lpstr>
      <vt:lpstr>Extension Headers (3 of 3)</vt:lpstr>
      <vt:lpstr>Transition from IPv4 to IPv6</vt:lpstr>
      <vt:lpstr>Dual Stack</vt:lpstr>
      <vt:lpstr>Tunneling</vt:lpstr>
      <vt:lpstr>Header Translation</vt:lpstr>
      <vt:lpstr>Internet Control Protocols</vt:lpstr>
      <vt:lpstr>Internet Control Message Protocol</vt:lpstr>
      <vt:lpstr>Internet Control Message Protocol (cont.)</vt:lpstr>
      <vt:lpstr>General format of ICMP messages</vt:lpstr>
      <vt:lpstr>ICMP Message Types</vt:lpstr>
      <vt:lpstr>Example – Echo request</vt:lpstr>
      <vt:lpstr>Example – Echo Reply</vt:lpstr>
      <vt:lpstr>ARP—The Address Resolution Protocol</vt:lpstr>
      <vt:lpstr>Position of ARP in TCP/IP protocol suite</vt:lpstr>
      <vt:lpstr>ARP Packet</vt:lpstr>
      <vt:lpstr>ARP operation</vt:lpstr>
      <vt:lpstr>ARP Request &amp; Reply</vt:lpstr>
      <vt:lpstr>Proxy ARP</vt:lpstr>
      <vt:lpstr>Cache Table</vt:lpstr>
      <vt:lpstr>RARP</vt:lpstr>
      <vt:lpstr>ARP and RARP</vt:lpstr>
      <vt:lpstr>Operation of RARP</vt:lpstr>
      <vt:lpstr>Dynamic Host Configuration Protocol</vt:lpstr>
      <vt:lpstr>Operation of DHCP </vt:lpstr>
      <vt:lpstr>Label Switching and MPLS (1 of 3)</vt:lpstr>
      <vt:lpstr>Label Switching and MPLS (2 of 3)</vt:lpstr>
      <vt:lpstr>Label Switching and MPLS (3 of 3)</vt:lpstr>
      <vt:lpstr>OSPF—An Interior Gateway Routing Protocol (1 of 5)</vt:lpstr>
      <vt:lpstr>OSPF—An Interior Gateway Routing Protocol (2 of 5)</vt:lpstr>
      <vt:lpstr>OSPF—An Interior Gateway Routing Protocol (3 of 5) </vt:lpstr>
      <vt:lpstr>OSPF—An Interior Gateway Routing Protocol (4 of 5) </vt:lpstr>
      <vt:lpstr>OSPF—An Interior Gateway Routing Protocol (5 of 5)</vt:lpstr>
      <vt:lpstr>BGP—The Exterior Gateway Routing Protocol (1 of 3)</vt:lpstr>
      <vt:lpstr>BGP—The Exterior Gateway Routing Protocol (2 of 3)</vt:lpstr>
      <vt:lpstr>BGP—The Exterior Gateway Routing Protocol (3 of 3)</vt:lpstr>
      <vt:lpstr>Interdomain Traffic Engineering</vt:lpstr>
      <vt:lpstr>Internet Multicasting</vt:lpstr>
      <vt:lpstr>The Network Layer Chapter 5</vt:lpstr>
      <vt:lpstr>Policy at the Network Layer</vt:lpstr>
      <vt:lpstr>The Network Layer Chapter 5</vt:lpstr>
      <vt:lpstr>Summary (1 of  4)</vt:lpstr>
      <vt:lpstr>Summary (2 of  4)</vt:lpstr>
      <vt:lpstr>Summary (3 of  4)</vt:lpstr>
      <vt:lpstr>Summary (4 of  4)</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2023-11-24T08:54:20Z</dcterms:modified>
</cp:coreProperties>
</file>